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5" r:id="rId2"/>
    <p:sldId id="458" r:id="rId3"/>
    <p:sldId id="463" r:id="rId4"/>
    <p:sldId id="438" r:id="rId5"/>
    <p:sldId id="264" r:id="rId6"/>
    <p:sldId id="440" r:id="rId7"/>
    <p:sldId id="462" r:id="rId8"/>
    <p:sldId id="449" r:id="rId9"/>
    <p:sldId id="457" r:id="rId10"/>
    <p:sldId id="460" r:id="rId11"/>
    <p:sldId id="461" r:id="rId12"/>
    <p:sldId id="439" r:id="rId13"/>
    <p:sldId id="442" r:id="rId14"/>
    <p:sldId id="448" r:id="rId15"/>
    <p:sldId id="441" r:id="rId16"/>
    <p:sldId id="443" r:id="rId17"/>
    <p:sldId id="444" r:id="rId18"/>
    <p:sldId id="445" r:id="rId19"/>
    <p:sldId id="446" r:id="rId20"/>
    <p:sldId id="447" r:id="rId21"/>
    <p:sldId id="459" r:id="rId22"/>
    <p:sldId id="450" r:id="rId23"/>
    <p:sldId id="451" r:id="rId24"/>
    <p:sldId id="45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2"/>
    <a:srgbClr val="CA5C0E"/>
    <a:srgbClr val="009EC0"/>
    <a:srgbClr val="01B902"/>
    <a:srgbClr val="06C200"/>
    <a:srgbClr val="01FF3B"/>
    <a:srgbClr val="238BF3"/>
    <a:srgbClr val="0867BC"/>
    <a:srgbClr val="870000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84"/>
    <p:restoredTop sz="94653"/>
  </p:normalViewPr>
  <p:slideViewPr>
    <p:cSldViewPr>
      <p:cViewPr varScale="1">
        <p:scale>
          <a:sx n="147" d="100"/>
          <a:sy n="147" d="100"/>
        </p:scale>
        <p:origin x="6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B338-8BB0-B64B-9F79-C87EA24D723F}" type="datetimeFigureOut">
              <a:rPr lang="en-US" smtClean="0"/>
              <a:t>12/9/20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E1A05-B3B6-6F43-8051-B5A825C5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7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37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5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514600"/>
            <a:ext cx="7772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600200"/>
            <a:ext cx="1295400" cy="2895600"/>
          </a:xfrm>
        </p:spPr>
        <p:txBody>
          <a:bodyPr lIns="0" rIns="0" anchor="ctr">
            <a:normAutofit/>
          </a:bodyPr>
          <a:lstStyle>
            <a:lvl1pPr marL="0" indent="0" algn="r">
              <a:buNone/>
              <a:defRPr sz="9600" b="1"/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6546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 0 " pathEditMode="relative" ptsTypes="AA">
                                      <p:cBhvr>
                                        <p:cTn id="13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7" y="0"/>
            <a:ext cx="9144000" cy="838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4754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838200"/>
            <a:ext cx="9144000" cy="5334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/>
              <a:t>Click to edit sub-title</a:t>
            </a:r>
          </a:p>
        </p:txBody>
      </p:sp>
    </p:spTree>
    <p:extLst>
      <p:ext uri="{BB962C8B-B14F-4D97-AF65-F5344CB8AC3E}">
        <p14:creationId xmlns:p14="http://schemas.microsoft.com/office/powerpoint/2010/main" val="47606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7699-C466-4996-ADED-71C8160E04A2}" type="datetimeFigureOut">
              <a:rPr lang="en-US" smtClean="0"/>
              <a:pPr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130425"/>
            <a:ext cx="6096000" cy="917575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dirty="0"/>
              <a:t>APOLOGETICS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72" y="3276599"/>
            <a:ext cx="6096000" cy="685801"/>
          </a:xfrm>
          <a:solidFill>
            <a:schemeClr val="bg1"/>
          </a:solidFill>
        </p:spPr>
        <p:txBody>
          <a:bodyPr tIns="0" bIns="0" anchor="ctr">
            <a:normAutofit/>
          </a:bodyPr>
          <a:lstStyle/>
          <a:p>
            <a:pPr algn="l"/>
            <a:r>
              <a:rPr lang="en-US" sz="4000" dirty="0"/>
              <a:t>IN ONE LESSON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F22169-13AA-8440-B3C8-72C2711974BC}"/>
              </a:ext>
            </a:extLst>
          </p:cNvPr>
          <p:cNvGrpSpPr/>
          <p:nvPr/>
        </p:nvGrpSpPr>
        <p:grpSpPr>
          <a:xfrm>
            <a:off x="3276600" y="4038600"/>
            <a:ext cx="1169350" cy="846286"/>
            <a:chOff x="3214537" y="3877969"/>
            <a:chExt cx="1169350" cy="8462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55D7117-B840-B442-A27C-D9D71A5CBC8D}"/>
                </a:ext>
              </a:extLst>
            </p:cNvPr>
            <p:cNvGrpSpPr/>
            <p:nvPr/>
          </p:nvGrpSpPr>
          <p:grpSpPr>
            <a:xfrm>
              <a:off x="3214537" y="3877969"/>
              <a:ext cx="1169350" cy="846286"/>
              <a:chOff x="3148191" y="3904594"/>
              <a:chExt cx="1169350" cy="84628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6CBF57-D364-DF4D-B7B6-A61612247736}"/>
                  </a:ext>
                </a:extLst>
              </p:cNvPr>
              <p:cNvSpPr txBox="1"/>
              <p:nvPr/>
            </p:nvSpPr>
            <p:spPr>
              <a:xfrm rot="21401300">
                <a:off x="3148191" y="4227660"/>
                <a:ext cx="11693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Gabriola" pitchFamily="82" charset="0"/>
                    <a:ea typeface="Brush Script MT" panose="03060802040406070304" pitchFamily="66" charset="-122"/>
                    <a:cs typeface="Brush Script MT" panose="03060802040406070304" pitchFamily="66" charset="-122"/>
                  </a:rPr>
                  <a:t>almost</a:t>
                </a:r>
                <a:endParaRPr lang="en-US" sz="2400" dirty="0">
                  <a:solidFill>
                    <a:schemeClr val="bg1"/>
                  </a:solidFill>
                  <a:latin typeface="Gabriola" pitchFamily="82" charset="0"/>
                  <a:ea typeface="Brush Script MT" panose="03060802040406070304" pitchFamily="66" charset="-122"/>
                  <a:cs typeface="Brush Script MT" panose="03060802040406070304" pitchFamily="66" charset="-122"/>
                </a:endParaRP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02E20960-BDA9-A249-9AB2-149B272194C4}"/>
                  </a:ext>
                </a:extLst>
              </p:cNvPr>
              <p:cNvSpPr/>
              <p:nvPr/>
            </p:nvSpPr>
            <p:spPr>
              <a:xfrm rot="11370456">
                <a:off x="3447206" y="3904594"/>
                <a:ext cx="172295" cy="134007"/>
              </a:xfrm>
              <a:custGeom>
                <a:avLst/>
                <a:gdLst>
                  <a:gd name="connsiteX0" fmla="*/ 0 w 283779"/>
                  <a:gd name="connsiteY0" fmla="*/ 94593 h 220717"/>
                  <a:gd name="connsiteX1" fmla="*/ 73572 w 283779"/>
                  <a:gd name="connsiteY1" fmla="*/ 147145 h 220717"/>
                  <a:gd name="connsiteX2" fmla="*/ 105103 w 283779"/>
                  <a:gd name="connsiteY2" fmla="*/ 157655 h 220717"/>
                  <a:gd name="connsiteX3" fmla="*/ 168165 w 283779"/>
                  <a:gd name="connsiteY3" fmla="*/ 189186 h 220717"/>
                  <a:gd name="connsiteX4" fmla="*/ 199696 w 283779"/>
                  <a:gd name="connsiteY4" fmla="*/ 220717 h 220717"/>
                  <a:gd name="connsiteX5" fmla="*/ 220717 w 283779"/>
                  <a:gd name="connsiteY5" fmla="*/ 189186 h 220717"/>
                  <a:gd name="connsiteX6" fmla="*/ 241738 w 283779"/>
                  <a:gd name="connsiteY6" fmla="*/ 126124 h 220717"/>
                  <a:gd name="connsiteX7" fmla="*/ 252248 w 283779"/>
                  <a:gd name="connsiteY7" fmla="*/ 94593 h 220717"/>
                  <a:gd name="connsiteX8" fmla="*/ 262759 w 283779"/>
                  <a:gd name="connsiteY8" fmla="*/ 63062 h 220717"/>
                  <a:gd name="connsiteX9" fmla="*/ 283779 w 283779"/>
                  <a:gd name="connsiteY9" fmla="*/ 0 h 220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3779" h="220717">
                    <a:moveTo>
                      <a:pt x="0" y="94593"/>
                    </a:moveTo>
                    <a:cubicBezTo>
                      <a:pt x="24524" y="112110"/>
                      <a:pt x="47729" y="131639"/>
                      <a:pt x="73572" y="147145"/>
                    </a:cubicBezTo>
                    <a:cubicBezTo>
                      <a:pt x="83072" y="152845"/>
                      <a:pt x="95194" y="152700"/>
                      <a:pt x="105103" y="157655"/>
                    </a:cubicBezTo>
                    <a:cubicBezTo>
                      <a:pt x="186601" y="198404"/>
                      <a:pt x="88911" y="162769"/>
                      <a:pt x="168165" y="189186"/>
                    </a:cubicBezTo>
                    <a:cubicBezTo>
                      <a:pt x="178675" y="199696"/>
                      <a:pt x="184832" y="220717"/>
                      <a:pt x="199696" y="220717"/>
                    </a:cubicBezTo>
                    <a:cubicBezTo>
                      <a:pt x="212328" y="220717"/>
                      <a:pt x="215587" y="200729"/>
                      <a:pt x="220717" y="189186"/>
                    </a:cubicBezTo>
                    <a:cubicBezTo>
                      <a:pt x="229716" y="168938"/>
                      <a:pt x="234731" y="147145"/>
                      <a:pt x="241738" y="126124"/>
                    </a:cubicBezTo>
                    <a:lnTo>
                      <a:pt x="252248" y="94593"/>
                    </a:lnTo>
                    <a:cubicBezTo>
                      <a:pt x="255752" y="84083"/>
                      <a:pt x="260072" y="73810"/>
                      <a:pt x="262759" y="63062"/>
                    </a:cubicBezTo>
                    <a:cubicBezTo>
                      <a:pt x="275169" y="13421"/>
                      <a:pt x="266809" y="33941"/>
                      <a:pt x="283779" y="0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2B5014E-4D9B-334F-932F-3857C3E1855A}"/>
                </a:ext>
              </a:extLst>
            </p:cNvPr>
            <p:cNvSpPr/>
            <p:nvPr/>
          </p:nvSpPr>
          <p:spPr>
            <a:xfrm>
              <a:off x="3599699" y="4007070"/>
              <a:ext cx="31917" cy="325820"/>
            </a:xfrm>
            <a:custGeom>
              <a:avLst/>
              <a:gdLst>
                <a:gd name="connsiteX0" fmla="*/ 0 w 31917"/>
                <a:gd name="connsiteY0" fmla="*/ 0 h 325820"/>
                <a:gd name="connsiteX1" fmla="*/ 21021 w 31917"/>
                <a:gd name="connsiteY1" fmla="*/ 73572 h 325820"/>
                <a:gd name="connsiteX2" fmla="*/ 31531 w 31917"/>
                <a:gd name="connsiteY2" fmla="*/ 325820 h 3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17" h="325820">
                  <a:moveTo>
                    <a:pt x="0" y="0"/>
                  </a:moveTo>
                  <a:cubicBezTo>
                    <a:pt x="7007" y="24524"/>
                    <a:pt x="17043" y="48379"/>
                    <a:pt x="21021" y="73572"/>
                  </a:cubicBezTo>
                  <a:cubicBezTo>
                    <a:pt x="35022" y="162246"/>
                    <a:pt x="31531" y="236581"/>
                    <a:pt x="31531" y="32582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89C892F9-E90B-8443-8DA3-A0A4CBA13206}"/>
              </a:ext>
            </a:extLst>
          </p:cNvPr>
          <p:cNvSpPr txBox="1">
            <a:spLocks/>
          </p:cNvSpPr>
          <p:nvPr/>
        </p:nvSpPr>
        <p:spPr>
          <a:xfrm>
            <a:off x="7949004" y="4355359"/>
            <a:ext cx="1197624" cy="32222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</a:rPr>
              <a:t>Ai1L.net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3BC5CCA-5BCD-AF42-8147-9BA35715C0FE}"/>
              </a:ext>
            </a:extLst>
          </p:cNvPr>
          <p:cNvSpPr txBox="1">
            <a:spLocks/>
          </p:cNvSpPr>
          <p:nvPr/>
        </p:nvSpPr>
        <p:spPr>
          <a:xfrm>
            <a:off x="3045371" y="5269758"/>
            <a:ext cx="6067097" cy="11310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700" b="1" dirty="0"/>
              <a:t>Lesson 19</a:t>
            </a:r>
            <a:br>
              <a:rPr lang="en-US" sz="7700" dirty="0"/>
            </a:br>
            <a:endParaRPr lang="en-US" sz="500" dirty="0"/>
          </a:p>
          <a:p>
            <a:pPr algn="l"/>
            <a:r>
              <a:rPr lang="en-US" dirty="0"/>
              <a:t>Out of Context I Called My Prophecy?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3342830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9C607E-23F7-1D43-B569-801CED367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032098"/>
              </p:ext>
            </p:extLst>
          </p:nvPr>
        </p:nvGraphicFramePr>
        <p:xfrm>
          <a:off x="114300" y="533400"/>
          <a:ext cx="8915400" cy="44841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623029985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4294323797"/>
                    </a:ext>
                  </a:extLst>
                </a:gridCol>
              </a:tblGrid>
              <a:tr h="826506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Theme</a:t>
                      </a:r>
                    </a:p>
                  </a:txBody>
                  <a:tcPr marL="182880" marR="182880" marT="63500" marB="63500" anchor="b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Jeremiah 19</a:t>
                      </a:r>
                    </a:p>
                  </a:txBody>
                  <a:tcPr marL="182880" marR="182880" marT="63500" marB="63500" anchor="b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6906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Leadership (shepherds)</a:t>
                      </a:r>
                      <a:endParaRPr lang="en-US" sz="24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274320" marB="27432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Elders and leaders are present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274320" marB="27432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92000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Pottery/potter</a:t>
                      </a:r>
                      <a:endParaRPr lang="en-US" sz="24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274320" marB="27432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Potter sells pottery to Jeremiah</a:t>
                      </a:r>
                    </a:p>
                  </a:txBody>
                  <a:tcPr marL="182880" marR="182880" marT="274320" marB="27432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30484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Value</a:t>
                      </a:r>
                    </a:p>
                  </a:txBody>
                  <a:tcPr marL="182880" marR="182880" marT="274320" marB="27432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Pottery is destroyed, discarded</a:t>
                      </a:r>
                    </a:p>
                  </a:txBody>
                  <a:tcPr marL="182880" marR="182880" marT="274320" marB="27432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64031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Judgment</a:t>
                      </a:r>
                    </a:p>
                  </a:txBody>
                  <a:tcPr marL="182880" marR="182880" marT="274320" marB="27432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Israel to be delivered to their enemies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274320" marB="27432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5623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858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9C607E-23F7-1D43-B569-801CED367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052381"/>
              </p:ext>
            </p:extLst>
          </p:nvPr>
        </p:nvGraphicFramePr>
        <p:xfrm>
          <a:off x="114300" y="533400"/>
          <a:ext cx="8915400" cy="44841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623029985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4294323797"/>
                    </a:ext>
                  </a:extLst>
                </a:gridCol>
              </a:tblGrid>
              <a:tr h="826506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Theme</a:t>
                      </a:r>
                    </a:p>
                  </a:txBody>
                  <a:tcPr marL="182880" marR="182880" marT="63500" marB="63500" anchor="b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Matthew 27</a:t>
                      </a:r>
                    </a:p>
                  </a:txBody>
                  <a:tcPr marL="182880" marR="182880" marT="63500" marB="63500" anchor="b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6906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Leadership (shepherds)</a:t>
                      </a:r>
                      <a:endParaRPr lang="en-US" sz="24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274320" marB="27432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Leadership has turned on Jesus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274320" marB="27432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92000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Pottery/potter</a:t>
                      </a:r>
                      <a:endParaRPr lang="en-US" sz="24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274320" marB="27432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Money used for potter’s field</a:t>
                      </a:r>
                    </a:p>
                  </a:txBody>
                  <a:tcPr marL="182880" marR="182880" marT="274320" marB="27432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30484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Value</a:t>
                      </a:r>
                    </a:p>
                  </a:txBody>
                  <a:tcPr marL="182880" marR="182880" marT="274320" marB="27432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Jesus is sold for 30 pieces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274320" marB="27432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64031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Judgment</a:t>
                      </a:r>
                    </a:p>
                  </a:txBody>
                  <a:tcPr marL="182880" marR="182880" marT="274320" marB="27432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Judas / Jerusalem destined for destruction</a:t>
                      </a:r>
                      <a:endParaRPr lang="en-US" sz="23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274320" marB="27432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5623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358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Matthew 2:15 / Hosea 11:1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39643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Matthew 4:14-15 / Isaiah 9:1-2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47159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Matthew 26:54, 56 (does not include a specific text that this is a fulfillment of)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23148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700" dirty="0"/>
              <a:t>Matthew 2:23 (as a possible fulfillment of Isaiah 11:1 or just that Jesus would come from a no-name town)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12287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Matthew 8:17 / Isaiah 53:4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42154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Matthew 12:17-18 / Isaiah 42:1 and following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48006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Matthew 13:14 / Isaiah 6:9-10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57257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Matthew 13:35 / Psalm 78:2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805440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6D0AD62-610F-2343-9B0E-52F648458EA8}"/>
              </a:ext>
            </a:extLst>
          </p:cNvPr>
          <p:cNvGrpSpPr/>
          <p:nvPr/>
        </p:nvGrpSpPr>
        <p:grpSpPr>
          <a:xfrm>
            <a:off x="209549" y="1669464"/>
            <a:ext cx="8724901" cy="1384995"/>
            <a:chOff x="304800" y="4648200"/>
            <a:chExt cx="8724901" cy="138499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5E69FF4-5D6C-1F4A-BC1D-8328E1004154}"/>
                </a:ext>
              </a:extLst>
            </p:cNvPr>
            <p:cNvSpPr txBox="1"/>
            <p:nvPr/>
          </p:nvSpPr>
          <p:spPr>
            <a:xfrm>
              <a:off x="304800" y="4648200"/>
              <a:ext cx="11479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9EC0"/>
                  </a:solidFill>
                </a:rPr>
                <a:t>What?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796A5EC-87C6-D048-8010-771FD1CA8E24}"/>
                </a:ext>
              </a:extLst>
            </p:cNvPr>
            <p:cNvSpPr txBox="1"/>
            <p:nvPr/>
          </p:nvSpPr>
          <p:spPr>
            <a:xfrm>
              <a:off x="1600201" y="4648200"/>
              <a:ext cx="74295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Understand the particulars of how the Gospel authors understood Jesus to have fulfilled prophecies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DEED69-411E-5C47-8C2F-1FA7F3AC4BAB}"/>
              </a:ext>
            </a:extLst>
          </p:cNvPr>
          <p:cNvGrpSpPr/>
          <p:nvPr/>
        </p:nvGrpSpPr>
        <p:grpSpPr>
          <a:xfrm>
            <a:off x="209549" y="3313093"/>
            <a:ext cx="8724901" cy="954107"/>
            <a:chOff x="304800" y="4648200"/>
            <a:chExt cx="8724901" cy="95410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E67C1E-EE53-F64B-A1C4-C71C7BD5283F}"/>
                </a:ext>
              </a:extLst>
            </p:cNvPr>
            <p:cNvSpPr txBox="1"/>
            <p:nvPr/>
          </p:nvSpPr>
          <p:spPr>
            <a:xfrm>
              <a:off x="304800" y="4648200"/>
              <a:ext cx="10147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9EC0"/>
                  </a:solidFill>
                </a:rPr>
                <a:t>Why?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657A2D-A10C-1745-AFDB-1C0FC5EA2AAD}"/>
                </a:ext>
              </a:extLst>
            </p:cNvPr>
            <p:cNvSpPr txBox="1"/>
            <p:nvPr/>
          </p:nvSpPr>
          <p:spPr>
            <a:xfrm>
              <a:off x="1600201" y="4648200"/>
              <a:ext cx="74295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So that we are not swayed by arguments that assume the prophecies are </a:t>
              </a:r>
              <a:r>
                <a:rPr lang="en-US" sz="2800" b="1" dirty="0">
                  <a:highlight>
                    <a:srgbClr val="C00002"/>
                  </a:highlight>
                </a:rPr>
                <a:t>taken out of context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93A2E7B-FE2C-7045-B882-6D1EC3306C1D}"/>
              </a:ext>
            </a:extLst>
          </p:cNvPr>
          <p:cNvGrpSpPr/>
          <p:nvPr/>
        </p:nvGrpSpPr>
        <p:grpSpPr>
          <a:xfrm>
            <a:off x="209549" y="4648200"/>
            <a:ext cx="8724901" cy="1384995"/>
            <a:chOff x="304800" y="4648200"/>
            <a:chExt cx="8724901" cy="138499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C9CB31-E9E8-7549-8460-8E8840BD1585}"/>
                </a:ext>
              </a:extLst>
            </p:cNvPr>
            <p:cNvSpPr txBox="1"/>
            <p:nvPr/>
          </p:nvSpPr>
          <p:spPr>
            <a:xfrm>
              <a:off x="304800" y="4648200"/>
              <a:ext cx="10200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9EC0"/>
                  </a:solidFill>
                </a:rPr>
                <a:t>How?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29ADED-FFF5-454C-BE17-6323C474D829}"/>
                </a:ext>
              </a:extLst>
            </p:cNvPr>
            <p:cNvSpPr txBox="1"/>
            <p:nvPr/>
          </p:nvSpPr>
          <p:spPr>
            <a:xfrm>
              <a:off x="1600201" y="4648200"/>
              <a:ext cx="74295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By showing that the fulfillments are not all simple 1-to-1 prophecies are sometimes require knowing </a:t>
              </a:r>
              <a:r>
                <a:rPr lang="en-US" sz="2800" b="1" i="1" dirty="0">
                  <a:highlight>
                    <a:srgbClr val="C00002"/>
                  </a:highlight>
                </a:rPr>
                <a:t>more</a:t>
              </a:r>
              <a:r>
                <a:rPr lang="en-US" sz="2800" b="1" dirty="0">
                  <a:highlight>
                    <a:srgbClr val="C00002"/>
                  </a:highlight>
                </a:rPr>
                <a:t> context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B462F9-C753-8044-8DE2-965ABC154D9C}"/>
              </a:ext>
            </a:extLst>
          </p:cNvPr>
          <p:cNvCxnSpPr>
            <a:cxnSpLocks/>
          </p:cNvCxnSpPr>
          <p:nvPr/>
        </p:nvCxnSpPr>
        <p:spPr>
          <a:xfrm>
            <a:off x="1373874" y="1669464"/>
            <a:ext cx="0" cy="4363731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43D1156-26DE-A44F-B5F8-AACFA794E957}"/>
              </a:ext>
            </a:extLst>
          </p:cNvPr>
          <p:cNvSpPr txBox="1"/>
          <p:nvPr/>
        </p:nvSpPr>
        <p:spPr>
          <a:xfrm>
            <a:off x="209549" y="708674"/>
            <a:ext cx="89344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IDEA IN BRIEF</a:t>
            </a:r>
          </a:p>
        </p:txBody>
      </p:sp>
    </p:spTree>
    <p:extLst>
      <p:ext uri="{BB962C8B-B14F-4D97-AF65-F5344CB8AC3E}">
        <p14:creationId xmlns:p14="http://schemas.microsoft.com/office/powerpoint/2010/main" val="117275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Matthew 21:4 / Zechariah 9:9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028714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9C607E-23F7-1D43-B569-801CED367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344851"/>
              </p:ext>
            </p:extLst>
          </p:nvPr>
        </p:nvGraphicFramePr>
        <p:xfrm>
          <a:off x="0" y="15607"/>
          <a:ext cx="8877300" cy="688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3623029985"/>
                    </a:ext>
                  </a:extLst>
                </a:gridCol>
                <a:gridCol w="6515100">
                  <a:extLst>
                    <a:ext uri="{9D8B030D-6E8A-4147-A177-3AD203B41FA5}">
                      <a16:colId xmlns:a16="http://schemas.microsoft.com/office/drawing/2014/main" val="1438708331"/>
                    </a:ext>
                  </a:extLst>
                </a:gridCol>
              </a:tblGrid>
              <a:tr h="364627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rgbClr val="009E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Matthew</a:t>
                      </a:r>
                      <a:r>
                        <a:rPr lang="en-US" sz="18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 1:22-23</a:t>
                      </a:r>
                    </a:p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rgbClr val="009E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Isaiah</a:t>
                      </a:r>
                      <a:r>
                        <a:rPr lang="en-US" sz="18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 7:14</a:t>
                      </a:r>
                      <a:endParaRPr lang="en-US" sz="18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Jesus’ birth will be a sign as “deep as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Sheol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and s high as Heaven” of the God’s defense of the “house of David”</a:t>
                      </a:r>
                    </a:p>
                  </a:txBody>
                  <a:tcPr marL="182880" marR="182880" marT="63500" marB="635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2000535"/>
                  </a:ext>
                </a:extLst>
              </a:tr>
              <a:tr h="364627">
                <a:tc>
                  <a:txBody>
                    <a:bodyPr/>
                    <a:lstStyle/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009E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Matthew</a:t>
                      </a:r>
                      <a:r>
                        <a:rPr lang="en-US" sz="18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 2:15 </a:t>
                      </a:r>
                    </a:p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Hosea 11:1</a:t>
                      </a:r>
                      <a:endParaRPr lang="en-US" sz="18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Jesus’ story plays out like that of the Jews who must be recalled out of Egypt to fulfill God’s ultimate purpose for them</a:t>
                      </a:r>
                    </a:p>
                  </a:txBody>
                  <a:tcPr marL="182880" marR="182880" marT="63500" marB="635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0484482"/>
                  </a:ext>
                </a:extLst>
              </a:tr>
              <a:tr h="364627">
                <a:tc>
                  <a:txBody>
                    <a:bodyPr/>
                    <a:lstStyle/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009E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Matthew</a:t>
                      </a:r>
                      <a:r>
                        <a:rPr lang="en-US" sz="18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 2:23</a:t>
                      </a:r>
                      <a:endParaRPr lang="en-US" sz="18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Jesus came from nobodies from nowhere</a:t>
                      </a:r>
                    </a:p>
                  </a:txBody>
                  <a:tcPr marL="182880" marR="182880" marT="63500" marB="635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4031315"/>
                  </a:ext>
                </a:extLst>
              </a:tr>
              <a:tr h="621697">
                <a:tc>
                  <a:txBody>
                    <a:bodyPr/>
                    <a:lstStyle/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009E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Matthew</a:t>
                      </a:r>
                      <a:r>
                        <a:rPr lang="en-US" sz="18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 4:14-15 </a:t>
                      </a:r>
                    </a:p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009E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Isaiah</a:t>
                      </a:r>
                      <a:r>
                        <a:rPr lang="en-US" sz="18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 9:1-2</a:t>
                      </a:r>
                    </a:p>
                  </a:txBody>
                  <a:tcPr marL="182880" marR="182880" marT="63500" marB="635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Jesus works to be a light in order to bring back the humiliated (Zebulun and Naphtali, and eventually Gentiles)</a:t>
                      </a:r>
                    </a:p>
                  </a:txBody>
                  <a:tcPr marL="182880" marR="182880" marT="63500" marB="635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5623234"/>
                  </a:ext>
                </a:extLst>
              </a:tr>
              <a:tr h="364627">
                <a:tc>
                  <a:txBody>
                    <a:bodyPr/>
                    <a:lstStyle/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Matthew 8:17 </a:t>
                      </a:r>
                    </a:p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Isaiah 53:4</a:t>
                      </a:r>
                    </a:p>
                  </a:txBody>
                  <a:tcPr marL="182880" marR="182880" marT="63500" marB="635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Jesus reverses the curse that resulted from sin (which includes both a restoral of creation and of sin itself)</a:t>
                      </a:r>
                    </a:p>
                  </a:txBody>
                  <a:tcPr marL="182880" marR="182880" marT="63500" marB="635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3393097"/>
                  </a:ext>
                </a:extLst>
              </a:tr>
              <a:tr h="364627">
                <a:tc>
                  <a:txBody>
                    <a:bodyPr/>
                    <a:lstStyle/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Matthew 12:17-18 </a:t>
                      </a:r>
                    </a:p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Isaiah 42:1</a:t>
                      </a:r>
                    </a:p>
                  </a:txBody>
                  <a:tcPr marL="182880" marR="182880" marT="63500" marB="635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4716589"/>
                  </a:ext>
                </a:extLst>
              </a:tr>
              <a:tr h="364627">
                <a:tc>
                  <a:txBody>
                    <a:bodyPr/>
                    <a:lstStyle/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Matthew 13:14 </a:t>
                      </a:r>
                    </a:p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Isaiah 6:9-10</a:t>
                      </a:r>
                    </a:p>
                  </a:txBody>
                  <a:tcPr marL="182880" marR="182880" marT="63500" marB="635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0753206"/>
                  </a:ext>
                </a:extLst>
              </a:tr>
              <a:tr h="364627">
                <a:tc>
                  <a:txBody>
                    <a:bodyPr/>
                    <a:lstStyle/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Matthew 13:35 </a:t>
                      </a:r>
                    </a:p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Psalm 78:2</a:t>
                      </a:r>
                    </a:p>
                  </a:txBody>
                  <a:tcPr marL="182880" marR="182880" marT="63500" marB="635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9720910"/>
                  </a:ext>
                </a:extLst>
              </a:tr>
              <a:tr h="364627">
                <a:tc>
                  <a:txBody>
                    <a:bodyPr/>
                    <a:lstStyle/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Matthew 21:4</a:t>
                      </a:r>
                    </a:p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Zechariah 9:9</a:t>
                      </a:r>
                    </a:p>
                  </a:txBody>
                  <a:tcPr marL="182880" marR="182880" marT="63500" marB="635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6653627"/>
                  </a:ext>
                </a:extLst>
              </a:tr>
              <a:tr h="364627">
                <a:tc>
                  <a:txBody>
                    <a:bodyPr/>
                    <a:lstStyle/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Matthew 26:54, 56</a:t>
                      </a:r>
                    </a:p>
                  </a:txBody>
                  <a:tcPr marL="182880" marR="182880" marT="63500" marB="635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Jesus is the fulfillment of the Old Testament (in general)</a:t>
                      </a:r>
                    </a:p>
                  </a:txBody>
                  <a:tcPr marL="182880" marR="182880" marT="63500" marB="635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5066235"/>
                  </a:ext>
                </a:extLst>
              </a:tr>
              <a:tr h="364627">
                <a:tc>
                  <a:txBody>
                    <a:bodyPr/>
                    <a:lstStyle/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Matthew 27:9-10 </a:t>
                      </a:r>
                    </a:p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Zechariah 11:12-13</a:t>
                      </a:r>
                    </a:p>
                  </a:txBody>
                  <a:tcPr marL="182880" marR="182880" marT="63500" marB="635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Jesus is considered of no value (like Zechariah) and is associated the 30 pieces of silver are given to a potter</a:t>
                      </a:r>
                    </a:p>
                  </a:txBody>
                  <a:tcPr marL="182880" marR="182880" marT="63500" marB="635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8782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770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700" dirty="0"/>
              <a:t>How might shadows and types help us to understand Matthew’s use of the Old Testament passages?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161155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What are some things that you may suggest to someone who is confused by Matthew’s prophetic fulfillments?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522884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Key Takeaways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2895600"/>
            <a:ext cx="8001000" cy="685800"/>
            <a:chOff x="533400" y="2895600"/>
            <a:chExt cx="8001000" cy="68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Don’t give up quickly, some of the fulfillments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require lots of context</a:t>
              </a:r>
              <a:r>
                <a:rPr lang="en-US" sz="2400" dirty="0">
                  <a:solidFill>
                    <a:schemeClr val="tx1"/>
                  </a:solidFill>
                </a:rPr>
                <a:t>; expect open questions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Prophecy fulfillments come in a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variety of forms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A87E3B-646D-1E41-9334-E8ECC604DF38}"/>
              </a:ext>
            </a:extLst>
          </p:cNvPr>
          <p:cNvGrpSpPr/>
          <p:nvPr/>
        </p:nvGrpSpPr>
        <p:grpSpPr>
          <a:xfrm>
            <a:off x="533400" y="3957935"/>
            <a:ext cx="8001000" cy="685800"/>
            <a:chOff x="533400" y="2895600"/>
            <a:chExt cx="8001000" cy="6858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2F0422-D845-1E4E-A7C5-B2069A212A2E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230A02-C278-BF4F-B7D5-75C53BF2251C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Some fulfillments make a better case for defending the Gospel than others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304800" y="1066800"/>
            <a:ext cx="85344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35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3962400"/>
          </a:xfrm>
        </p:spPr>
        <p:txBody>
          <a:bodyPr anchor="b" anchorCtr="0">
            <a:normAutofit/>
          </a:bodyPr>
          <a:lstStyle/>
          <a:p>
            <a:pPr>
              <a:tabLst>
                <a:tab pos="91440" algn="l"/>
              </a:tabLst>
            </a:pPr>
            <a:r>
              <a:rPr lang="en-US" dirty="0"/>
              <a:t>“…this happened to </a:t>
            </a:r>
            <a:r>
              <a:rPr lang="en-US" b="1" dirty="0">
                <a:highlight>
                  <a:srgbClr val="C00002"/>
                </a:highlight>
              </a:rPr>
              <a:t>make clear the full meaning</a:t>
            </a:r>
            <a:r>
              <a:rPr lang="en-US" dirty="0"/>
              <a:t> of what the Lord said through the prophet”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591E0-89A3-7048-B1C5-91B4FFFB65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" y="4495800"/>
            <a:ext cx="8915400" cy="1371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400" cap="all" dirty="0">
                <a:solidFill>
                  <a:srgbClr val="009EC0"/>
                </a:solidFill>
              </a:rPr>
              <a:t>Matthew 1:22</a:t>
            </a:r>
            <a:br>
              <a:rPr lang="en-US" sz="4400" dirty="0">
                <a:solidFill>
                  <a:srgbClr val="009EC0"/>
                </a:solidFill>
              </a:rPr>
            </a:br>
            <a:r>
              <a:rPr lang="en-US" sz="4400" b="0" i="1" dirty="0">
                <a:solidFill>
                  <a:srgbClr val="009EC0"/>
                </a:solidFill>
              </a:rPr>
              <a:t>Easy-to-read version</a:t>
            </a:r>
          </a:p>
        </p:txBody>
      </p:sp>
    </p:spTree>
    <p:extLst>
      <p:ext uri="{BB962C8B-B14F-4D97-AF65-F5344CB8AC3E}">
        <p14:creationId xmlns:p14="http://schemas.microsoft.com/office/powerpoint/2010/main" val="354772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Matthew 1:22-23 / Isaiah 7:14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9431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915106" y="305892"/>
            <a:ext cx="8229600" cy="604556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b="1" dirty="0"/>
              <a:t>1. </a:t>
            </a:r>
            <a:r>
              <a:rPr lang="en-US" dirty="0"/>
              <a:t>“house of David” is at risk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C464A41-074C-3A4B-B9A9-181231EACA69}"/>
              </a:ext>
            </a:extLst>
          </p:cNvPr>
          <p:cNvGrpSpPr/>
          <p:nvPr/>
        </p:nvGrpSpPr>
        <p:grpSpPr>
          <a:xfrm>
            <a:off x="7060922" y="2445447"/>
            <a:ext cx="1423104" cy="872736"/>
            <a:chOff x="5008462" y="-381779"/>
            <a:chExt cx="1423104" cy="87273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8D0D99B-93F1-794B-9EC6-74E1B1D3C7E1}"/>
                </a:ext>
              </a:extLst>
            </p:cNvPr>
            <p:cNvGrpSpPr/>
            <p:nvPr/>
          </p:nvGrpSpPr>
          <p:grpSpPr>
            <a:xfrm>
              <a:off x="5008462" y="-381779"/>
              <a:ext cx="1423104" cy="872736"/>
              <a:chOff x="3051253" y="3904594"/>
              <a:chExt cx="1423104" cy="87273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BB4A78-EA35-D847-9E4F-8DD64061068D}"/>
                  </a:ext>
                </a:extLst>
              </p:cNvPr>
              <p:cNvSpPr txBox="1"/>
              <p:nvPr/>
            </p:nvSpPr>
            <p:spPr>
              <a:xfrm rot="21401300">
                <a:off x="3051253" y="4254110"/>
                <a:ext cx="14231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CA5C0E"/>
                    </a:solidFill>
                    <a:latin typeface="Gabriola" pitchFamily="82" charset="0"/>
                    <a:ea typeface="Brush Script MT" panose="03060802040406070304" pitchFamily="66" charset="-122"/>
                    <a:cs typeface="Brush Script MT" panose="03060802040406070304" pitchFamily="66" charset="-122"/>
                  </a:rPr>
                  <a:t>bigger sign</a:t>
                </a:r>
                <a:endParaRPr lang="en-US" sz="2400" dirty="0">
                  <a:solidFill>
                    <a:srgbClr val="CA5C0E"/>
                  </a:solidFill>
                  <a:latin typeface="Gabriola" pitchFamily="82" charset="0"/>
                  <a:ea typeface="Brush Script MT" panose="03060802040406070304" pitchFamily="66" charset="-122"/>
                  <a:cs typeface="Brush Script MT" panose="03060802040406070304" pitchFamily="66" charset="-122"/>
                </a:endParaRP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4F036E1C-0E61-E248-B7F6-FC5BFD3EDAB8}"/>
                  </a:ext>
                </a:extLst>
              </p:cNvPr>
              <p:cNvSpPr/>
              <p:nvPr/>
            </p:nvSpPr>
            <p:spPr>
              <a:xfrm rot="11370456">
                <a:off x="3447206" y="3904594"/>
                <a:ext cx="172295" cy="134007"/>
              </a:xfrm>
              <a:custGeom>
                <a:avLst/>
                <a:gdLst>
                  <a:gd name="connsiteX0" fmla="*/ 0 w 283779"/>
                  <a:gd name="connsiteY0" fmla="*/ 94593 h 220717"/>
                  <a:gd name="connsiteX1" fmla="*/ 73572 w 283779"/>
                  <a:gd name="connsiteY1" fmla="*/ 147145 h 220717"/>
                  <a:gd name="connsiteX2" fmla="*/ 105103 w 283779"/>
                  <a:gd name="connsiteY2" fmla="*/ 157655 h 220717"/>
                  <a:gd name="connsiteX3" fmla="*/ 168165 w 283779"/>
                  <a:gd name="connsiteY3" fmla="*/ 189186 h 220717"/>
                  <a:gd name="connsiteX4" fmla="*/ 199696 w 283779"/>
                  <a:gd name="connsiteY4" fmla="*/ 220717 h 220717"/>
                  <a:gd name="connsiteX5" fmla="*/ 220717 w 283779"/>
                  <a:gd name="connsiteY5" fmla="*/ 189186 h 220717"/>
                  <a:gd name="connsiteX6" fmla="*/ 241738 w 283779"/>
                  <a:gd name="connsiteY6" fmla="*/ 126124 h 220717"/>
                  <a:gd name="connsiteX7" fmla="*/ 252248 w 283779"/>
                  <a:gd name="connsiteY7" fmla="*/ 94593 h 220717"/>
                  <a:gd name="connsiteX8" fmla="*/ 262759 w 283779"/>
                  <a:gd name="connsiteY8" fmla="*/ 63062 h 220717"/>
                  <a:gd name="connsiteX9" fmla="*/ 283779 w 283779"/>
                  <a:gd name="connsiteY9" fmla="*/ 0 h 220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3779" h="220717">
                    <a:moveTo>
                      <a:pt x="0" y="94593"/>
                    </a:moveTo>
                    <a:cubicBezTo>
                      <a:pt x="24524" y="112110"/>
                      <a:pt x="47729" y="131639"/>
                      <a:pt x="73572" y="147145"/>
                    </a:cubicBezTo>
                    <a:cubicBezTo>
                      <a:pt x="83072" y="152845"/>
                      <a:pt x="95194" y="152700"/>
                      <a:pt x="105103" y="157655"/>
                    </a:cubicBezTo>
                    <a:cubicBezTo>
                      <a:pt x="186601" y="198404"/>
                      <a:pt x="88911" y="162769"/>
                      <a:pt x="168165" y="189186"/>
                    </a:cubicBezTo>
                    <a:cubicBezTo>
                      <a:pt x="178675" y="199696"/>
                      <a:pt x="184832" y="220717"/>
                      <a:pt x="199696" y="220717"/>
                    </a:cubicBezTo>
                    <a:cubicBezTo>
                      <a:pt x="212328" y="220717"/>
                      <a:pt x="215587" y="200729"/>
                      <a:pt x="220717" y="189186"/>
                    </a:cubicBezTo>
                    <a:cubicBezTo>
                      <a:pt x="229716" y="168938"/>
                      <a:pt x="234731" y="147145"/>
                      <a:pt x="241738" y="126124"/>
                    </a:cubicBezTo>
                    <a:lnTo>
                      <a:pt x="252248" y="94593"/>
                    </a:lnTo>
                    <a:cubicBezTo>
                      <a:pt x="255752" y="84083"/>
                      <a:pt x="260072" y="73810"/>
                      <a:pt x="262759" y="63062"/>
                    </a:cubicBezTo>
                    <a:cubicBezTo>
                      <a:pt x="275169" y="13421"/>
                      <a:pt x="266809" y="33941"/>
                      <a:pt x="283779" y="0"/>
                    </a:cubicBezTo>
                  </a:path>
                </a:pathLst>
              </a:custGeom>
              <a:noFill/>
              <a:ln>
                <a:solidFill>
                  <a:srgbClr val="CA5C0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CA5C0E"/>
                  </a:solidFill>
                </a:endParaRPr>
              </a:p>
            </p:txBody>
          </p:sp>
        </p:grp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6A3F6E-2EB3-E243-B715-55C7B117FD57}"/>
                </a:ext>
              </a:extLst>
            </p:cNvPr>
            <p:cNvSpPr/>
            <p:nvPr/>
          </p:nvSpPr>
          <p:spPr>
            <a:xfrm>
              <a:off x="5490562" y="-252678"/>
              <a:ext cx="31917" cy="325820"/>
            </a:xfrm>
            <a:custGeom>
              <a:avLst/>
              <a:gdLst>
                <a:gd name="connsiteX0" fmla="*/ 0 w 31917"/>
                <a:gd name="connsiteY0" fmla="*/ 0 h 325820"/>
                <a:gd name="connsiteX1" fmla="*/ 21021 w 31917"/>
                <a:gd name="connsiteY1" fmla="*/ 73572 h 325820"/>
                <a:gd name="connsiteX2" fmla="*/ 31531 w 31917"/>
                <a:gd name="connsiteY2" fmla="*/ 325820 h 3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17" h="325820">
                  <a:moveTo>
                    <a:pt x="0" y="0"/>
                  </a:moveTo>
                  <a:cubicBezTo>
                    <a:pt x="7007" y="24524"/>
                    <a:pt x="17043" y="48379"/>
                    <a:pt x="21021" y="73572"/>
                  </a:cubicBezTo>
                  <a:cubicBezTo>
                    <a:pt x="35022" y="162246"/>
                    <a:pt x="31531" y="236581"/>
                    <a:pt x="31531" y="325820"/>
                  </a:cubicBezTo>
                </a:path>
              </a:pathLst>
            </a:custGeom>
            <a:noFill/>
            <a:ln>
              <a:solidFill>
                <a:srgbClr val="CA5C0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A5C0E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B3000FB-1C25-754A-AE0D-43F8BDBF8014}"/>
              </a:ext>
            </a:extLst>
          </p:cNvPr>
          <p:cNvGrpSpPr/>
          <p:nvPr/>
        </p:nvGrpSpPr>
        <p:grpSpPr>
          <a:xfrm>
            <a:off x="6781800" y="5823495"/>
            <a:ext cx="2136547" cy="839000"/>
            <a:chOff x="4747724" y="-381779"/>
            <a:chExt cx="2136547" cy="8390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7371AFF-B941-264D-A914-4FB3720BBEE9}"/>
                </a:ext>
              </a:extLst>
            </p:cNvPr>
            <p:cNvGrpSpPr/>
            <p:nvPr/>
          </p:nvGrpSpPr>
          <p:grpSpPr>
            <a:xfrm>
              <a:off x="4747724" y="-381779"/>
              <a:ext cx="2136547" cy="839000"/>
              <a:chOff x="2790515" y="3904594"/>
              <a:chExt cx="2136547" cy="839000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D04F7E-9EEC-7A45-9E77-BD7C5541CCF0}"/>
                  </a:ext>
                </a:extLst>
              </p:cNvPr>
              <p:cNvSpPr txBox="1"/>
              <p:nvPr/>
            </p:nvSpPr>
            <p:spPr>
              <a:xfrm rot="21401300">
                <a:off x="2790515" y="4220374"/>
                <a:ext cx="213654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CA5C0E"/>
                    </a:solidFill>
                    <a:latin typeface="Gabriola" pitchFamily="82" charset="0"/>
                    <a:ea typeface="Brush Script MT" panose="03060802040406070304" pitchFamily="66" charset="-122"/>
                    <a:cs typeface="Brush Script MT" panose="03060802040406070304" pitchFamily="66" charset="-122"/>
                  </a:rPr>
                  <a:t>bigger fulfillment</a:t>
                </a:r>
                <a:endParaRPr lang="en-US" sz="2400" dirty="0">
                  <a:solidFill>
                    <a:srgbClr val="CA5C0E"/>
                  </a:solidFill>
                  <a:latin typeface="Gabriola" pitchFamily="82" charset="0"/>
                  <a:ea typeface="Brush Script MT" panose="03060802040406070304" pitchFamily="66" charset="-122"/>
                  <a:cs typeface="Brush Script MT" panose="03060802040406070304" pitchFamily="66" charset="-122"/>
                </a:endParaRP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AF579D3C-B764-2B4B-82AA-41F10B7F0E4F}"/>
                  </a:ext>
                </a:extLst>
              </p:cNvPr>
              <p:cNvSpPr/>
              <p:nvPr/>
            </p:nvSpPr>
            <p:spPr>
              <a:xfrm rot="11370456">
                <a:off x="3447206" y="3904594"/>
                <a:ext cx="172295" cy="134007"/>
              </a:xfrm>
              <a:custGeom>
                <a:avLst/>
                <a:gdLst>
                  <a:gd name="connsiteX0" fmla="*/ 0 w 283779"/>
                  <a:gd name="connsiteY0" fmla="*/ 94593 h 220717"/>
                  <a:gd name="connsiteX1" fmla="*/ 73572 w 283779"/>
                  <a:gd name="connsiteY1" fmla="*/ 147145 h 220717"/>
                  <a:gd name="connsiteX2" fmla="*/ 105103 w 283779"/>
                  <a:gd name="connsiteY2" fmla="*/ 157655 h 220717"/>
                  <a:gd name="connsiteX3" fmla="*/ 168165 w 283779"/>
                  <a:gd name="connsiteY3" fmla="*/ 189186 h 220717"/>
                  <a:gd name="connsiteX4" fmla="*/ 199696 w 283779"/>
                  <a:gd name="connsiteY4" fmla="*/ 220717 h 220717"/>
                  <a:gd name="connsiteX5" fmla="*/ 220717 w 283779"/>
                  <a:gd name="connsiteY5" fmla="*/ 189186 h 220717"/>
                  <a:gd name="connsiteX6" fmla="*/ 241738 w 283779"/>
                  <a:gd name="connsiteY6" fmla="*/ 126124 h 220717"/>
                  <a:gd name="connsiteX7" fmla="*/ 252248 w 283779"/>
                  <a:gd name="connsiteY7" fmla="*/ 94593 h 220717"/>
                  <a:gd name="connsiteX8" fmla="*/ 262759 w 283779"/>
                  <a:gd name="connsiteY8" fmla="*/ 63062 h 220717"/>
                  <a:gd name="connsiteX9" fmla="*/ 283779 w 283779"/>
                  <a:gd name="connsiteY9" fmla="*/ 0 h 220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3779" h="220717">
                    <a:moveTo>
                      <a:pt x="0" y="94593"/>
                    </a:moveTo>
                    <a:cubicBezTo>
                      <a:pt x="24524" y="112110"/>
                      <a:pt x="47729" y="131639"/>
                      <a:pt x="73572" y="147145"/>
                    </a:cubicBezTo>
                    <a:cubicBezTo>
                      <a:pt x="83072" y="152845"/>
                      <a:pt x="95194" y="152700"/>
                      <a:pt x="105103" y="157655"/>
                    </a:cubicBezTo>
                    <a:cubicBezTo>
                      <a:pt x="186601" y="198404"/>
                      <a:pt x="88911" y="162769"/>
                      <a:pt x="168165" y="189186"/>
                    </a:cubicBezTo>
                    <a:cubicBezTo>
                      <a:pt x="178675" y="199696"/>
                      <a:pt x="184832" y="220717"/>
                      <a:pt x="199696" y="220717"/>
                    </a:cubicBezTo>
                    <a:cubicBezTo>
                      <a:pt x="212328" y="220717"/>
                      <a:pt x="215587" y="200729"/>
                      <a:pt x="220717" y="189186"/>
                    </a:cubicBezTo>
                    <a:cubicBezTo>
                      <a:pt x="229716" y="168938"/>
                      <a:pt x="234731" y="147145"/>
                      <a:pt x="241738" y="126124"/>
                    </a:cubicBezTo>
                    <a:lnTo>
                      <a:pt x="252248" y="94593"/>
                    </a:lnTo>
                    <a:cubicBezTo>
                      <a:pt x="255752" y="84083"/>
                      <a:pt x="260072" y="73810"/>
                      <a:pt x="262759" y="63062"/>
                    </a:cubicBezTo>
                    <a:cubicBezTo>
                      <a:pt x="275169" y="13421"/>
                      <a:pt x="266809" y="33941"/>
                      <a:pt x="283779" y="0"/>
                    </a:cubicBezTo>
                  </a:path>
                </a:pathLst>
              </a:custGeom>
              <a:noFill/>
              <a:ln>
                <a:solidFill>
                  <a:srgbClr val="CA5C0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CA5C0E"/>
                  </a:solidFill>
                </a:endParaRPr>
              </a:p>
            </p:txBody>
          </p:sp>
        </p:grp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A27FC77-07F4-9740-9A23-3735D39058C4}"/>
                </a:ext>
              </a:extLst>
            </p:cNvPr>
            <p:cNvSpPr/>
            <p:nvPr/>
          </p:nvSpPr>
          <p:spPr>
            <a:xfrm>
              <a:off x="5490562" y="-252678"/>
              <a:ext cx="31917" cy="325820"/>
            </a:xfrm>
            <a:custGeom>
              <a:avLst/>
              <a:gdLst>
                <a:gd name="connsiteX0" fmla="*/ 0 w 31917"/>
                <a:gd name="connsiteY0" fmla="*/ 0 h 325820"/>
                <a:gd name="connsiteX1" fmla="*/ 21021 w 31917"/>
                <a:gd name="connsiteY1" fmla="*/ 73572 h 325820"/>
                <a:gd name="connsiteX2" fmla="*/ 31531 w 31917"/>
                <a:gd name="connsiteY2" fmla="*/ 325820 h 3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17" h="325820">
                  <a:moveTo>
                    <a:pt x="0" y="0"/>
                  </a:moveTo>
                  <a:cubicBezTo>
                    <a:pt x="7007" y="24524"/>
                    <a:pt x="17043" y="48379"/>
                    <a:pt x="21021" y="73572"/>
                  </a:cubicBezTo>
                  <a:cubicBezTo>
                    <a:pt x="35022" y="162246"/>
                    <a:pt x="31531" y="236581"/>
                    <a:pt x="31531" y="325820"/>
                  </a:cubicBezTo>
                </a:path>
              </a:pathLst>
            </a:custGeom>
            <a:noFill/>
            <a:ln>
              <a:solidFill>
                <a:srgbClr val="CA5C0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A5C0E"/>
                </a:solidFill>
              </a:endParaRPr>
            </a:p>
          </p:txBody>
        </p: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7DCEBA5-0D49-E44A-87D8-639D835406A5}"/>
              </a:ext>
            </a:extLst>
          </p:cNvPr>
          <p:cNvSpPr txBox="1">
            <a:spLocks/>
          </p:cNvSpPr>
          <p:nvPr/>
        </p:nvSpPr>
        <p:spPr>
          <a:xfrm>
            <a:off x="907774" y="1081681"/>
            <a:ext cx="8229600" cy="604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b="1" dirty="0"/>
              <a:t>2. </a:t>
            </a:r>
            <a:r>
              <a:rPr lang="en-US" dirty="0"/>
              <a:t>Isaiah tells Ahaz that God will defend him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6B9292E-0854-4842-908B-D2B68CDAF168}"/>
              </a:ext>
            </a:extLst>
          </p:cNvPr>
          <p:cNvSpPr txBox="1">
            <a:spLocks/>
          </p:cNvSpPr>
          <p:nvPr/>
        </p:nvSpPr>
        <p:spPr>
          <a:xfrm>
            <a:off x="907774" y="1854023"/>
            <a:ext cx="8229600" cy="604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b="1" dirty="0"/>
              <a:t>3. </a:t>
            </a:r>
            <a:r>
              <a:rPr lang="en-US" dirty="0"/>
              <a:t>Isaiah tells Ahaz to ask for substantial sign</a:t>
            </a:r>
          </a:p>
          <a:p>
            <a:pPr marL="0" indent="0" fontAlgn="base">
              <a:buNone/>
            </a:pP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D5E340B-F580-8D43-A95D-C3078E763654}"/>
              </a:ext>
            </a:extLst>
          </p:cNvPr>
          <p:cNvSpPr txBox="1">
            <a:spLocks/>
          </p:cNvSpPr>
          <p:nvPr/>
        </p:nvSpPr>
        <p:spPr>
          <a:xfrm>
            <a:off x="907774" y="2686434"/>
            <a:ext cx="8229600" cy="604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b="1" dirty="0"/>
              <a:t>4. </a:t>
            </a:r>
            <a:r>
              <a:rPr lang="en-US" dirty="0"/>
              <a:t>Ahaz rejects (he has his own plan)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6042516-E1C1-B844-8846-ED7FEAD2AF92}"/>
              </a:ext>
            </a:extLst>
          </p:cNvPr>
          <p:cNvSpPr txBox="1">
            <a:spLocks/>
          </p:cNvSpPr>
          <p:nvPr/>
        </p:nvSpPr>
        <p:spPr>
          <a:xfrm>
            <a:off x="880272" y="3551802"/>
            <a:ext cx="8229600" cy="604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b="1" dirty="0"/>
              <a:t>5.</a:t>
            </a:r>
            <a:r>
              <a:rPr lang="en-US" dirty="0"/>
              <a:t> God gives him a sign anyways (a timeframe)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ECBC624-B1E5-8442-8400-CBE59B461FE4}"/>
              </a:ext>
            </a:extLst>
          </p:cNvPr>
          <p:cNvSpPr txBox="1">
            <a:spLocks/>
          </p:cNvSpPr>
          <p:nvPr/>
        </p:nvSpPr>
        <p:spPr>
          <a:xfrm>
            <a:off x="850790" y="4423266"/>
            <a:ext cx="8229600" cy="604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b="1" dirty="0"/>
              <a:t>6. </a:t>
            </a:r>
            <a:r>
              <a:rPr lang="en-US" dirty="0"/>
              <a:t>God says Israel will be defended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D3DB17C-2B63-6046-9F75-D06C9D8D4DC4}"/>
              </a:ext>
            </a:extLst>
          </p:cNvPr>
          <p:cNvSpPr txBox="1">
            <a:spLocks/>
          </p:cNvSpPr>
          <p:nvPr/>
        </p:nvSpPr>
        <p:spPr>
          <a:xfrm>
            <a:off x="850790" y="5257580"/>
            <a:ext cx="8229600" cy="1143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indent="-403225" fontAlgn="base">
              <a:buNone/>
            </a:pPr>
            <a:r>
              <a:rPr lang="en-US" b="1" dirty="0">
                <a:solidFill>
                  <a:srgbClr val="009EC0"/>
                </a:solidFill>
              </a:rPr>
              <a:t>7. </a:t>
            </a:r>
            <a:r>
              <a:rPr lang="en-US" dirty="0">
                <a:solidFill>
                  <a:srgbClr val="009EC0"/>
                </a:solidFill>
              </a:rPr>
              <a:t>Isaiah predicts a child that will bring in an everlasting kingdom</a:t>
            </a:r>
          </a:p>
          <a:p>
            <a:pPr marL="0" indent="0" fontAlgn="base">
              <a:buNone/>
            </a:pPr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3079A3B-96CD-9F41-91F4-0706EEA69D47}"/>
              </a:ext>
            </a:extLst>
          </p:cNvPr>
          <p:cNvGrpSpPr/>
          <p:nvPr/>
        </p:nvGrpSpPr>
        <p:grpSpPr>
          <a:xfrm>
            <a:off x="61600" y="368066"/>
            <a:ext cx="548001" cy="6261334"/>
            <a:chOff x="61600" y="368066"/>
            <a:chExt cx="548001" cy="5956534"/>
          </a:xfrm>
        </p:grpSpPr>
        <p:sp>
          <p:nvSpPr>
            <p:cNvPr id="25" name="Left Bracket 24">
              <a:extLst>
                <a:ext uri="{FF2B5EF4-FFF2-40B4-BE49-F238E27FC236}">
                  <a16:creationId xmlns:a16="http://schemas.microsoft.com/office/drawing/2014/main" id="{ED289054-C254-DB45-99C7-6DA324C3F082}"/>
                </a:ext>
              </a:extLst>
            </p:cNvPr>
            <p:cNvSpPr/>
            <p:nvPr/>
          </p:nvSpPr>
          <p:spPr>
            <a:xfrm>
              <a:off x="61600" y="368066"/>
              <a:ext cx="192066" cy="5956534"/>
            </a:xfrm>
            <a:prstGeom prst="leftBracket">
              <a:avLst/>
            </a:prstGeom>
            <a:ln w="25400">
              <a:solidFill>
                <a:srgbClr val="CA5C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349D6B4-C742-EA47-A9B8-A680E4E83E6B}"/>
                </a:ext>
              </a:extLst>
            </p:cNvPr>
            <p:cNvSpPr txBox="1"/>
            <p:nvPr/>
          </p:nvSpPr>
          <p:spPr>
            <a:xfrm rot="16200000">
              <a:off x="-422796" y="5139803"/>
              <a:ext cx="1541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A5C0E"/>
                  </a:solidFill>
                  <a:latin typeface="Gabriola" pitchFamily="82" charset="0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Jesus’ day</a:t>
              </a:r>
              <a:endParaRPr lang="en-US" sz="2400" dirty="0">
                <a:solidFill>
                  <a:srgbClr val="CA5C0E"/>
                </a:solidFill>
                <a:latin typeface="Gabriola" pitchFamily="82" charset="0"/>
                <a:ea typeface="Brush Script MT" panose="03060802040406070304" pitchFamily="66" charset="-122"/>
                <a:cs typeface="Brush Script MT" panose="03060802040406070304" pitchFamily="66" charset="-122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A4D10E-C694-4142-A73E-DB94876174D1}"/>
              </a:ext>
            </a:extLst>
          </p:cNvPr>
          <p:cNvGrpSpPr/>
          <p:nvPr/>
        </p:nvGrpSpPr>
        <p:grpSpPr>
          <a:xfrm>
            <a:off x="361122" y="368066"/>
            <a:ext cx="523220" cy="4566544"/>
            <a:chOff x="361122" y="368066"/>
            <a:chExt cx="523220" cy="4073655"/>
          </a:xfrm>
        </p:grpSpPr>
        <p:sp>
          <p:nvSpPr>
            <p:cNvPr id="4" name="Left Bracket 3">
              <a:extLst>
                <a:ext uri="{FF2B5EF4-FFF2-40B4-BE49-F238E27FC236}">
                  <a16:creationId xmlns:a16="http://schemas.microsoft.com/office/drawing/2014/main" id="{0C93CF01-5B9F-FE44-B3A1-4C80ADD09B92}"/>
                </a:ext>
              </a:extLst>
            </p:cNvPr>
            <p:cNvSpPr/>
            <p:nvPr/>
          </p:nvSpPr>
          <p:spPr>
            <a:xfrm>
              <a:off x="381000" y="368066"/>
              <a:ext cx="192066" cy="4073655"/>
            </a:xfrm>
            <a:prstGeom prst="leftBracket">
              <a:avLst/>
            </a:prstGeom>
            <a:ln w="25400">
              <a:solidFill>
                <a:srgbClr val="CA5C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8C9F719-3B45-A74F-A9AB-93EB8258F444}"/>
                </a:ext>
              </a:extLst>
            </p:cNvPr>
            <p:cNvSpPr txBox="1"/>
            <p:nvPr/>
          </p:nvSpPr>
          <p:spPr>
            <a:xfrm rot="16200000">
              <a:off x="-88820" y="3345668"/>
              <a:ext cx="14231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A5C0E"/>
                  </a:solidFill>
                  <a:latin typeface="Gabriola" pitchFamily="82" charset="0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Ahaz’s day</a:t>
              </a:r>
              <a:endParaRPr lang="en-US" sz="2400" dirty="0">
                <a:solidFill>
                  <a:srgbClr val="CA5C0E"/>
                </a:solidFill>
                <a:latin typeface="Gabriola" pitchFamily="82" charset="0"/>
                <a:ea typeface="Brush Script MT" panose="03060802040406070304" pitchFamily="66" charset="-122"/>
                <a:cs typeface="Brush Script MT" panose="03060802040406070304" pitchFamily="66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822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Matthew 2:17-18 / Jeremiah 31:15 (and Genesis 35:16-19)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48442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9C607E-23F7-1D43-B569-801CED367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462967"/>
              </p:ext>
            </p:extLst>
          </p:nvPr>
        </p:nvGraphicFramePr>
        <p:xfrm>
          <a:off x="114300" y="533400"/>
          <a:ext cx="8877300" cy="41640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3623029985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4294323797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677670734"/>
                    </a:ext>
                  </a:extLst>
                </a:gridCol>
              </a:tblGrid>
              <a:tr h="826506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 b="1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 anchor="b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 b="1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 anchor="b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 b="1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 anchor="b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36906228"/>
                  </a:ext>
                </a:extLst>
              </a:tr>
              <a:tr h="392694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Genesis 35</a:t>
                      </a:r>
                      <a:endParaRPr lang="en-US" sz="24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365760" marB="365760" anchor="ctr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Rachel is dying</a:t>
                      </a:r>
                      <a:endParaRPr lang="en-US" sz="25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365760" marB="365760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Comforted by son </a:t>
                      </a:r>
                    </a:p>
                  </a:txBody>
                  <a:tcPr marL="182880" marR="182880" marT="365760" marB="365760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92000535"/>
                  </a:ext>
                </a:extLst>
              </a:tr>
              <a:tr h="494294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Jeremiah 31</a:t>
                      </a:r>
                      <a:endParaRPr lang="en-US" sz="24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365760" marB="365760" anchor="ctr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Israel is going to exile</a:t>
                      </a:r>
                    </a:p>
                  </a:txBody>
                  <a:tcPr marL="182880" marR="182880" marT="365760" marB="365760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Remnant will return</a:t>
                      </a:r>
                    </a:p>
                  </a:txBody>
                  <a:tcPr marL="182880" marR="182880" marT="365760" marB="365760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30484482"/>
                  </a:ext>
                </a:extLst>
              </a:tr>
              <a:tr h="394706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Matthew 2</a:t>
                      </a:r>
                      <a:endParaRPr lang="en-US" sz="24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365760" marB="365760" anchor="ctr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Herod kills the children</a:t>
                      </a:r>
                      <a:endParaRPr lang="en-US" sz="25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365760" marB="365760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King (Jesus) survives</a:t>
                      </a:r>
                    </a:p>
                  </a:txBody>
                  <a:tcPr marL="182880" marR="182880" marT="365760" marB="365760" anchor="ctr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64031315"/>
                  </a:ext>
                </a:extLst>
              </a:tr>
            </a:tbl>
          </a:graphicData>
        </a:graphic>
      </p:graphicFrame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CE8CEE2-67DE-F649-9C41-5998EA8CF35A}"/>
              </a:ext>
            </a:extLst>
          </p:cNvPr>
          <p:cNvSpPr/>
          <p:nvPr/>
        </p:nvSpPr>
        <p:spPr>
          <a:xfrm>
            <a:off x="2209800" y="768626"/>
            <a:ext cx="3076989" cy="533400"/>
          </a:xfrm>
          <a:prstGeom prst="roundRect">
            <a:avLst/>
          </a:prstGeom>
          <a:solidFill>
            <a:srgbClr val="00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Death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3773F1D-F953-E748-B918-F84B5A3FD504}"/>
              </a:ext>
            </a:extLst>
          </p:cNvPr>
          <p:cNvSpPr/>
          <p:nvPr/>
        </p:nvSpPr>
        <p:spPr>
          <a:xfrm>
            <a:off x="5562600" y="768626"/>
            <a:ext cx="2933700" cy="533400"/>
          </a:xfrm>
          <a:prstGeom prst="roundRect">
            <a:avLst/>
          </a:prstGeom>
          <a:solidFill>
            <a:srgbClr val="CA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Hope for offspring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3EDA81-3F6D-D742-90A5-F9A4999A1E53}"/>
              </a:ext>
            </a:extLst>
          </p:cNvPr>
          <p:cNvSpPr/>
          <p:nvPr/>
        </p:nvSpPr>
        <p:spPr>
          <a:xfrm>
            <a:off x="0" y="1494488"/>
            <a:ext cx="9144000" cy="1020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51856E-DC29-6847-830F-942DEC8E745E}"/>
              </a:ext>
            </a:extLst>
          </p:cNvPr>
          <p:cNvSpPr/>
          <p:nvPr/>
        </p:nvSpPr>
        <p:spPr>
          <a:xfrm>
            <a:off x="0" y="2514600"/>
            <a:ext cx="9144000" cy="1020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8BA94D-862A-8843-BF00-3C887BA7DFB6}"/>
              </a:ext>
            </a:extLst>
          </p:cNvPr>
          <p:cNvSpPr/>
          <p:nvPr/>
        </p:nvSpPr>
        <p:spPr>
          <a:xfrm>
            <a:off x="0" y="3495566"/>
            <a:ext cx="9144000" cy="1201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1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Matthew 27:9-10 / Zechariah 11:12-13 and Jeremiah 19:1-13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580695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9C607E-23F7-1D43-B569-801CED367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33005"/>
              </p:ext>
            </p:extLst>
          </p:nvPr>
        </p:nvGraphicFramePr>
        <p:xfrm>
          <a:off x="114300" y="533400"/>
          <a:ext cx="8915400" cy="44841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623029985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4294323797"/>
                    </a:ext>
                  </a:extLst>
                </a:gridCol>
              </a:tblGrid>
              <a:tr h="826506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Theme</a:t>
                      </a:r>
                    </a:p>
                  </a:txBody>
                  <a:tcPr marL="182880" marR="182880" marT="63500" marB="63500" anchor="b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Zechariah 11</a:t>
                      </a:r>
                    </a:p>
                  </a:txBody>
                  <a:tcPr marL="182880" marR="182880" marT="63500" marB="63500" anchor="b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6906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Leadership (shepherds)</a:t>
                      </a:r>
                      <a:endParaRPr lang="en-US" sz="24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274320" marB="27432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Zechariah was a shepherd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274320" marB="27432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92000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Pottery/potter</a:t>
                      </a:r>
                      <a:endParaRPr lang="en-US" sz="24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274320" marB="27432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Salary is given to a potter</a:t>
                      </a:r>
                    </a:p>
                  </a:txBody>
                  <a:tcPr marL="182880" marR="182880" marT="274320" marB="27432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30484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Value</a:t>
                      </a:r>
                    </a:p>
                  </a:txBody>
                  <a:tcPr marL="182880" marR="182880" marT="274320" marB="27432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Zechariah’s services are valued at 30 pieces</a:t>
                      </a:r>
                      <a:endParaRPr lang="en-US" sz="23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274320" marB="27432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64031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Judgment</a:t>
                      </a:r>
                    </a:p>
                  </a:txBody>
                  <a:tcPr marL="182880" marR="182880" marT="274320" marB="27432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Flock is destined for destruction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274320" marB="27432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5623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1216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ark Simplicity">
      <a:dk1>
        <a:srgbClr val="FFFFFF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3334</TotalTime>
  <Words>688</Words>
  <Application>Microsoft Macintosh PowerPoint</Application>
  <PresentationFormat>On-screen Show (4:3)</PresentationFormat>
  <Paragraphs>131</Paragraphs>
  <Slides>24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Gabriola</vt:lpstr>
      <vt:lpstr>Office Theme</vt:lpstr>
      <vt:lpstr>APOLOGETICS</vt:lpstr>
      <vt:lpstr>PowerPoint Presentation</vt:lpstr>
      <vt:lpstr>“…this happened to make clear the full meaning of what the Lord said through the prophet”</vt:lpstr>
      <vt:lpstr>Matthew 1:22-23 / Isaiah 7:14</vt:lpstr>
      <vt:lpstr>PowerPoint Presentation</vt:lpstr>
      <vt:lpstr>Matthew 2:17-18 / Jeremiah 31:15 (and Genesis 35:16-19)</vt:lpstr>
      <vt:lpstr>PowerPoint Presentation</vt:lpstr>
      <vt:lpstr>Matthew 27:9-10 / Zechariah 11:12-13 and Jeremiah 19:1-13</vt:lpstr>
      <vt:lpstr>PowerPoint Presentation</vt:lpstr>
      <vt:lpstr>PowerPoint Presentation</vt:lpstr>
      <vt:lpstr>PowerPoint Presentation</vt:lpstr>
      <vt:lpstr>Matthew 2:15 / Hosea 11:1</vt:lpstr>
      <vt:lpstr>Matthew 4:14-15 / Isaiah 9:1-2</vt:lpstr>
      <vt:lpstr>Matthew 26:54, 56 (does not include a specific text that this is a fulfillment of)</vt:lpstr>
      <vt:lpstr>Matthew 2:23 (as a possible fulfillment of Isaiah 11:1 or just that Jesus would come from a no-name town)</vt:lpstr>
      <vt:lpstr>Matthew 8:17 / Isaiah 53:4</vt:lpstr>
      <vt:lpstr>Matthew 12:17-18 / Isaiah 42:1 and following</vt:lpstr>
      <vt:lpstr>Matthew 13:14 / Isaiah 6:9-10</vt:lpstr>
      <vt:lpstr>Matthew 13:35 / Psalm 78:2</vt:lpstr>
      <vt:lpstr>Matthew 21:4 / Zechariah 9:9</vt:lpstr>
      <vt:lpstr>PowerPoint Presentation</vt:lpstr>
      <vt:lpstr>How might shadows and types help us to understand Matthew’s use of the Old Testament passages?</vt:lpstr>
      <vt:lpstr>What are some things that you may suggest to someone who is confused by Matthew’s prophetic fulfillments?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Luke</dc:creator>
  <cp:lastModifiedBy>Luke Murphey</cp:lastModifiedBy>
  <cp:revision>118</cp:revision>
  <dcterms:created xsi:type="dcterms:W3CDTF">2010-07-14T22:15:37Z</dcterms:created>
  <dcterms:modified xsi:type="dcterms:W3CDTF">2020-12-10T17:16:15Z</dcterms:modified>
</cp:coreProperties>
</file>