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466" r:id="rId3"/>
    <p:sldId id="458" r:id="rId4"/>
    <p:sldId id="438" r:id="rId5"/>
    <p:sldId id="457" r:id="rId6"/>
    <p:sldId id="439" r:id="rId7"/>
    <p:sldId id="459" r:id="rId8"/>
    <p:sldId id="460" r:id="rId9"/>
    <p:sldId id="453" r:id="rId10"/>
    <p:sldId id="440" r:id="rId11"/>
    <p:sldId id="441" r:id="rId12"/>
    <p:sldId id="461" r:id="rId13"/>
    <p:sldId id="442" r:id="rId14"/>
    <p:sldId id="443" r:id="rId15"/>
    <p:sldId id="455" r:id="rId16"/>
    <p:sldId id="462" r:id="rId17"/>
    <p:sldId id="464" r:id="rId18"/>
    <p:sldId id="4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6FEBF0-37B3-9A4E-A789-30F19591D940}">
          <p14:sldIdLst>
            <p14:sldId id="275"/>
            <p14:sldId id="466"/>
            <p14:sldId id="458"/>
            <p14:sldId id="438"/>
            <p14:sldId id="457"/>
            <p14:sldId id="439"/>
            <p14:sldId id="459"/>
            <p14:sldId id="460"/>
            <p14:sldId id="453"/>
            <p14:sldId id="440"/>
            <p14:sldId id="441"/>
            <p14:sldId id="461"/>
            <p14:sldId id="442"/>
            <p14:sldId id="443"/>
            <p14:sldId id="455"/>
          </p14:sldIdLst>
        </p14:section>
        <p14:section name="SHARPS RULE" id="{AF38EF0B-30FB-354A-9C9B-AB0C8121A74C}">
          <p14:sldIdLst>
            <p14:sldId id="462"/>
            <p14:sldId id="464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870000"/>
    <a:srgbClr val="009EC0"/>
    <a:srgbClr val="CA5C0E"/>
    <a:srgbClr val="095A6F"/>
    <a:srgbClr val="01B902"/>
    <a:srgbClr val="06C200"/>
    <a:srgbClr val="01FF3B"/>
    <a:srgbClr val="238BF3"/>
    <a:srgbClr val="086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4"/>
    <p:restoredTop sz="94539"/>
  </p:normalViewPr>
  <p:slideViewPr>
    <p:cSldViewPr>
      <p:cViewPr varScale="1">
        <p:scale>
          <a:sx n="142" d="100"/>
          <a:sy n="142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0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410567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20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“Jesus didn't claim to be God”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Make an argument that Jesus shares the </a:t>
            </a:r>
            <a:r>
              <a:rPr lang="en-US" i="1" dirty="0"/>
              <a:t>names</a:t>
            </a:r>
            <a:r>
              <a:rPr lang="en-US" dirty="0"/>
              <a:t> of God.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argument that Jesus shares in the </a:t>
            </a:r>
            <a:r>
              <a:rPr lang="en-US" i="1" dirty="0"/>
              <a:t>deeds</a:t>
            </a:r>
            <a:r>
              <a:rPr lang="en-US" dirty="0"/>
              <a:t> that God does.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91266"/>
              </p:ext>
            </p:extLst>
          </p:nvPr>
        </p:nvGraphicFramePr>
        <p:xfrm>
          <a:off x="114300" y="152400"/>
          <a:ext cx="8877300" cy="664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3371048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  <a:gridCol w="3410752">
                  <a:extLst>
                    <a:ext uri="{9D8B030D-6E8A-4147-A177-3AD203B41FA5}">
                      <a16:colId xmlns:a16="http://schemas.microsoft.com/office/drawing/2014/main" val="2677670734"/>
                    </a:ext>
                  </a:extLst>
                </a:gridCol>
              </a:tblGrid>
              <a:tr h="61314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182880" marB="18288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182880" marB="18288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182880" marB="18288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697494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Midst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Walked in "the midst of the sea"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(Exod. 14:16, 22, 27, 29)</a:t>
                      </a: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 in the middle of the sea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 6:47)</a:t>
                      </a: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6329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Crossed Over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Crossed to the other side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(Exod. 15:16)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also "crossed over" the sea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 6:53)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8779379"/>
                  </a:ext>
                </a:extLst>
              </a:tr>
              <a:tr h="63298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Strong wind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east blew</a:t>
                      </a:r>
                    </a:p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to daybreak</a:t>
                      </a:r>
                    </a:p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Egyptians found it difficult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(Exod. 14:21, 24-25)</a:t>
                      </a:r>
                      <a:endParaRPr lang="en-US" sz="24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Blew from the east</a:t>
                      </a:r>
                    </a:p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to daybreak</a:t>
                      </a:r>
                    </a:p>
                    <a:p>
                      <a:pPr marL="342900" indent="-342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for the disciples </a:t>
                      </a:r>
                    </a:p>
                    <a:p>
                      <a:pPr marL="0" indent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 6:48)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Hard heart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Egyptians hardened their hearts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(Exod. 14:4, 8, 17)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“their hearts were hardened”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(Mark 6:52)</a:t>
                      </a: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009E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Take heart</a:t>
                      </a:r>
                      <a:endParaRPr lang="en-US" sz="2800" b="1" dirty="0">
                        <a:solidFill>
                          <a:srgbClr val="009EC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210312" marB="210312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Moses told the Israelites: "Take heart!”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1800" b="1" i="0" u="none" strike="noStrike" kern="1200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Θαρσεῖτε</a:t>
                      </a:r>
                      <a:r>
                        <a:rPr lang="el-GR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Exod. 14:13 LXX)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Jesus told the disciples: "Take heart!”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1800" b="1" i="0" u="none" strike="noStrike" kern="1200" dirty="0" err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Θαρσεῖτε</a:t>
                      </a:r>
                      <a:r>
                        <a:rPr lang="el-GR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u="none" strike="noStrike" kern="12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6:50)</a:t>
                      </a:r>
                      <a:endParaRPr lang="en-US" sz="2400" b="1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10312" marB="210312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6138295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E8CEE2-67DE-F649-9C41-5998EA8CF35A}"/>
              </a:ext>
            </a:extLst>
          </p:cNvPr>
          <p:cNvSpPr/>
          <p:nvPr/>
        </p:nvSpPr>
        <p:spPr>
          <a:xfrm>
            <a:off x="2343150" y="381000"/>
            <a:ext cx="3067050" cy="533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Exodus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773F1D-F953-E748-B918-F84B5A3FD504}"/>
              </a:ext>
            </a:extLst>
          </p:cNvPr>
          <p:cNvSpPr/>
          <p:nvPr/>
        </p:nvSpPr>
        <p:spPr>
          <a:xfrm>
            <a:off x="5791200" y="372035"/>
            <a:ext cx="2971800" cy="533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2D0C1-551E-F948-96B2-46EF27945C6C}"/>
              </a:ext>
            </a:extLst>
          </p:cNvPr>
          <p:cNvSpPr/>
          <p:nvPr/>
        </p:nvSpPr>
        <p:spPr>
          <a:xfrm>
            <a:off x="4468446" y="3321278"/>
            <a:ext cx="2071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7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argument that Jesus shares the seat of God’s throne.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DAA2B7D-300B-D040-8325-302A3581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48" y="1447800"/>
            <a:ext cx="674230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1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There are may passages which make an argument for Jesus’ divinity based on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Old Testament passages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There are a number of passages the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explicitly say that Jesus is God</a:t>
              </a:r>
              <a:r>
                <a:rPr lang="en-US" sz="2400" dirty="0">
                  <a:solidFill>
                    <a:schemeClr val="tx1"/>
                  </a:solidFill>
                </a:rPr>
                <a:t> (including in Mark)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Many statements from Jesus would be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incredibly weird if Jesus isn’t God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BE49A-5312-1746-BA29-03FA5DFEF491}"/>
              </a:ext>
            </a:extLst>
          </p:cNvPr>
          <p:cNvSpPr txBox="1"/>
          <p:nvPr/>
        </p:nvSpPr>
        <p:spPr>
          <a:xfrm>
            <a:off x="76200" y="533400"/>
            <a:ext cx="9067800" cy="5486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Sharp’s Rule:</a:t>
            </a:r>
            <a:r>
              <a:rPr lang="en-US" sz="2500" b="1" dirty="0"/>
              <a:t> </a:t>
            </a:r>
            <a:r>
              <a:rPr lang="en-US" sz="25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(Indicates that both nouns refer to same person)</a:t>
            </a:r>
          </a:p>
          <a:p>
            <a:r>
              <a:rPr lang="en-US" sz="4150" dirty="0"/>
              <a:t>The—noun — and(</a:t>
            </a:r>
            <a:r>
              <a:rPr lang="el-GR" sz="4150" dirty="0"/>
              <a:t>και)</a:t>
            </a:r>
            <a:r>
              <a:rPr lang="en-US" sz="4150" dirty="0"/>
              <a:t> — noun</a:t>
            </a:r>
          </a:p>
          <a:p>
            <a:r>
              <a:rPr lang="en-US" sz="5400" dirty="0"/>
              <a:t> </a:t>
            </a:r>
          </a:p>
          <a:p>
            <a:r>
              <a:rPr lang="en-US" sz="4150" b="1" dirty="0"/>
              <a:t>Example 1 (one person):</a:t>
            </a:r>
          </a:p>
          <a:p>
            <a:r>
              <a:rPr lang="en-US" sz="4150" dirty="0"/>
              <a:t>The CEO and chairman …</a:t>
            </a:r>
          </a:p>
          <a:p>
            <a:r>
              <a:rPr lang="en-US" sz="5400" dirty="0"/>
              <a:t> </a:t>
            </a:r>
          </a:p>
          <a:p>
            <a:r>
              <a:rPr lang="en-US" sz="4150" b="1" dirty="0"/>
              <a:t>Example 2 (two people):</a:t>
            </a:r>
          </a:p>
          <a:p>
            <a:r>
              <a:rPr lang="en-US" sz="4150" dirty="0"/>
              <a:t>The CEO and the chairman …</a:t>
            </a:r>
          </a:p>
        </p:txBody>
      </p:sp>
    </p:spTree>
    <p:extLst>
      <p:ext uri="{BB962C8B-B14F-4D97-AF65-F5344CB8AC3E}">
        <p14:creationId xmlns:p14="http://schemas.microsoft.com/office/powerpoint/2010/main" val="309633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BE49A-5312-1746-BA29-03FA5DFEF491}"/>
              </a:ext>
            </a:extLst>
          </p:cNvPr>
          <p:cNvSpPr txBox="1"/>
          <p:nvPr/>
        </p:nvSpPr>
        <p:spPr>
          <a:xfrm>
            <a:off x="76200" y="533400"/>
            <a:ext cx="9067800" cy="337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Sharp’s Rule:</a:t>
            </a:r>
            <a:r>
              <a:rPr lang="en-US" sz="2500" b="1" dirty="0"/>
              <a:t> </a:t>
            </a:r>
            <a:r>
              <a:rPr lang="en-US" sz="25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(Indicates that both nouns refer to same person)</a:t>
            </a:r>
          </a:p>
          <a:p>
            <a:r>
              <a:rPr lang="en-US" sz="4150" dirty="0"/>
              <a:t>The—noun — and(</a:t>
            </a:r>
            <a:r>
              <a:rPr lang="el-GR" sz="4150" dirty="0"/>
              <a:t>και)</a:t>
            </a:r>
            <a:r>
              <a:rPr lang="en-US" sz="4150" dirty="0"/>
              <a:t> — noun</a:t>
            </a:r>
          </a:p>
          <a:p>
            <a:r>
              <a:rPr lang="en-US" sz="5400" dirty="0"/>
              <a:t> </a:t>
            </a:r>
          </a:p>
          <a:p>
            <a:r>
              <a:rPr lang="en-US" sz="4150" b="1" dirty="0"/>
              <a:t>Titus 2:13:</a:t>
            </a:r>
          </a:p>
          <a:p>
            <a:r>
              <a:rPr lang="en-US" sz="4150" dirty="0"/>
              <a:t>our great God and Savior, Jesus Christ …</a:t>
            </a:r>
          </a:p>
        </p:txBody>
      </p:sp>
    </p:spTree>
    <p:extLst>
      <p:ext uri="{BB962C8B-B14F-4D97-AF65-F5344CB8AC3E}">
        <p14:creationId xmlns:p14="http://schemas.microsoft.com/office/powerpoint/2010/main" val="360995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BE49A-5312-1746-BA29-03FA5DFEF491}"/>
              </a:ext>
            </a:extLst>
          </p:cNvPr>
          <p:cNvSpPr txBox="1"/>
          <p:nvPr/>
        </p:nvSpPr>
        <p:spPr>
          <a:xfrm>
            <a:off x="76200" y="533400"/>
            <a:ext cx="9067800" cy="337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Sharp’s Rule:</a:t>
            </a:r>
            <a:r>
              <a:rPr lang="en-US" sz="2500" b="1" dirty="0"/>
              <a:t> </a:t>
            </a:r>
            <a:r>
              <a:rPr lang="en-US" sz="25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(Indicates that both nouns refer to same person)</a:t>
            </a:r>
          </a:p>
          <a:p>
            <a:r>
              <a:rPr lang="en-US" sz="4150" dirty="0"/>
              <a:t>The—noun — and(</a:t>
            </a:r>
            <a:r>
              <a:rPr lang="el-GR" sz="4150" dirty="0"/>
              <a:t>και)</a:t>
            </a:r>
            <a:r>
              <a:rPr lang="en-US" sz="4150" dirty="0"/>
              <a:t> — noun</a:t>
            </a:r>
          </a:p>
          <a:p>
            <a:r>
              <a:rPr lang="en-US" sz="5400" dirty="0"/>
              <a:t> </a:t>
            </a:r>
          </a:p>
          <a:p>
            <a:r>
              <a:rPr lang="en-US" sz="4150" b="1" dirty="0"/>
              <a:t>2 Peter 1:1:</a:t>
            </a:r>
          </a:p>
          <a:p>
            <a:r>
              <a:rPr lang="en-US" sz="4150" dirty="0"/>
              <a:t>our God and Savior, Jesus Christ …</a:t>
            </a:r>
          </a:p>
        </p:txBody>
      </p:sp>
    </p:spTree>
    <p:extLst>
      <p:ext uri="{BB962C8B-B14F-4D97-AF65-F5344CB8AC3E}">
        <p14:creationId xmlns:p14="http://schemas.microsoft.com/office/powerpoint/2010/main" val="27431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 (review)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Cross examine all sources</a:t>
              </a:r>
              <a:r>
                <a:rPr lang="en-US" sz="2400" dirty="0">
                  <a:solidFill>
                    <a:schemeClr val="tx1"/>
                  </a:solidFill>
                </a:rPr>
                <a:t>; and recognize that all are biased (but that doesn’t make them wrong)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458200" cy="685800"/>
            <a:chOff x="533400" y="1833265"/>
            <a:chExt cx="84582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5438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You cannot reject a source merely because they believe their own message;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people who claim this are inconsistent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broad outline of the Gospel is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well-attested by non-Christian sources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954107"/>
            <a:chOff x="304800" y="4648200"/>
            <a:chExt cx="8724901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Be able to show that Jesus is identified as God in many places in the New Testament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2860491"/>
            <a:ext cx="8724901" cy="1815882"/>
            <a:chOff x="304800" y="4648200"/>
            <a:chExt cx="8724901" cy="18158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that people can answer groups (skeptics, Jehovah’s Witnesses, etc.) that argue Jesus never claimed to be God (and possibly do so to cause doubt)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913293"/>
            <a:ext cx="8724901" cy="954107"/>
            <a:chOff x="304800" y="4648200"/>
            <a:chExt cx="8724901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showing that a solid case case for the divinity of Christ (using the simple H.A.N.D.S. model)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19793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36562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Make an argument that Jesus accepted the </a:t>
            </a:r>
            <a:r>
              <a:rPr lang="en-US" i="1" dirty="0"/>
              <a:t>honor</a:t>
            </a:r>
            <a:r>
              <a:rPr lang="en-US" dirty="0"/>
              <a:t> due to God.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81477"/>
              </p:ext>
            </p:extLst>
          </p:nvPr>
        </p:nvGraphicFramePr>
        <p:xfrm>
          <a:off x="114300" y="304800"/>
          <a:ext cx="8915400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Worship Received by Christ</a:t>
                      </a:r>
                      <a:br>
                        <a:rPr lang="en-US" sz="24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Revelation 1:12—20</a:t>
                      </a:r>
                    </a:p>
                  </a:txBody>
                  <a:tcPr marL="137160" marR="137160" marT="228600" marB="2286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Worship Rejected by the Angel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Revelation 19—22</a:t>
                      </a:r>
                    </a:p>
                  </a:txBody>
                  <a:tcPr marL="137160" marR="137160" marT="228600" marB="2286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Described in detail in glorious imagery</a:t>
                      </a:r>
                    </a:p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(1:13-16)</a:t>
                      </a:r>
                      <a:endParaRPr lang="en-US" sz="17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description of the angel is given at all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(19:12—16)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John fell at Jesus' feet as a dead man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(1:17a)</a:t>
                      </a:r>
                      <a:endParaRPr lang="en-US" sz="17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John fell at the angel's feet to worship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him (19:10a; 22:8)</a:t>
                      </a: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Jesus said, "Don't be afraid”</a:t>
                      </a:r>
                    </a:p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(1:17b)</a:t>
                      </a:r>
                      <a:endParaRPr lang="en-US" sz="17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"Don't do that”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(19:10b; 22:9a)</a:t>
                      </a: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Claimed to be “the first and the last”</a:t>
                      </a:r>
                    </a:p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(1:17-18)</a:t>
                      </a: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Said that he was merely a fellow servant (19:10b; 22:9b)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Jesus does nothing to redirect worship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away from himself</a:t>
                      </a:r>
                    </a:p>
                  </a:txBody>
                  <a:tcPr marL="137160" marR="137160" marT="228600" marB="2286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Tells John to worship God</a:t>
                      </a:r>
                      <a:endParaRPr lang="en-US" sz="1700" b="0" dirty="0">
                        <a:effectLst/>
                      </a:endParaRPr>
                    </a:p>
                    <a:p>
                      <a:pPr rtl="0"/>
                      <a:r>
                        <a:rPr lang="en-US" sz="1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(19:10c; 22:9c)</a:t>
                      </a:r>
                      <a:endParaRPr lang="en-US" sz="1700" b="0" dirty="0">
                        <a:effectLst/>
                      </a:endParaRPr>
                    </a:p>
                  </a:txBody>
                  <a:tcPr marL="137160" marR="137160" marT="228600" marB="2286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199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7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an argument that Jesus shared the </a:t>
            </a:r>
            <a:r>
              <a:rPr lang="en-US" i="1" dirty="0"/>
              <a:t>attributes</a:t>
            </a:r>
            <a:r>
              <a:rPr lang="en-US" dirty="0"/>
              <a:t> of God.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21131"/>
              </p:ext>
            </p:extLst>
          </p:nvPr>
        </p:nvGraphicFramePr>
        <p:xfrm>
          <a:off x="114300" y="76200"/>
          <a:ext cx="8915401" cy="6593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77670734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1438708331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Worthy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4:11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5:9, 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252994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Blessing/praise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5:13; 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5:12, 13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Honor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4:9, 11; 5:13; 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5:12, 13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Glory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4:9, 11; 5:13; 7:12; 19:1b</a:t>
                      </a:r>
                      <a:endParaRPr lang="en-US" sz="16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1:6; 5:12, 13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29:12</a:t>
                      </a:r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Dominion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5:13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1:6; 5:13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8738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Power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4:11; 7:12; 19:1b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29:11</a:t>
                      </a:r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939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Might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29:11-12</a:t>
                      </a:r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3327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Wealth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29:12</a:t>
                      </a:r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8773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Wisdom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5:12</a:t>
                      </a:r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8378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Thanksgiving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4:9; 7:12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8397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Salvation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182880" marT="109728" marB="109728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9EC0"/>
                          </a:solidFill>
                          <a:effectLst/>
                          <a:latin typeface="+mn-lt"/>
                        </a:rPr>
                        <a:t>7:10; 19:1b</a:t>
                      </a:r>
                      <a:endParaRPr lang="en-US" sz="2000" b="0" dirty="0">
                        <a:solidFill>
                          <a:srgbClr val="009EC0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CA5C0E"/>
                          </a:solidFill>
                          <a:effectLst/>
                          <a:latin typeface="+mn-lt"/>
                        </a:rPr>
                        <a:t>7:10</a:t>
                      </a:r>
                      <a:endParaRPr lang="en-US" sz="3200" b="0" dirty="0">
                        <a:solidFill>
                          <a:srgbClr val="CA5C0E"/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54940" marR="63500" marT="109728" marB="109728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6957396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E8CEE2-67DE-F649-9C41-5998EA8CF35A}"/>
              </a:ext>
            </a:extLst>
          </p:cNvPr>
          <p:cNvSpPr/>
          <p:nvPr/>
        </p:nvSpPr>
        <p:spPr>
          <a:xfrm>
            <a:off x="2133600" y="304800"/>
            <a:ext cx="1981200" cy="533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God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773F1D-F953-E748-B918-F84B5A3FD504}"/>
              </a:ext>
            </a:extLst>
          </p:cNvPr>
          <p:cNvSpPr/>
          <p:nvPr/>
        </p:nvSpPr>
        <p:spPr>
          <a:xfrm>
            <a:off x="4419600" y="304800"/>
            <a:ext cx="1981200" cy="533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Lamb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960A8C-49BC-E848-8E33-D0771730C52F}"/>
              </a:ext>
            </a:extLst>
          </p:cNvPr>
          <p:cNvSpPr/>
          <p:nvPr/>
        </p:nvSpPr>
        <p:spPr>
          <a:xfrm>
            <a:off x="6705600" y="304800"/>
            <a:ext cx="2209800" cy="5334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God (1 Chron. 29)</a:t>
            </a:r>
          </a:p>
        </p:txBody>
      </p:sp>
    </p:spTree>
    <p:extLst>
      <p:ext uri="{BB962C8B-B14F-4D97-AF65-F5344CB8AC3E}">
        <p14:creationId xmlns:p14="http://schemas.microsoft.com/office/powerpoint/2010/main" val="216502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“…two that sit together and are occupied in words of Torah have the Shekinah</a:t>
            </a:r>
            <a:r>
              <a:rPr lang="en-US" baseline="30000" dirty="0"/>
              <a:t>1</a:t>
            </a:r>
            <a:r>
              <a:rPr lang="en-US" dirty="0"/>
              <a:t> among them”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rabbi Hananiah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 err="1">
                <a:solidFill>
                  <a:srgbClr val="009EC0"/>
                </a:solidFill>
              </a:rPr>
              <a:t>Pirkei</a:t>
            </a:r>
            <a:r>
              <a:rPr lang="en-US" sz="4400" b="0" i="1" dirty="0">
                <a:solidFill>
                  <a:srgbClr val="009EC0"/>
                </a:solidFill>
              </a:rPr>
              <a:t> </a:t>
            </a:r>
            <a:r>
              <a:rPr lang="en-US" sz="4400" b="0" i="1" dirty="0" err="1">
                <a:solidFill>
                  <a:srgbClr val="009EC0"/>
                </a:solidFill>
              </a:rPr>
              <a:t>Avot</a:t>
            </a:r>
            <a:r>
              <a:rPr lang="en-US" sz="4400" b="0" i="1" dirty="0">
                <a:solidFill>
                  <a:srgbClr val="009EC0"/>
                </a:solidFill>
              </a:rPr>
              <a:t> 3.2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961DD-1FC2-C448-9B56-594FE6A61188}"/>
              </a:ext>
            </a:extLst>
          </p:cNvPr>
          <p:cNvSpPr txBox="1"/>
          <p:nvPr/>
        </p:nvSpPr>
        <p:spPr>
          <a:xfrm>
            <a:off x="4953000" y="6234953"/>
            <a:ext cx="397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Shekinah refers to the presence of God</a:t>
            </a:r>
          </a:p>
        </p:txBody>
      </p:sp>
    </p:spTree>
    <p:extLst>
      <p:ext uri="{BB962C8B-B14F-4D97-AF65-F5344CB8AC3E}">
        <p14:creationId xmlns:p14="http://schemas.microsoft.com/office/powerpoint/2010/main" val="380914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6" b="7806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“Here Jesus himself fills the role of the Shekinah, God's presence, in the traditional Jewish saying.”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CRAIG KEENER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A Commentary on the Gospel of Matthew (page 455)</a:t>
            </a:r>
          </a:p>
        </p:txBody>
      </p:sp>
    </p:spTree>
    <p:extLst>
      <p:ext uri="{BB962C8B-B14F-4D97-AF65-F5344CB8AC3E}">
        <p14:creationId xmlns:p14="http://schemas.microsoft.com/office/powerpoint/2010/main" val="33225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11111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829</Words>
  <Application>Microsoft Macintosh PowerPoint</Application>
  <PresentationFormat>On-screen Show (4:3)</PresentationFormat>
  <Paragraphs>149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Make an argument that Jesus accepted the honor due to God.</vt:lpstr>
      <vt:lpstr>PowerPoint Presentation</vt:lpstr>
      <vt:lpstr>Make an argument that Jesus shared the attributes of God.</vt:lpstr>
      <vt:lpstr>PowerPoint Presentation</vt:lpstr>
      <vt:lpstr>“…two that sit together and are occupied in words of Torah have the Shekinah1 among them”</vt:lpstr>
      <vt:lpstr>PowerPoint Presentation</vt:lpstr>
      <vt:lpstr>Make an argument that Jesus shares the names of God.</vt:lpstr>
      <vt:lpstr>Make an argument that Jesus shares in the deeds that God does.</vt:lpstr>
      <vt:lpstr>PowerPoint Presentation</vt:lpstr>
      <vt:lpstr>Make an argument that Jesus shares the seat of God’s throne.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113</cp:revision>
  <dcterms:created xsi:type="dcterms:W3CDTF">2010-07-14T22:15:37Z</dcterms:created>
  <dcterms:modified xsi:type="dcterms:W3CDTF">2020-11-28T21:13:14Z</dcterms:modified>
</cp:coreProperties>
</file>