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469" r:id="rId3"/>
    <p:sldId id="277" r:id="rId4"/>
    <p:sldId id="443" r:id="rId5"/>
    <p:sldId id="264" r:id="rId6"/>
    <p:sldId id="439" r:id="rId7"/>
    <p:sldId id="440" r:id="rId8"/>
    <p:sldId id="441" r:id="rId9"/>
    <p:sldId id="442" r:id="rId10"/>
    <p:sldId id="449" r:id="rId11"/>
    <p:sldId id="446" r:id="rId12"/>
    <p:sldId id="452" r:id="rId13"/>
    <p:sldId id="451" r:id="rId14"/>
    <p:sldId id="447" r:id="rId15"/>
    <p:sldId id="448" r:id="rId16"/>
    <p:sldId id="44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C0"/>
    <a:srgbClr val="C00002"/>
    <a:srgbClr val="CB5B0E"/>
    <a:srgbClr val="009FC0"/>
    <a:srgbClr val="4778BB"/>
    <a:srgbClr val="D7D7D7"/>
    <a:srgbClr val="0867BC"/>
    <a:srgbClr val="07790A"/>
    <a:srgbClr val="01B902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94694"/>
  </p:normalViewPr>
  <p:slideViewPr>
    <p:cSldViewPr>
      <p:cViewPr varScale="1">
        <p:scale>
          <a:sx n="117" d="100"/>
          <a:sy n="117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36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6B5FA-083A-E44E-BD8D-937E851FFA63}"/>
              </a:ext>
            </a:extLst>
          </p:cNvPr>
          <p:cNvSpPr txBox="1"/>
          <p:nvPr/>
        </p:nvSpPr>
        <p:spPr>
          <a:xfrm>
            <a:off x="10447283" y="4330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BE5C8DD-C88A-B048-9AF6-716D7B3D1B2F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8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Jesus the Rabbi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26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3600" dirty="0"/>
              <a:t>“</a:t>
            </a:r>
            <a:r>
              <a:rPr lang="en-US" sz="3600" dirty="0">
                <a:highlight>
                  <a:srgbClr val="C00002"/>
                </a:highlight>
              </a:rPr>
              <a:t>The Torah can be acquired only with mnemonic signs that aid the memory</a:t>
            </a:r>
            <a:r>
              <a:rPr lang="en-US" sz="3600" dirty="0"/>
              <a:t>, as it is stated: ‘Put it in their mouths.’ Do not read the phrase as: Put it [</a:t>
            </a:r>
            <a:r>
              <a:rPr lang="en-US" sz="3600" dirty="0" err="1"/>
              <a:t>simah</a:t>
            </a:r>
            <a:r>
              <a:rPr lang="en-US" sz="3600" dirty="0"/>
              <a:t>], but rather as: Its sign [</a:t>
            </a:r>
            <a:r>
              <a:rPr lang="en-US" sz="3600" dirty="0" err="1"/>
              <a:t>simanah</a:t>
            </a:r>
            <a:r>
              <a:rPr lang="en-US" sz="3600" dirty="0"/>
              <a:t>], thus indicating that </a:t>
            </a:r>
            <a:r>
              <a:rPr lang="en-US" sz="3600" dirty="0">
                <a:highlight>
                  <a:srgbClr val="C00002"/>
                </a:highlight>
              </a:rPr>
              <a:t>mnemonic signs aid in memorizing the material</a:t>
            </a:r>
            <a:r>
              <a:rPr lang="en-US" sz="3600" dirty="0"/>
              <a:t>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 err="1">
                <a:solidFill>
                  <a:srgbClr val="009EC0"/>
                </a:solidFill>
              </a:rPr>
              <a:t>Rav</a:t>
            </a:r>
            <a:r>
              <a:rPr lang="en-US" sz="4400" b="1" cap="all" dirty="0">
                <a:solidFill>
                  <a:srgbClr val="009EC0"/>
                </a:solidFill>
              </a:rPr>
              <a:t> </a:t>
            </a:r>
            <a:r>
              <a:rPr lang="en-US" sz="4400" b="1" cap="all" dirty="0" err="1">
                <a:solidFill>
                  <a:srgbClr val="009EC0"/>
                </a:solidFill>
              </a:rPr>
              <a:t>Ḥisda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169127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82202"/>
              </p:ext>
            </p:extLst>
          </p:nvPr>
        </p:nvGraphicFramePr>
        <p:xfrm>
          <a:off x="381000" y="0"/>
          <a:ext cx="8763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Yoma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29a:1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is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odor of meat. The smell of roasting meat is more appetizing than actually eating the meat.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330"/>
              </p:ext>
            </p:extLst>
          </p:nvPr>
        </p:nvGraphicFramePr>
        <p:xfrm>
          <a:off x="380999" y="872921"/>
          <a:ext cx="8763001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1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Ketubot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6a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 your mnemonic is: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are lenient with regard to themselves, and those are lenient with regard to themselves.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82122"/>
              </p:ext>
            </p:extLst>
          </p:nvPr>
        </p:nvGraphicFramePr>
        <p:xfrm>
          <a:off x="380998" y="1758418"/>
          <a:ext cx="8763002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2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Yevamot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10a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to remember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this might occur is as follows: Died, was born, entered into levirate marriage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0B81DF-4735-5547-9FF1-A873C702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00966"/>
              </p:ext>
            </p:extLst>
          </p:nvPr>
        </p:nvGraphicFramePr>
        <p:xfrm>
          <a:off x="380997" y="2643915"/>
          <a:ext cx="868680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3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Zevachim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53b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to remember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change in opinion is: The men pulled the man.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EF5F4A-6881-A049-A1B3-71A5552F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84223"/>
              </p:ext>
            </p:extLst>
          </p:nvPr>
        </p:nvGraphicFramePr>
        <p:xfrm>
          <a:off x="380997" y="3529412"/>
          <a:ext cx="876300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3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Yoma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28b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 your mnemonic is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cover of a jar of vinegar: As long as the jar is tightly closed, the odor of the vinegar does not spread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E2CF7B-710C-1F43-B168-B5EB55E97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62686"/>
              </p:ext>
            </p:extLst>
          </p:nvPr>
        </p:nvGraphicFramePr>
        <p:xfrm>
          <a:off x="380996" y="4402333"/>
          <a:ext cx="876300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4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Menachot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43a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is: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reveals falsehood and change reveals truth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A1E3E7-F205-784C-B4E2-C07FDA09E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25385"/>
              </p:ext>
            </p:extLst>
          </p:nvPr>
        </p:nvGraphicFramePr>
        <p:xfrm>
          <a:off x="380995" y="5287830"/>
          <a:ext cx="876300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5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Sukkah 55a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Safra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established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 a mnemonic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sequence of the psalms recited during the intermediate days of the Festival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FD7CA0-F12B-9343-8A32-73C27B2A0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98138"/>
              </p:ext>
            </p:extLst>
          </p:nvPr>
        </p:nvGraphicFramePr>
        <p:xfrm>
          <a:off x="380994" y="6173327"/>
          <a:ext cx="876300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Arakhin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11a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to remember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these two statements was said by Shmuel and which was taught in a </a:t>
                      </a:r>
                      <a:r>
                        <a:rPr lang="en-US" sz="1800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baraita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57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BAB0-CBB5-9142-9F1B-86FEAA1B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808-97F0-EF49-A71B-68E2EFDE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4000" dirty="0"/>
              <a:t>“said the Rabbi to his pupil, ‘pay attention and I shall teach it to you again.’ He then</a:t>
            </a:r>
            <a:r>
              <a:rPr lang="en-US" sz="4000" dirty="0">
                <a:highlight>
                  <a:srgbClr val="C00002"/>
                </a:highlight>
              </a:rPr>
              <a:t> repeated the lesson a second four hundred times</a:t>
            </a:r>
            <a:r>
              <a:rPr lang="en-US" sz="4000" b="1" dirty="0">
                <a:solidFill>
                  <a:srgbClr val="CB5B0E"/>
                </a:solidFill>
                <a:highlight>
                  <a:srgbClr val="C00002"/>
                </a:highlight>
              </a:rPr>
              <a:t> </a:t>
            </a:r>
            <a:r>
              <a:rPr lang="en-US" sz="4000" dirty="0"/>
              <a:t>and the pupil knew it.”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B. </a:t>
            </a:r>
            <a:r>
              <a:rPr lang="en-US" sz="4400" b="1" cap="all" dirty="0" err="1">
                <a:solidFill>
                  <a:srgbClr val="009EC0"/>
                </a:solidFill>
              </a:rPr>
              <a:t>Preida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Ein Yaakov (Glick Edition), </a:t>
            </a:r>
            <a:r>
              <a:rPr lang="en-US" sz="4000" i="1" dirty="0" err="1">
                <a:solidFill>
                  <a:srgbClr val="009EC0"/>
                </a:solidFill>
              </a:rPr>
              <a:t>Eiruvin</a:t>
            </a:r>
            <a:r>
              <a:rPr lang="en-US" sz="4000" i="1" dirty="0">
                <a:solidFill>
                  <a:srgbClr val="009EC0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89574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4000" dirty="0"/>
              <a:t>“</a:t>
            </a:r>
            <a:r>
              <a:rPr lang="en-US" sz="4000" dirty="0" err="1"/>
              <a:t>Rav</a:t>
            </a:r>
            <a:r>
              <a:rPr lang="en-US" sz="4000" dirty="0"/>
              <a:t> said: I</a:t>
            </a:r>
            <a:r>
              <a:rPr lang="en-US" sz="4000" dirty="0">
                <a:highlight>
                  <a:srgbClr val="C00002"/>
                </a:highlight>
              </a:rPr>
              <a:t> found a hidden scroll in the house of Rabbi </a:t>
            </a:r>
            <a:r>
              <a:rPr lang="en-US" sz="4000" dirty="0" err="1">
                <a:highlight>
                  <a:srgbClr val="C00002"/>
                </a:highlight>
              </a:rPr>
              <a:t>Ḥiyya</a:t>
            </a:r>
            <a:r>
              <a:rPr lang="en-US" sz="4000" b="1" dirty="0">
                <a:solidFill>
                  <a:srgbClr val="CB5B0E"/>
                </a:solidFill>
                <a:highlight>
                  <a:srgbClr val="C00002"/>
                </a:highlight>
              </a:rPr>
              <a:t> </a:t>
            </a:r>
            <a:r>
              <a:rPr lang="en-US" sz="4000" dirty="0"/>
              <a:t>in which matters of Oral Torah were briefly summarized, and in it was written:…”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000" i="1" dirty="0">
                <a:solidFill>
                  <a:srgbClr val="009EC0"/>
                </a:solidFill>
              </a:rPr>
              <a:t>Shabbat 6b:7</a:t>
            </a:r>
          </a:p>
        </p:txBody>
      </p:sp>
    </p:spTree>
    <p:extLst>
      <p:ext uri="{BB962C8B-B14F-4D97-AF65-F5344CB8AC3E}">
        <p14:creationId xmlns:p14="http://schemas.microsoft.com/office/powerpoint/2010/main" val="15184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A639-F454-A749-AF31-C2771523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D5AE-C132-1849-9044-33CD068A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 (review)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00491B-5E94-7844-8A89-03E52214B0F2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793611-2002-2941-A1A3-9144CD2357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EE6E8-900F-7442-88A0-C55E4ED2151E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Apostolic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56D6FF-8EAC-C64C-BABB-BFFBADB3F192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C2DA44D-2304-E94C-A639-94628468A4D6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7BC561-7239-1249-9695-F8CA0F33404D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earliest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Christian writings we have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BAC807-49F5-6C42-9A21-3EFF2F7E7984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6C7B09C-EC0C-9649-AAD3-623AA1D84237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65C23F-BB43-594E-BFE8-0CE81B887646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were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i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not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chosen at a council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(i.e. </a:t>
              </a:r>
              <a:r>
                <a:rPr lang="en-US" sz="2400" dirty="0" err="1">
                  <a:solidFill>
                    <a:schemeClr val="tx1"/>
                  </a:solidFill>
                </a:rPr>
                <a:t>Nicea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E2B72D-36BA-944E-95CB-921A47E4FEBE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ED4D22F-AFF5-DA45-823F-644D4A40EC4B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01C9B6-347E-A543-ADD1-8E8CB009F623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self-authenticating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3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FA8C76B-CD9D-2841-8811-9E41A81D561F}"/>
              </a:ext>
            </a:extLst>
          </p:cNvPr>
          <p:cNvGrpSpPr/>
          <p:nvPr/>
        </p:nvGrpSpPr>
        <p:grpSpPr>
          <a:xfrm>
            <a:off x="2905051" y="3354323"/>
            <a:ext cx="1902283" cy="1940964"/>
            <a:chOff x="2905051" y="3354323"/>
            <a:chExt cx="1902283" cy="19409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BAC20C-8568-6C44-B3CA-D5906376B57A}"/>
                </a:ext>
              </a:extLst>
            </p:cNvPr>
            <p:cNvSpPr/>
            <p:nvPr/>
          </p:nvSpPr>
          <p:spPr>
            <a:xfrm>
              <a:off x="2905052" y="4978180"/>
              <a:ext cx="1902282" cy="298675"/>
            </a:xfrm>
            <a:prstGeom prst="rect">
              <a:avLst/>
            </a:prstGeom>
            <a:solidFill>
              <a:srgbClr val="CB5B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22BF0FC-AD57-2940-A6A4-9C0584B0708F}"/>
                </a:ext>
              </a:extLst>
            </p:cNvPr>
            <p:cNvGrpSpPr/>
            <p:nvPr/>
          </p:nvGrpSpPr>
          <p:grpSpPr>
            <a:xfrm>
              <a:off x="2905051" y="3354323"/>
              <a:ext cx="1895548" cy="1940964"/>
              <a:chOff x="2905051" y="3354323"/>
              <a:chExt cx="1895548" cy="194096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50193E-BCCA-7B44-A238-4E76B711A278}"/>
                  </a:ext>
                </a:extLst>
              </p:cNvPr>
              <p:cNvSpPr/>
              <p:nvPr/>
            </p:nvSpPr>
            <p:spPr>
              <a:xfrm>
                <a:off x="2905052" y="3354323"/>
                <a:ext cx="1895547" cy="1922529"/>
              </a:xfrm>
              <a:prstGeom prst="rect">
                <a:avLst/>
              </a:prstGeom>
              <a:noFill/>
              <a:ln w="12700">
                <a:solidFill>
                  <a:srgbClr val="CB5B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780E784-070E-2840-96AD-0C64545D54CC}"/>
                  </a:ext>
                </a:extLst>
              </p:cNvPr>
              <p:cNvSpPr txBox="1"/>
              <p:nvPr/>
            </p:nvSpPr>
            <p:spPr>
              <a:xfrm>
                <a:off x="2905051" y="4987510"/>
                <a:ext cx="1895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Gospels as oral history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207BBE-92D6-9940-B8DD-0349B89190C0}"/>
              </a:ext>
            </a:extLst>
          </p:cNvPr>
          <p:cNvGrpSpPr/>
          <p:nvPr/>
        </p:nvGrpSpPr>
        <p:grpSpPr>
          <a:xfrm>
            <a:off x="4800600" y="3314719"/>
            <a:ext cx="3124200" cy="276999"/>
            <a:chOff x="4800600" y="3314719"/>
            <a:chExt cx="3124200" cy="276999"/>
          </a:xfrm>
        </p:grpSpPr>
        <p:sp>
          <p:nvSpPr>
            <p:cNvPr id="5" name="Rectangle 4"/>
            <p:cNvSpPr/>
            <p:nvPr/>
          </p:nvSpPr>
          <p:spPr>
            <a:xfrm>
              <a:off x="4800600" y="3366566"/>
              <a:ext cx="3124200" cy="178508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14069" y="3314719"/>
              <a:ext cx="1705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Gospels recorded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84BC8-02DA-634A-8A55-3842CC90536D}"/>
              </a:ext>
            </a:extLst>
          </p:cNvPr>
          <p:cNvGrpSpPr/>
          <p:nvPr/>
        </p:nvGrpSpPr>
        <p:grpSpPr>
          <a:xfrm>
            <a:off x="234878" y="3297158"/>
            <a:ext cx="2655548" cy="276999"/>
            <a:chOff x="238246" y="3307176"/>
            <a:chExt cx="2655548" cy="276999"/>
          </a:xfrm>
        </p:grpSpPr>
        <p:sp>
          <p:nvSpPr>
            <p:cNvPr id="21" name="Rectangle 20"/>
            <p:cNvSpPr/>
            <p:nvPr/>
          </p:nvSpPr>
          <p:spPr>
            <a:xfrm>
              <a:off x="238246" y="3366995"/>
              <a:ext cx="2655548" cy="157362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9504" y="3307176"/>
              <a:ext cx="214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Jesus’ Life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23591"/>
              </p:ext>
            </p:extLst>
          </p:nvPr>
        </p:nvGraphicFramePr>
        <p:xfrm>
          <a:off x="5112183" y="6198735"/>
          <a:ext cx="388497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724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3542253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i.e. not disputed even by skeptics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A6B418C-4A31-F847-92CD-129620B5CC75}"/>
              </a:ext>
            </a:extLst>
          </p:cNvPr>
          <p:cNvGrpSpPr/>
          <p:nvPr/>
        </p:nvGrpSpPr>
        <p:grpSpPr>
          <a:xfrm>
            <a:off x="3045576" y="3366566"/>
            <a:ext cx="1602624" cy="904081"/>
            <a:chOff x="3045576" y="3366566"/>
            <a:chExt cx="1602624" cy="90408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FFC284-1591-5C48-B2EC-5B59511CD580}"/>
                </a:ext>
              </a:extLst>
            </p:cNvPr>
            <p:cNvSpPr txBox="1"/>
            <p:nvPr/>
          </p:nvSpPr>
          <p:spPr>
            <a:xfrm>
              <a:off x="3296066" y="3489360"/>
              <a:ext cx="1352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Paul becomes a Christian </a:t>
              </a:r>
              <a:r>
                <a:rPr lang="en-US" sz="1600" baseline="30000" dirty="0">
                  <a:solidFill>
                    <a:srgbClr val="D7D7D7"/>
                  </a:solidFill>
                </a:rPr>
                <a:t>1</a:t>
              </a:r>
              <a:r>
                <a:rPr lang="en-US" sz="1600" dirty="0">
                  <a:solidFill>
                    <a:srgbClr val="D7D7D7"/>
                  </a:solidFill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3ACB04-08B5-944E-AEDA-0096781BE3D9}"/>
                </a:ext>
              </a:extLst>
            </p:cNvPr>
            <p:cNvSpPr txBox="1"/>
            <p:nvPr/>
          </p:nvSpPr>
          <p:spPr>
            <a:xfrm>
              <a:off x="3287012" y="4009037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+2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AA14FF14-08D5-7843-8F60-01F11A13360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3045576" y="3366566"/>
              <a:ext cx="250490" cy="415182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A4AABC-77CE-7549-98CE-E3420AFFE0D3}"/>
              </a:ext>
            </a:extLst>
          </p:cNvPr>
          <p:cNvGrpSpPr/>
          <p:nvPr/>
        </p:nvGrpSpPr>
        <p:grpSpPr>
          <a:xfrm>
            <a:off x="4401704" y="2210422"/>
            <a:ext cx="3523097" cy="1170062"/>
            <a:chOff x="4401704" y="2210422"/>
            <a:chExt cx="3523097" cy="117006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11B0E-3692-7249-9392-75B0752C2B04}"/>
                </a:ext>
              </a:extLst>
            </p:cNvPr>
            <p:cNvSpPr/>
            <p:nvPr/>
          </p:nvSpPr>
          <p:spPr>
            <a:xfrm>
              <a:off x="4401704" y="3155331"/>
              <a:ext cx="1420958" cy="183291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1784E8-07DD-034A-A540-B75555D743A4}"/>
                </a:ext>
              </a:extLst>
            </p:cNvPr>
            <p:cNvSpPr txBox="1"/>
            <p:nvPr/>
          </p:nvSpPr>
          <p:spPr>
            <a:xfrm>
              <a:off x="4415172" y="3103485"/>
              <a:ext cx="1528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Undisputed Epistles</a:t>
              </a:r>
              <a:r>
                <a:rPr lang="en-US" sz="1200" baseline="30000" dirty="0">
                  <a:solidFill>
                    <a:schemeClr val="bg1"/>
                  </a:solidFill>
                </a:rPr>
                <a:t>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CBDAF2-5D75-C243-B57C-F99D98381919}"/>
                </a:ext>
              </a:extLst>
            </p:cNvPr>
            <p:cNvGrpSpPr/>
            <p:nvPr/>
          </p:nvGrpSpPr>
          <p:grpSpPr>
            <a:xfrm>
              <a:off x="4572003" y="2210422"/>
              <a:ext cx="3352798" cy="944908"/>
              <a:chOff x="4572003" y="2210422"/>
              <a:chExt cx="3352798" cy="94490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7C924BA-A0BD-DD4A-B4C4-8850E79959D7}"/>
                  </a:ext>
                </a:extLst>
              </p:cNvPr>
              <p:cNvGrpSpPr/>
              <p:nvPr/>
            </p:nvGrpSpPr>
            <p:grpSpPr>
              <a:xfrm>
                <a:off x="4818675" y="2210422"/>
                <a:ext cx="3106126" cy="769290"/>
                <a:chOff x="4648201" y="2393125"/>
                <a:chExt cx="3106126" cy="769290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4648201" y="2393125"/>
                  <a:ext cx="310612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D7D7D7"/>
                      </a:solidFill>
                    </a:rPr>
                    <a:t>Galatians, 1 Thessalonians, Romans</a:t>
                  </a:r>
                </a:p>
                <a:p>
                  <a:r>
                    <a:rPr lang="en-US" sz="1600" dirty="0">
                      <a:solidFill>
                        <a:srgbClr val="D7D7D7"/>
                      </a:solidFill>
                    </a:rPr>
                    <a:t>Philemon, 1-2 Corinthians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2B3896-CF40-2345-8D10-82F1A59C2984}"/>
                    </a:ext>
                  </a:extLst>
                </p:cNvPr>
                <p:cNvSpPr txBox="1"/>
                <p:nvPr/>
              </p:nvSpPr>
              <p:spPr>
                <a:xfrm>
                  <a:off x="4670969" y="2900805"/>
                  <a:ext cx="7377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D7D7D7"/>
                      </a:solidFill>
                    </a:rPr>
                    <a:t>+20 years</a:t>
                  </a:r>
                  <a:endParaRPr lang="en-US" sz="900" dirty="0">
                    <a:solidFill>
                      <a:srgbClr val="D7D7D7"/>
                    </a:solidFill>
                  </a:endParaRPr>
                </a:p>
              </p:txBody>
            </p:sp>
          </p:grp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A1BD37D6-7709-CB42-AAAA-BB10F034061F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rot="10800000" flipV="1">
                <a:off x="4572003" y="2502810"/>
                <a:ext cx="246673" cy="652520"/>
              </a:xfrm>
              <a:prstGeom prst="bentConnector2">
                <a:avLst/>
              </a:prstGeom>
              <a:ln>
                <a:solidFill>
                  <a:srgbClr val="009E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90F6458-906F-D647-83C3-F9194CAD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02140"/>
              </p:ext>
            </p:extLst>
          </p:nvPr>
        </p:nvGraphicFramePr>
        <p:xfrm>
          <a:off x="5112182" y="5785648"/>
          <a:ext cx="388497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724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3542253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5D8CF05C-B4E3-F54E-8A69-7EF11E3643D4}"/>
              </a:ext>
            </a:extLst>
          </p:cNvPr>
          <p:cNvGrpSpPr/>
          <p:nvPr/>
        </p:nvGrpSpPr>
        <p:grpSpPr>
          <a:xfrm>
            <a:off x="8075058" y="2386232"/>
            <a:ext cx="1175990" cy="937495"/>
            <a:chOff x="5292909" y="909674"/>
            <a:chExt cx="1175990" cy="93749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579103-7FB3-C24E-B8C6-ADB3B33B2E8D}"/>
                </a:ext>
              </a:extLst>
            </p:cNvPr>
            <p:cNvSpPr txBox="1"/>
            <p:nvPr/>
          </p:nvSpPr>
          <p:spPr>
            <a:xfrm>
              <a:off x="5383073" y="909674"/>
              <a:ext cx="1085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Revelation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22E0624A-6652-4D47-A03D-99562E3F905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 flipV="1">
              <a:off x="5292909" y="1078950"/>
              <a:ext cx="90164" cy="768219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37704"/>
              </p:ext>
            </p:extLst>
          </p:nvPr>
        </p:nvGraphicFramePr>
        <p:xfrm>
          <a:off x="381002" y="1752600"/>
          <a:ext cx="7930054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8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025056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to ~12 </a:t>
                      </a:r>
                      <a:r>
                        <a:rPr lang="en-US" sz="3000" dirty="0" err="1">
                          <a:solidFill>
                            <a:schemeClr val="bg1"/>
                          </a:solidFill>
                        </a:rPr>
                        <a:t>yrs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Bet </a:t>
                      </a:r>
                      <a:r>
                        <a:rPr lang="en-US" sz="3000" dirty="0" err="1">
                          <a:solidFill>
                            <a:srgbClr val="FFFFFF"/>
                          </a:solidFill>
                        </a:rPr>
                        <a:t>Sefer</a:t>
                      </a: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 (place of reading)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00145"/>
              </p:ext>
            </p:extLst>
          </p:nvPr>
        </p:nvGraphicFramePr>
        <p:xfrm>
          <a:off x="381001" y="2625521"/>
          <a:ext cx="86868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781801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~12-15 </a:t>
                      </a:r>
                      <a:r>
                        <a:rPr lang="en-US" sz="3000" dirty="0" err="1">
                          <a:solidFill>
                            <a:schemeClr val="bg1"/>
                          </a:solidFill>
                        </a:rPr>
                        <a:t>yrs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Bet </a:t>
                      </a:r>
                      <a:r>
                        <a:rPr lang="en-US" sz="3000" dirty="0" err="1">
                          <a:solidFill>
                            <a:srgbClr val="FFFFFF"/>
                          </a:solidFill>
                        </a:rPr>
                        <a:t>Hammidrash</a:t>
                      </a: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 (place of understanding)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68212"/>
              </p:ext>
            </p:extLst>
          </p:nvPr>
        </p:nvGraphicFramePr>
        <p:xfrm>
          <a:off x="381002" y="3511018"/>
          <a:ext cx="793005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8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025054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~15-30 </a:t>
                      </a:r>
                      <a:r>
                        <a:rPr lang="en-US" sz="3000" dirty="0" err="1">
                          <a:solidFill>
                            <a:schemeClr val="bg1"/>
                          </a:solidFill>
                        </a:rPr>
                        <a:t>yrs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Bet Talmud (place of the student)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35408"/>
              </p:ext>
            </p:extLst>
          </p:nvPr>
        </p:nvGraphicFramePr>
        <p:xfrm>
          <a:off x="533400" y="1752600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Hear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4903"/>
              </p:ext>
            </p:extLst>
          </p:nvPr>
        </p:nvGraphicFramePr>
        <p:xfrm>
          <a:off x="533399" y="2625521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Hear it repeatedly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67220"/>
              </p:ext>
            </p:extLst>
          </p:nvPr>
        </p:nvGraphicFramePr>
        <p:xfrm>
          <a:off x="533398" y="3511018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Be able to repeat it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0B81DF-4735-5547-9FF1-A873C702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06746"/>
              </p:ext>
            </p:extLst>
          </p:nvPr>
        </p:nvGraphicFramePr>
        <p:xfrm>
          <a:off x="533397" y="4396515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Understand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8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“Since it says: 'Speak unto the children of Israel and say unto them'(Lev. 1:2), I know only that he was to </a:t>
            </a:r>
            <a:r>
              <a:rPr lang="en-US" dirty="0">
                <a:highlight>
                  <a:srgbClr val="C00002"/>
                </a:highlight>
              </a:rPr>
              <a:t>tell them once</a:t>
            </a:r>
            <a:r>
              <a:rPr lang="en-US" dirty="0"/>
              <a:t>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Rabbi </a:t>
            </a:r>
            <a:r>
              <a:rPr lang="en-US" sz="4400" cap="all" dirty="0" err="1">
                <a:solidFill>
                  <a:srgbClr val="009EC0"/>
                </a:solidFill>
              </a:rPr>
              <a:t>Aqiba</a:t>
            </a:r>
            <a:br>
              <a:rPr lang="en-US" sz="4000" cap="all" dirty="0">
                <a:solidFill>
                  <a:srgbClr val="009EC0"/>
                </a:solidFill>
              </a:rPr>
            </a:br>
            <a:r>
              <a:rPr lang="en-US" sz="4000" b="0" i="1" dirty="0">
                <a:solidFill>
                  <a:srgbClr val="009EC0"/>
                </a:solidFill>
              </a:rPr>
              <a:t>Babylonian Talmud: </a:t>
            </a:r>
            <a:r>
              <a:rPr lang="en-US" sz="4000" b="0" i="1" dirty="0" err="1">
                <a:solidFill>
                  <a:srgbClr val="009EC0"/>
                </a:solidFill>
              </a:rPr>
              <a:t>Eruvin</a:t>
            </a:r>
            <a:r>
              <a:rPr lang="en-US" sz="4000" b="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7806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“How do we know that he was to </a:t>
            </a:r>
            <a:r>
              <a:rPr lang="en-US" dirty="0">
                <a:highlight>
                  <a:srgbClr val="C00002"/>
                </a:highlight>
              </a:rPr>
              <a:t>repeat it to them a </a:t>
            </a:r>
            <a:r>
              <a:rPr lang="en-US" u="sng" dirty="0">
                <a:highlight>
                  <a:srgbClr val="C00002"/>
                </a:highlight>
              </a:rPr>
              <a:t>second</a:t>
            </a:r>
            <a:r>
              <a:rPr lang="en-US" dirty="0">
                <a:highlight>
                  <a:srgbClr val="C00002"/>
                </a:highlight>
              </a:rPr>
              <a:t>, a </a:t>
            </a:r>
            <a:r>
              <a:rPr lang="en-US" u="sng" dirty="0">
                <a:highlight>
                  <a:srgbClr val="C00002"/>
                </a:highlight>
              </a:rPr>
              <a:t>third</a:t>
            </a:r>
            <a:r>
              <a:rPr lang="en-US" dirty="0">
                <a:highlight>
                  <a:srgbClr val="C00002"/>
                </a:highlight>
              </a:rPr>
              <a:t> and a </a:t>
            </a:r>
            <a:r>
              <a:rPr lang="en-US" u="sng" dirty="0">
                <a:highlight>
                  <a:srgbClr val="C00002"/>
                </a:highlight>
              </a:rPr>
              <a:t>fourth</a:t>
            </a:r>
            <a:r>
              <a:rPr lang="en-US" dirty="0">
                <a:highlight>
                  <a:srgbClr val="C00002"/>
                </a:highlight>
              </a:rPr>
              <a:t> time until they learned it</a:t>
            </a:r>
            <a:r>
              <a:rPr lang="en-US" dirty="0"/>
              <a:t>? Scripture says: 'And teach thou it the children of Israel' (Deut. 31:19).”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Rabbi </a:t>
            </a:r>
            <a:r>
              <a:rPr lang="en-US" sz="4400" b="1" cap="all" dirty="0" err="1">
                <a:solidFill>
                  <a:srgbClr val="009EC0"/>
                </a:solidFill>
              </a:rPr>
              <a:t>Aqiba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395763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might mean that they need only learn it but not repeat it. But scripture says: '</a:t>
            </a:r>
            <a:r>
              <a:rPr lang="en-US" dirty="0">
                <a:highlight>
                  <a:srgbClr val="C00002"/>
                </a:highlight>
              </a:rPr>
              <a:t>Put it in their mouths</a:t>
            </a:r>
            <a:r>
              <a:rPr lang="en-US" dirty="0"/>
              <a:t>'(ibid).”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Rabbi </a:t>
            </a:r>
            <a:r>
              <a:rPr lang="en-US" sz="4400" b="1" cap="all" dirty="0" err="1">
                <a:solidFill>
                  <a:srgbClr val="009EC0"/>
                </a:solidFill>
              </a:rPr>
              <a:t>Aqiba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322554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 fontScale="90000"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“Still this might mean that they need only repeat it but need not </a:t>
            </a:r>
            <a:r>
              <a:rPr lang="en-US" dirty="0">
                <a:highlight>
                  <a:srgbClr val="C00002"/>
                </a:highlight>
              </a:rPr>
              <a:t>understand it</a:t>
            </a:r>
            <a:r>
              <a:rPr lang="en-US" dirty="0"/>
              <a:t>. … Arrange them in proper order before them like a set table, hast as it is said: 'Unto you it was shown that you might know'”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Rabbi </a:t>
            </a:r>
            <a:r>
              <a:rPr lang="en-US" sz="4400" b="1" cap="all" dirty="0" err="1">
                <a:solidFill>
                  <a:srgbClr val="009EC0"/>
                </a:solidFill>
              </a:rPr>
              <a:t>Aqiba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238879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683</Words>
  <Application>Microsoft Macintosh PowerPoint</Application>
  <PresentationFormat>On-screen Show (4:3)</PresentationFormat>
  <Paragraphs>89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“Since it says: 'Speak unto the children of Israel and say unto them'(Lev. 1:2), I know only that he was to tell them once.”</vt:lpstr>
      <vt:lpstr>“How do we know that he was to repeat it to them a second, a third and a fourth time until they learned it? Scripture says: 'And teach thou it the children of Israel' (Deut. 31:19).”</vt:lpstr>
      <vt:lpstr>“This might mean that they need only learn it but not repeat it. But scripture says: 'Put it in their mouths'(ibid).”</vt:lpstr>
      <vt:lpstr>“Still this might mean that they need only repeat it but need not understand it. … Arrange them in proper order before them like a set table, hast as it is said: 'Unto you it was shown that you might know'”</vt:lpstr>
      <vt:lpstr>PowerPoint Presentation</vt:lpstr>
      <vt:lpstr>“The Torah can be acquired only with mnemonic signs that aid the memory, as it is stated: ‘Put it in their mouths.’ Do not read the phrase as: Put it [simah], but rather as: Its sign [simanah], thus indicating that mnemonic signs aid in memorizing the material.”</vt:lpstr>
      <vt:lpstr>PowerPoint Presentation</vt:lpstr>
      <vt:lpstr>PowerPoint Presentation</vt:lpstr>
      <vt:lpstr>“said the Rabbi to his pupil, ‘pay attention and I shall teach it to you again.’ He then repeated the lesson a second four hundred times and the pupil knew it.”</vt:lpstr>
      <vt:lpstr>“Rav said: I found a hidden scroll in the house of Rabbi Ḥiyya in which matters of Oral Torah were briefly summarized, and in it was written:…”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29</cp:revision>
  <dcterms:created xsi:type="dcterms:W3CDTF">2020-02-15T06:26:49Z</dcterms:created>
  <dcterms:modified xsi:type="dcterms:W3CDTF">2020-10-23T03:09:51Z</dcterms:modified>
</cp:coreProperties>
</file>