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5" r:id="rId2"/>
    <p:sldId id="460" r:id="rId3"/>
    <p:sldId id="461" r:id="rId4"/>
    <p:sldId id="452" r:id="rId5"/>
    <p:sldId id="453" r:id="rId6"/>
    <p:sldId id="277" r:id="rId7"/>
    <p:sldId id="448" r:id="rId8"/>
    <p:sldId id="456" r:id="rId9"/>
    <p:sldId id="451" r:id="rId10"/>
    <p:sldId id="450" r:id="rId11"/>
    <p:sldId id="441" r:id="rId12"/>
    <p:sldId id="459" r:id="rId13"/>
    <p:sldId id="455" r:id="rId14"/>
    <p:sldId id="45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902"/>
    <a:srgbClr val="07790A"/>
    <a:srgbClr val="C00002"/>
    <a:srgbClr val="009FC0"/>
    <a:srgbClr val="CA5C0E"/>
    <a:srgbClr val="4778BB"/>
    <a:srgbClr val="D7D7D7"/>
    <a:srgbClr val="009EC0"/>
    <a:srgbClr val="0867BC"/>
    <a:srgbClr val="58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17" d="100"/>
          <a:sy n="117" d="100"/>
        </p:scale>
        <p:origin x="720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2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8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7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1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2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" y="0"/>
            <a:ext cx="9144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38200"/>
            <a:ext cx="9144000" cy="5334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53440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820D759A-4A73-CA49-9A8E-5244F1C73B21}"/>
              </a:ext>
            </a:extLst>
          </p:cNvPr>
          <p:cNvSpPr txBox="1">
            <a:spLocks/>
          </p:cNvSpPr>
          <p:nvPr/>
        </p:nvSpPr>
        <p:spPr>
          <a:xfrm>
            <a:off x="3045372" y="3352800"/>
            <a:ext cx="6096000" cy="4812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7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spc="-150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41745"/>
            <a:ext cx="6096000" cy="86624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750" dirty="0"/>
              <a:t>IN ONE LESSON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5D7117-B840-B442-A27C-D9D71A5CBC8D}"/>
              </a:ext>
            </a:extLst>
          </p:cNvPr>
          <p:cNvGrpSpPr/>
          <p:nvPr/>
        </p:nvGrpSpPr>
        <p:grpSpPr>
          <a:xfrm>
            <a:off x="3214537" y="3877969"/>
            <a:ext cx="1169350" cy="846286"/>
            <a:chOff x="3148191" y="3904594"/>
            <a:chExt cx="1169350" cy="8462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CBF57-D364-DF4D-B7B6-A61612247736}"/>
                </a:ext>
              </a:extLst>
            </p:cNvPr>
            <p:cNvSpPr txBox="1"/>
            <p:nvPr/>
          </p:nvSpPr>
          <p:spPr>
            <a:xfrm rot="21401300">
              <a:off x="3148191" y="4227660"/>
              <a:ext cx="1169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almost</a:t>
              </a:r>
              <a:endParaRPr lang="en-US" sz="2400" dirty="0">
                <a:solidFill>
                  <a:schemeClr val="bg1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2E20960-BDA9-A249-9AB2-149B272194C4}"/>
                </a:ext>
              </a:extLst>
            </p:cNvPr>
            <p:cNvSpPr/>
            <p:nvPr/>
          </p:nvSpPr>
          <p:spPr>
            <a:xfrm rot="11370456">
              <a:off x="3447206" y="3904594"/>
              <a:ext cx="172295" cy="134007"/>
            </a:xfrm>
            <a:custGeom>
              <a:avLst/>
              <a:gdLst>
                <a:gd name="connsiteX0" fmla="*/ 0 w 283779"/>
                <a:gd name="connsiteY0" fmla="*/ 94593 h 220717"/>
                <a:gd name="connsiteX1" fmla="*/ 73572 w 283779"/>
                <a:gd name="connsiteY1" fmla="*/ 147145 h 220717"/>
                <a:gd name="connsiteX2" fmla="*/ 105103 w 283779"/>
                <a:gd name="connsiteY2" fmla="*/ 157655 h 220717"/>
                <a:gd name="connsiteX3" fmla="*/ 168165 w 283779"/>
                <a:gd name="connsiteY3" fmla="*/ 189186 h 220717"/>
                <a:gd name="connsiteX4" fmla="*/ 199696 w 283779"/>
                <a:gd name="connsiteY4" fmla="*/ 220717 h 220717"/>
                <a:gd name="connsiteX5" fmla="*/ 220717 w 283779"/>
                <a:gd name="connsiteY5" fmla="*/ 189186 h 220717"/>
                <a:gd name="connsiteX6" fmla="*/ 241738 w 283779"/>
                <a:gd name="connsiteY6" fmla="*/ 126124 h 220717"/>
                <a:gd name="connsiteX7" fmla="*/ 252248 w 283779"/>
                <a:gd name="connsiteY7" fmla="*/ 94593 h 220717"/>
                <a:gd name="connsiteX8" fmla="*/ 262759 w 283779"/>
                <a:gd name="connsiteY8" fmla="*/ 63062 h 220717"/>
                <a:gd name="connsiteX9" fmla="*/ 283779 w 283779"/>
                <a:gd name="connsiteY9" fmla="*/ 0 h 22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3779" h="220717">
                  <a:moveTo>
                    <a:pt x="0" y="94593"/>
                  </a:moveTo>
                  <a:cubicBezTo>
                    <a:pt x="24524" y="112110"/>
                    <a:pt x="47729" y="131639"/>
                    <a:pt x="73572" y="147145"/>
                  </a:cubicBezTo>
                  <a:cubicBezTo>
                    <a:pt x="83072" y="152845"/>
                    <a:pt x="95194" y="152700"/>
                    <a:pt x="105103" y="157655"/>
                  </a:cubicBezTo>
                  <a:cubicBezTo>
                    <a:pt x="186601" y="198404"/>
                    <a:pt x="88911" y="162769"/>
                    <a:pt x="168165" y="189186"/>
                  </a:cubicBezTo>
                  <a:cubicBezTo>
                    <a:pt x="178675" y="199696"/>
                    <a:pt x="184832" y="220717"/>
                    <a:pt x="199696" y="220717"/>
                  </a:cubicBezTo>
                  <a:cubicBezTo>
                    <a:pt x="212328" y="220717"/>
                    <a:pt x="215587" y="200729"/>
                    <a:pt x="220717" y="189186"/>
                  </a:cubicBezTo>
                  <a:cubicBezTo>
                    <a:pt x="229716" y="168938"/>
                    <a:pt x="234731" y="147145"/>
                    <a:pt x="241738" y="126124"/>
                  </a:cubicBezTo>
                  <a:lnTo>
                    <a:pt x="252248" y="94593"/>
                  </a:lnTo>
                  <a:cubicBezTo>
                    <a:pt x="255752" y="84083"/>
                    <a:pt x="260072" y="73810"/>
                    <a:pt x="262759" y="63062"/>
                  </a:cubicBezTo>
                  <a:cubicBezTo>
                    <a:pt x="275169" y="13421"/>
                    <a:pt x="266809" y="33941"/>
                    <a:pt x="283779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2B5014E-4D9B-334F-932F-3857C3E1855A}"/>
              </a:ext>
            </a:extLst>
          </p:cNvPr>
          <p:cNvSpPr/>
          <p:nvPr/>
        </p:nvSpPr>
        <p:spPr>
          <a:xfrm>
            <a:off x="3599699" y="4007070"/>
            <a:ext cx="31917" cy="325820"/>
          </a:xfrm>
          <a:custGeom>
            <a:avLst/>
            <a:gdLst>
              <a:gd name="connsiteX0" fmla="*/ 0 w 31917"/>
              <a:gd name="connsiteY0" fmla="*/ 0 h 325820"/>
              <a:gd name="connsiteX1" fmla="*/ 21021 w 31917"/>
              <a:gd name="connsiteY1" fmla="*/ 73572 h 325820"/>
              <a:gd name="connsiteX2" fmla="*/ 31531 w 31917"/>
              <a:gd name="connsiteY2" fmla="*/ 32582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17" h="325820">
                <a:moveTo>
                  <a:pt x="0" y="0"/>
                </a:moveTo>
                <a:cubicBezTo>
                  <a:pt x="7007" y="24524"/>
                  <a:pt x="17043" y="48379"/>
                  <a:pt x="21021" y="73572"/>
                </a:cubicBezTo>
                <a:cubicBezTo>
                  <a:pt x="35022" y="162246"/>
                  <a:pt x="31531" y="236581"/>
                  <a:pt x="31531" y="32582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F7BE2E8-B4A9-7145-B7F3-8A5F4FE0A104}"/>
              </a:ext>
            </a:extLst>
          </p:cNvPr>
          <p:cNvSpPr txBox="1">
            <a:spLocks/>
          </p:cNvSpPr>
          <p:nvPr/>
        </p:nvSpPr>
        <p:spPr>
          <a:xfrm>
            <a:off x="3045371" y="5791200"/>
            <a:ext cx="6067097" cy="5880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dirty="0"/>
              <a:t>Introduction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F728129-6A95-C246-874F-D42C043748BA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7551E-0A78-3B4F-8E11-D4C0C9BA70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8333"/>
          <a:stretch/>
        </p:blipFill>
        <p:spPr>
          <a:xfrm>
            <a:off x="0" y="399789"/>
            <a:ext cx="9144000" cy="622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7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72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Four facts support Jesus’ resurrection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Jesus’ disciples believed he resurrected</a:t>
              </a:r>
              <a:endParaRPr lang="en-US" sz="2400" b="1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Jesus was crucified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4"/>
            <a:ext cx="8001000" cy="685801"/>
            <a:chOff x="533400" y="2895599"/>
            <a:chExt cx="8001000" cy="6858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599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Early skeptics (Paul, James) became believers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CAA8FF-768A-7944-924A-A29449EC97C0}"/>
              </a:ext>
            </a:extLst>
          </p:cNvPr>
          <p:cNvGrpSpPr/>
          <p:nvPr/>
        </p:nvGrpSpPr>
        <p:grpSpPr>
          <a:xfrm>
            <a:off x="533400" y="5020268"/>
            <a:ext cx="8001000" cy="685801"/>
            <a:chOff x="533400" y="2895599"/>
            <a:chExt cx="8001000" cy="68580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FA8FE9-82C4-0847-84FF-3C10C4587C1B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C515F0-B613-A840-BDCE-9D1ADCB412C5}"/>
                </a:ext>
              </a:extLst>
            </p:cNvPr>
            <p:cNvSpPr/>
            <p:nvPr/>
          </p:nvSpPr>
          <p:spPr>
            <a:xfrm>
              <a:off x="1447800" y="2895599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The tomb was empty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8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Belief in Jesus is based upon one fact in history: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Jesus’ resurrection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The approach we use is important;</a:t>
              </a:r>
              <a:r>
                <a:rPr lang="en-US" sz="2400" dirty="0">
                  <a:solidFill>
                    <a:schemeClr val="tx1"/>
                  </a:solidFill>
                </a:rPr>
                <a:t> probably more than the arguments we use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4"/>
            <a:ext cx="8001000" cy="1680866"/>
            <a:chOff x="533400" y="2895599"/>
            <a:chExt cx="8001000" cy="168086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599"/>
              <a:ext cx="7086600" cy="16808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The resurrection can be supported by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four facts</a:t>
              </a:r>
              <a:r>
                <a:rPr lang="en-US" sz="2400" dirty="0">
                  <a:solidFill>
                    <a:schemeClr val="tx1"/>
                  </a:solidFill>
                </a:rPr>
                <a:t>:</a:t>
              </a:r>
              <a:br>
                <a:rPr lang="en-US" sz="2400" dirty="0">
                  <a:solidFill>
                    <a:schemeClr val="tx1"/>
                  </a:solidFill>
                </a:rPr>
              </a:br>
              <a:r>
                <a:rPr lang="en-US" sz="2400" dirty="0">
                  <a:solidFill>
                    <a:schemeClr val="tx1"/>
                  </a:solidFill>
                </a:rPr>
                <a:t>1. Jesus was crucified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2. Jesus’ disciples believed he resurrected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3. Early skeptics (Paul, James) became believers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4. The tomb was empty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20230"/>
              </p:ext>
            </p:extLst>
          </p:nvPr>
        </p:nvGraphicFramePr>
        <p:xfrm>
          <a:off x="0" y="533400"/>
          <a:ext cx="9144000" cy="5132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Lesson</a:t>
                      </a: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Goal</a:t>
                      </a: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1154694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1. The Art of Asking Questions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Make discussing our convictions </a:t>
                      </a:r>
                      <a:r>
                        <a:rPr lang="en-US" sz="2400" b="0" i="0" u="sng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easier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(set the bar low)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2. Gardening and Harvesting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Focus on making </a:t>
                      </a:r>
                      <a:r>
                        <a:rPr lang="en-US" sz="2400" b="0" u="sng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progress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don’t get excessively worried about results</a:t>
                      </a: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113079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3. Ambassadors for Christ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sng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Our approach matters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more than the arguments we use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87753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4. A-Paul-</a:t>
                      </a:r>
                      <a:r>
                        <a:rPr lang="en-US" sz="2400" b="0" dirty="0" err="1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agetics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Use cultural ideas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to promote the Gospel</a:t>
                      </a: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F2D1035-2A43-B745-AB96-CBF391C60755}"/>
              </a:ext>
            </a:extLst>
          </p:cNvPr>
          <p:cNvSpPr/>
          <p:nvPr/>
        </p:nvSpPr>
        <p:spPr>
          <a:xfrm>
            <a:off x="0" y="1431556"/>
            <a:ext cx="9144000" cy="1083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0B8661-167B-0D41-8D93-3B11C108E65F}"/>
              </a:ext>
            </a:extLst>
          </p:cNvPr>
          <p:cNvSpPr/>
          <p:nvPr/>
        </p:nvSpPr>
        <p:spPr>
          <a:xfrm>
            <a:off x="0" y="25146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09568B-C8E9-BA44-BF0D-06EA5EA73976}"/>
              </a:ext>
            </a:extLst>
          </p:cNvPr>
          <p:cNvSpPr/>
          <p:nvPr/>
        </p:nvSpPr>
        <p:spPr>
          <a:xfrm>
            <a:off x="0" y="358140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9EEA8C-5CFC-A440-9ED6-CD0A32A16EBA}"/>
              </a:ext>
            </a:extLst>
          </p:cNvPr>
          <p:cNvSpPr/>
          <p:nvPr/>
        </p:nvSpPr>
        <p:spPr>
          <a:xfrm>
            <a:off x="0" y="475965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762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Which would the large majority of </a:t>
            </a:r>
            <a:r>
              <a:rPr lang="en-US" sz="3600" b="1" u="sng" dirty="0"/>
              <a:t>non-believing</a:t>
            </a:r>
            <a:r>
              <a:rPr lang="en-US" sz="3600" b="1" dirty="0"/>
              <a:t> New Testament scholars agree to?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381000" y="3047999"/>
            <a:ext cx="8001000" cy="1016394"/>
            <a:chOff x="533400" y="1833263"/>
            <a:chExt cx="8001000" cy="99060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828800" y="1833263"/>
              <a:ext cx="6705600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Jesus was </a:t>
              </a:r>
              <a:r>
                <a:rPr lang="en-US" sz="32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crucified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2954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D38051-338B-334C-BDCD-9DBF7098B66C}"/>
              </a:ext>
            </a:extLst>
          </p:cNvPr>
          <p:cNvGrpSpPr/>
          <p:nvPr/>
        </p:nvGrpSpPr>
        <p:grpSpPr>
          <a:xfrm>
            <a:off x="381000" y="3047999"/>
            <a:ext cx="8001000" cy="1016394"/>
            <a:chOff x="533400" y="1833263"/>
            <a:chExt cx="8001000" cy="9906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65B5E42-A195-0547-BFF4-D400AD136AD2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4652C0A-6F02-3D4D-8A6C-4D85A165994C}"/>
                </a:ext>
              </a:extLst>
            </p:cNvPr>
            <p:cNvSpPr/>
            <p:nvPr/>
          </p:nvSpPr>
          <p:spPr>
            <a:xfrm>
              <a:off x="1828800" y="1833263"/>
              <a:ext cx="6705600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Jesus’ disciples </a:t>
              </a:r>
              <a:r>
                <a:rPr lang="en-US" sz="32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had real experiences</a:t>
              </a:r>
              <a:r>
                <a:rPr lang="en-US" sz="3200" dirty="0">
                  <a:solidFill>
                    <a:schemeClr val="tx1"/>
                  </a:solidFill>
                </a:rPr>
                <a:t> of the resurrected Jesus</a:t>
              </a:r>
              <a:endParaRPr lang="en-US" sz="3200" b="1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A5FDC7-6C89-994F-852B-E598406E089D}"/>
              </a:ext>
            </a:extLst>
          </p:cNvPr>
          <p:cNvGrpSpPr/>
          <p:nvPr/>
        </p:nvGrpSpPr>
        <p:grpSpPr>
          <a:xfrm>
            <a:off x="381000" y="3047998"/>
            <a:ext cx="8001000" cy="1016395"/>
            <a:chOff x="533400" y="1833262"/>
            <a:chExt cx="8001000" cy="99060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364731B-859C-444F-AF7E-DF1DD0B11C2C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AC5BC41-AE85-E548-8E54-1ADC1F43FEE2}"/>
                </a:ext>
              </a:extLst>
            </p:cNvPr>
            <p:cNvSpPr/>
            <p:nvPr/>
          </p:nvSpPr>
          <p:spPr>
            <a:xfrm>
              <a:off x="1828800" y="1833262"/>
              <a:ext cx="6705600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The disciples were transformed &amp; were </a:t>
              </a:r>
              <a:r>
                <a:rPr lang="en-US" sz="32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willing to die</a:t>
              </a:r>
              <a:r>
                <a:rPr lang="en-US" sz="3200" dirty="0">
                  <a:solidFill>
                    <a:schemeClr val="tx1"/>
                  </a:solidFill>
                </a:rPr>
                <a:t> for their message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E57015-ACC8-8948-83E1-C136BA30093A}"/>
              </a:ext>
            </a:extLst>
          </p:cNvPr>
          <p:cNvGrpSpPr/>
          <p:nvPr/>
        </p:nvGrpSpPr>
        <p:grpSpPr>
          <a:xfrm>
            <a:off x="398929" y="3048000"/>
            <a:ext cx="8574742" cy="1016399"/>
            <a:chOff x="533400" y="1833261"/>
            <a:chExt cx="8574742" cy="99060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F9B26E4-5974-CC43-BC4B-6383C9FE503E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AFBF231-753F-F44A-AD49-F6A5FCDF90F1}"/>
                </a:ext>
              </a:extLst>
            </p:cNvPr>
            <p:cNvSpPr/>
            <p:nvPr/>
          </p:nvSpPr>
          <p:spPr>
            <a:xfrm>
              <a:off x="1810870" y="1833261"/>
              <a:ext cx="7297272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James (Jesus’ brother) had a real experience</a:t>
              </a:r>
              <a:r>
                <a:rPr lang="en-US" sz="2800" dirty="0">
                  <a:solidFill>
                    <a:schemeClr val="tx1"/>
                  </a:solidFill>
                </a:rPr>
                <a:t> that he thought was an appearance of Jesus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BE8D46-611F-B546-AEF2-16706C9C5B98}"/>
              </a:ext>
            </a:extLst>
          </p:cNvPr>
          <p:cNvGrpSpPr/>
          <p:nvPr/>
        </p:nvGrpSpPr>
        <p:grpSpPr>
          <a:xfrm>
            <a:off x="398929" y="3048000"/>
            <a:ext cx="8592671" cy="1016393"/>
            <a:chOff x="533400" y="1833264"/>
            <a:chExt cx="8592671" cy="99060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F7006EA-427A-B642-8B6A-64327D6CB9F5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20E67B6-90AA-154A-8288-8CAC947C3CB8}"/>
                </a:ext>
              </a:extLst>
            </p:cNvPr>
            <p:cNvSpPr/>
            <p:nvPr/>
          </p:nvSpPr>
          <p:spPr>
            <a:xfrm>
              <a:off x="1828799" y="1833264"/>
              <a:ext cx="7297272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Paul also had a similar appearance</a:t>
              </a:r>
              <a:r>
                <a:rPr lang="en-US" sz="2800" dirty="0">
                  <a:solidFill>
                    <a:schemeClr val="tx1"/>
                  </a:solidFill>
                </a:rPr>
                <a:t> of Jesus and converted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109BD6-389C-E743-AA33-FC31AEB4D2DB}"/>
              </a:ext>
            </a:extLst>
          </p:cNvPr>
          <p:cNvGrpSpPr/>
          <p:nvPr/>
        </p:nvGrpSpPr>
        <p:grpSpPr>
          <a:xfrm>
            <a:off x="398929" y="3048000"/>
            <a:ext cx="8592671" cy="1016393"/>
            <a:chOff x="533400" y="1833264"/>
            <a:chExt cx="8592671" cy="99060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888D07C-6895-7D4C-961E-25E13471458C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46C28DC-6CEF-AF4A-AFBE-F89D87C6ED75}"/>
                </a:ext>
              </a:extLst>
            </p:cNvPr>
            <p:cNvSpPr/>
            <p:nvPr/>
          </p:nvSpPr>
          <p:spPr>
            <a:xfrm>
              <a:off x="1828799" y="1833264"/>
              <a:ext cx="7297272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The Gospel was proclaimed </a:t>
              </a:r>
              <a:r>
                <a:rPr lang="en-US" sz="28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within 1-2 years</a:t>
              </a:r>
              <a:r>
                <a:rPr lang="en-US" sz="2800" b="1" dirty="0">
                  <a:solidFill>
                    <a:schemeClr val="tx1"/>
                  </a:solidFill>
                </a:rPr>
                <a:t> </a:t>
              </a:r>
              <a:r>
                <a:rPr lang="en-US" sz="2800" dirty="0">
                  <a:solidFill>
                    <a:schemeClr val="tx1"/>
                  </a:solidFill>
                </a:rPr>
                <a:t>from the crucifixion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18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762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Which would the large majority of </a:t>
            </a:r>
            <a:r>
              <a:rPr lang="en-US" sz="3600" b="1" u="sng" dirty="0"/>
              <a:t>non-believing</a:t>
            </a:r>
            <a:r>
              <a:rPr lang="en-US" sz="3600" b="1" dirty="0"/>
              <a:t> New Testament scholars agree to?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2954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E2DE70-AF12-954B-855E-27BF4DE41409}"/>
              </a:ext>
            </a:extLst>
          </p:cNvPr>
          <p:cNvGrpSpPr/>
          <p:nvPr/>
        </p:nvGrpSpPr>
        <p:grpSpPr>
          <a:xfrm>
            <a:off x="529046" y="2502694"/>
            <a:ext cx="8538754" cy="703657"/>
            <a:chOff x="533400" y="2895600"/>
            <a:chExt cx="8538754" cy="6858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AB1A5AA-0443-7749-9DE9-179A4A08BF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E30BB9-A79B-4746-AAD3-895ADD362565}"/>
                </a:ext>
              </a:extLst>
            </p:cNvPr>
            <p:cNvSpPr/>
            <p:nvPr/>
          </p:nvSpPr>
          <p:spPr>
            <a:xfrm>
              <a:off x="1447800" y="2895600"/>
              <a:ext cx="7624354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Jesus’ disciples </a:t>
              </a:r>
              <a:r>
                <a:rPr lang="en-US" sz="20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had real experiences</a:t>
              </a:r>
              <a:r>
                <a:rPr lang="en-US" sz="2000" dirty="0">
                  <a:solidFill>
                    <a:schemeClr val="tx1"/>
                  </a:solidFill>
                </a:rPr>
                <a:t> of the resurrected Jesus</a:t>
              </a:r>
              <a:endParaRPr lang="en-US" sz="2000" b="1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2926A0-FAF0-CD4F-B6CD-9173E7A2D958}"/>
              </a:ext>
            </a:extLst>
          </p:cNvPr>
          <p:cNvGrpSpPr/>
          <p:nvPr/>
        </p:nvGrpSpPr>
        <p:grpSpPr>
          <a:xfrm>
            <a:off x="533400" y="1664493"/>
            <a:ext cx="8001000" cy="703656"/>
            <a:chOff x="533400" y="1833265"/>
            <a:chExt cx="8001000" cy="685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20EC051-D08B-C845-AF76-7E549868F797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043716-9933-104D-ACE8-69755F997160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Jesus was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crucified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998BED-21EC-7040-A0AE-8A09A57DB595}"/>
              </a:ext>
            </a:extLst>
          </p:cNvPr>
          <p:cNvGrpSpPr/>
          <p:nvPr/>
        </p:nvGrpSpPr>
        <p:grpSpPr>
          <a:xfrm>
            <a:off x="533400" y="4179096"/>
            <a:ext cx="8610600" cy="703658"/>
            <a:chOff x="533400" y="2895599"/>
            <a:chExt cx="8449654" cy="68580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D1792B-4214-C049-996A-57AD67FFC64C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EF2686-AA6A-C54E-8EB0-CDA943D29391}"/>
                </a:ext>
              </a:extLst>
            </p:cNvPr>
            <p:cNvSpPr/>
            <p:nvPr/>
          </p:nvSpPr>
          <p:spPr>
            <a:xfrm>
              <a:off x="1447800" y="2895599"/>
              <a:ext cx="7535254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James (Jesus’ brother) had a real experience</a:t>
              </a:r>
              <a:r>
                <a:rPr lang="en-US" sz="2000" dirty="0">
                  <a:solidFill>
                    <a:schemeClr val="tx1"/>
                  </a:solidFill>
                </a:rPr>
                <a:t> that he thought he had an appearance of Jesus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8236E7-94F2-1F48-93A8-7DC02AFC4D7B}"/>
              </a:ext>
            </a:extLst>
          </p:cNvPr>
          <p:cNvGrpSpPr/>
          <p:nvPr/>
        </p:nvGrpSpPr>
        <p:grpSpPr>
          <a:xfrm>
            <a:off x="533400" y="5011342"/>
            <a:ext cx="8001000" cy="703658"/>
            <a:chOff x="533400" y="2895599"/>
            <a:chExt cx="8001000" cy="68580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87AECDD-0E0F-3443-87AF-A04EBB16ECD4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5B9498-CF2D-254B-BE03-DC67011E70E7}"/>
                </a:ext>
              </a:extLst>
            </p:cNvPr>
            <p:cNvSpPr/>
            <p:nvPr/>
          </p:nvSpPr>
          <p:spPr>
            <a:xfrm>
              <a:off x="1447800" y="2895599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Paul also had a similar appearance</a:t>
              </a:r>
              <a:r>
                <a:rPr lang="en-US" sz="2000" dirty="0">
                  <a:solidFill>
                    <a:schemeClr val="tx1"/>
                  </a:solidFill>
                </a:rPr>
                <a:t> of Jesus and converted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AD8611-8F06-7545-9351-5DD2B2F0696F}"/>
              </a:ext>
            </a:extLst>
          </p:cNvPr>
          <p:cNvGrpSpPr/>
          <p:nvPr/>
        </p:nvGrpSpPr>
        <p:grpSpPr>
          <a:xfrm>
            <a:off x="529046" y="5849542"/>
            <a:ext cx="8001000" cy="703658"/>
            <a:chOff x="533400" y="2895599"/>
            <a:chExt cx="8001000" cy="68580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678BBE6-FDA4-354A-AD3E-C81C519BEA8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C4E1C39-74BF-3A4C-9C99-209D4B75AA74}"/>
                </a:ext>
              </a:extLst>
            </p:cNvPr>
            <p:cNvSpPr/>
            <p:nvPr/>
          </p:nvSpPr>
          <p:spPr>
            <a:xfrm>
              <a:off x="1447800" y="2895599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The Gospel was proclaimed </a:t>
              </a:r>
              <a:r>
                <a:rPr lang="en-US" sz="20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within 1-2 years</a:t>
              </a:r>
              <a:r>
                <a:rPr 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</a:rPr>
                <a:t>from the crucifixion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72E44D-982B-4048-A6E9-E659E2802FEA}"/>
              </a:ext>
            </a:extLst>
          </p:cNvPr>
          <p:cNvGrpSpPr/>
          <p:nvPr/>
        </p:nvGrpSpPr>
        <p:grpSpPr>
          <a:xfrm>
            <a:off x="529046" y="3346844"/>
            <a:ext cx="8538754" cy="685801"/>
            <a:chOff x="533400" y="2895599"/>
            <a:chExt cx="8538754" cy="68580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5FDA63A-2FE9-D840-9835-AFA7E42BBF81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A52F574-3EC9-6149-AB3F-98EF154913A4}"/>
                </a:ext>
              </a:extLst>
            </p:cNvPr>
            <p:cNvSpPr/>
            <p:nvPr/>
          </p:nvSpPr>
          <p:spPr>
            <a:xfrm>
              <a:off x="1447800" y="2895599"/>
              <a:ext cx="7624354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The disciples were transformed &amp; were </a:t>
              </a:r>
              <a:r>
                <a:rPr lang="en-US" sz="20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willing to die</a:t>
              </a:r>
              <a:r>
                <a:rPr lang="en-US" sz="2000" dirty="0">
                  <a:solidFill>
                    <a:schemeClr val="tx1"/>
                  </a:solidFill>
                </a:rPr>
                <a:t> for their message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BECE2-E866-6244-90CB-CE6871D3A580}"/>
              </a:ext>
            </a:extLst>
          </p:cNvPr>
          <p:cNvGrpSpPr/>
          <p:nvPr/>
        </p:nvGrpSpPr>
        <p:grpSpPr>
          <a:xfrm>
            <a:off x="73461" y="1762780"/>
            <a:ext cx="464856" cy="4742880"/>
            <a:chOff x="73461" y="1762780"/>
            <a:chExt cx="464856" cy="474288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3ADD89B-C891-A644-B29E-D2D1BED039E0}"/>
                </a:ext>
              </a:extLst>
            </p:cNvPr>
            <p:cNvSpPr txBox="1"/>
            <p:nvPr/>
          </p:nvSpPr>
          <p:spPr>
            <a:xfrm>
              <a:off x="79430" y="1762780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3292779-18A5-7A43-8933-914F881C8D1F}"/>
                </a:ext>
              </a:extLst>
            </p:cNvPr>
            <p:cNvSpPr txBox="1"/>
            <p:nvPr/>
          </p:nvSpPr>
          <p:spPr>
            <a:xfrm>
              <a:off x="76200" y="2603368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1FC690-21CA-AB49-A973-1373BC6143EA}"/>
                </a:ext>
              </a:extLst>
            </p:cNvPr>
            <p:cNvSpPr txBox="1"/>
            <p:nvPr/>
          </p:nvSpPr>
          <p:spPr>
            <a:xfrm>
              <a:off x="84347" y="3441570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9015037-8802-1B48-B3A5-C7603421AE89}"/>
                </a:ext>
              </a:extLst>
            </p:cNvPr>
            <p:cNvSpPr txBox="1"/>
            <p:nvPr/>
          </p:nvSpPr>
          <p:spPr>
            <a:xfrm>
              <a:off x="73461" y="4279772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F6DE78-B35B-F44A-BC78-2277492293A6}"/>
                </a:ext>
              </a:extLst>
            </p:cNvPr>
            <p:cNvSpPr txBox="1"/>
            <p:nvPr/>
          </p:nvSpPr>
          <p:spPr>
            <a:xfrm>
              <a:off x="73461" y="5104538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97DE94F-4B36-8C49-934B-5EF1DC6CDABA}"/>
                </a:ext>
              </a:extLst>
            </p:cNvPr>
            <p:cNvSpPr txBox="1"/>
            <p:nvPr/>
          </p:nvSpPr>
          <p:spPr>
            <a:xfrm>
              <a:off x="73461" y="5982440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6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rock wall&#10;&#10;Description automatically generated">
            <a:extLst>
              <a:ext uri="{FF2B5EF4-FFF2-40B4-BE49-F238E27FC236}">
                <a16:creationId xmlns:a16="http://schemas.microsoft.com/office/drawing/2014/main" id="{EB167A55-ED2D-9D44-B777-4002048A6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40513" y="5486400"/>
            <a:ext cx="4903487" cy="460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1" y="5486399"/>
            <a:ext cx="58096" cy="470110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89556" y="5546873"/>
            <a:ext cx="3747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Book"/>
                <a:cs typeface="Avenir Book"/>
              </a:rPr>
              <a:t>Tomb in Jezreel Valley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001" y="5946984"/>
            <a:ext cx="4952999" cy="3014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Photo by Ferrell Jenkins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1" y="5942963"/>
            <a:ext cx="58096" cy="305437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5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Main facts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3581400"/>
            <a:ext cx="8001000" cy="762000"/>
            <a:chOff x="533400" y="2895600"/>
            <a:chExt cx="8001000" cy="762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762000" cy="7620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tx1"/>
                  </a:solidFill>
                </a:rPr>
                <a:t>The New Testament came from </a:t>
              </a:r>
              <a:r>
                <a:rPr lang="en-US" sz="36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eyewitnesses</a:t>
              </a:r>
              <a:endParaRPr lang="en-US" sz="3600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762000"/>
            <a:chOff x="533400" y="1833265"/>
            <a:chExt cx="8001000" cy="762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762000" cy="7620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tx1"/>
                  </a:solidFill>
                </a:rPr>
                <a:t>Jesus was </a:t>
              </a:r>
              <a:r>
                <a:rPr lang="en-US" sz="36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resurrected</a:t>
              </a:r>
              <a:endParaRPr lang="en-US" sz="3600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21336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6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lose up of a book&#10;&#10;Description automatically generated">
            <a:extLst>
              <a:ext uri="{FF2B5EF4-FFF2-40B4-BE49-F238E27FC236}">
                <a16:creationId xmlns:a16="http://schemas.microsoft.com/office/drawing/2014/main" id="{7FB8E70F-E96B-5D43-8FE1-A0D42BEE7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1242" y="643466"/>
            <a:ext cx="434151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5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Why focus on a defense of the resurrection?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Its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simpler &amp; easier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(since the Gospel is your strength)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Its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Biblical</a:t>
              </a:r>
              <a:endParaRPr lang="en-US" sz="2400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Become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more knowledgeable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in the Gospel accounts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2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CAC97E-8C9F-1E45-BB52-945B952A4949}"/>
              </a:ext>
            </a:extLst>
          </p:cNvPr>
          <p:cNvSpPr txBox="1"/>
          <p:nvPr/>
        </p:nvSpPr>
        <p:spPr>
          <a:xfrm>
            <a:off x="4724400" y="1524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9FC0"/>
                </a:solidFill>
              </a:rPr>
              <a:t>Facts</a:t>
            </a:r>
            <a:br>
              <a:rPr lang="en-US" sz="3600" b="1" dirty="0"/>
            </a:br>
            <a:r>
              <a:rPr lang="en-US" sz="2400" dirty="0"/>
              <a:t>“I </a:t>
            </a:r>
            <a:r>
              <a:rPr lang="en-US" sz="2400" i="1" dirty="0"/>
              <a:t>believe</a:t>
            </a:r>
            <a:r>
              <a:rPr lang="en-US" sz="2400" dirty="0"/>
              <a:t> Christianity is true”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44EDA-0820-D946-A634-4507830308A8}"/>
              </a:ext>
            </a:extLst>
          </p:cNvPr>
          <p:cNvSpPr txBox="1"/>
          <p:nvPr/>
        </p:nvSpPr>
        <p:spPr>
          <a:xfrm>
            <a:off x="446314" y="145588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9FC0"/>
                </a:solidFill>
              </a:rPr>
              <a:t>Values &amp; Needs</a:t>
            </a:r>
          </a:p>
          <a:p>
            <a:r>
              <a:rPr lang="en-US" sz="2400" dirty="0"/>
              <a:t>“I </a:t>
            </a:r>
            <a:r>
              <a:rPr lang="en-US" sz="2400" i="1" dirty="0"/>
              <a:t>want</a:t>
            </a:r>
            <a:r>
              <a:rPr lang="en-US" sz="2400" dirty="0"/>
              <a:t> Christianity to be true”</a:t>
            </a:r>
            <a:endParaRPr lang="en-US" sz="24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55C28E-AA74-7046-BEDE-734F1DA65678}"/>
              </a:ext>
            </a:extLst>
          </p:cNvPr>
          <p:cNvCxnSpPr>
            <a:cxnSpLocks/>
          </p:cNvCxnSpPr>
          <p:nvPr/>
        </p:nvCxnSpPr>
        <p:spPr>
          <a:xfrm>
            <a:off x="4572000" y="228600"/>
            <a:ext cx="0" cy="464820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3917C3-FF01-8F40-B290-0C025DB242FF}"/>
              </a:ext>
            </a:extLst>
          </p:cNvPr>
          <p:cNvSpPr txBox="1"/>
          <p:nvPr/>
        </p:nvSpPr>
        <p:spPr>
          <a:xfrm>
            <a:off x="4822384" y="1676400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Undesigned coincidences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122D7-0247-5044-A30C-2F1258A53BC2}"/>
              </a:ext>
            </a:extLst>
          </p:cNvPr>
          <p:cNvSpPr txBox="1"/>
          <p:nvPr/>
        </p:nvSpPr>
        <p:spPr>
          <a:xfrm>
            <a:off x="457210" y="1676400"/>
            <a:ext cx="40385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Christianity can explain values</a:t>
            </a:r>
          </a:p>
          <a:p>
            <a:pPr fontAlgn="t"/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(why racism is wrong, why truth matters, etc.)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7F26C-472C-994C-AEFB-9EBFE3D4E413}"/>
              </a:ext>
            </a:extLst>
          </p:cNvPr>
          <p:cNvSpPr txBox="1"/>
          <p:nvPr/>
        </p:nvSpPr>
        <p:spPr>
          <a:xfrm>
            <a:off x="4822384" y="2260546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Eyewitness sources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72B46-BD0A-0248-8B1E-B623C0FCB5B0}"/>
              </a:ext>
            </a:extLst>
          </p:cNvPr>
          <p:cNvSpPr txBox="1"/>
          <p:nvPr/>
        </p:nvSpPr>
        <p:spPr>
          <a:xfrm>
            <a:off x="446314" y="2888706"/>
            <a:ext cx="403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Christianity can fill our deepest needs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(hope, love, forgiveness, justice)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3811B-CA1B-4C49-A7BB-A37BCE44149E}"/>
              </a:ext>
            </a:extLst>
          </p:cNvPr>
          <p:cNvSpPr txBox="1"/>
          <p:nvPr/>
        </p:nvSpPr>
        <p:spPr>
          <a:xfrm>
            <a:off x="4822384" y="3793867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Ancient Jewish teaching practices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A65D4-BB7E-3D43-8C26-E7E32EDB95CB}"/>
              </a:ext>
            </a:extLst>
          </p:cNvPr>
          <p:cNvSpPr txBox="1"/>
          <p:nvPr/>
        </p:nvSpPr>
        <p:spPr>
          <a:xfrm>
            <a:off x="4822384" y="2888707"/>
            <a:ext cx="403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Christianity shouldn’t exist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(if not for Jesus’ resurrection)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197F4-BB3F-C24D-A053-A2855674FEB1}"/>
              </a:ext>
            </a:extLst>
          </p:cNvPr>
          <p:cNvSpPr txBox="1"/>
          <p:nvPr/>
        </p:nvSpPr>
        <p:spPr>
          <a:xfrm>
            <a:off x="4822384" y="4422810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Prophecy (Isaiah 53)</a:t>
            </a:r>
          </a:p>
        </p:txBody>
      </p:sp>
    </p:spTree>
    <p:extLst>
      <p:ext uri="{BB962C8B-B14F-4D97-AF65-F5344CB8AC3E}">
        <p14:creationId xmlns:p14="http://schemas.microsoft.com/office/powerpoint/2010/main" val="135143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1165FD-3F91-5049-A8C6-CCA274230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737"/>
            <a:ext cx="9144000" cy="60425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8388" y="5606669"/>
            <a:ext cx="1941212" cy="401464"/>
          </a:xfrm>
          <a:prstGeom prst="rect">
            <a:avLst/>
          </a:prstGeom>
          <a:solidFill>
            <a:schemeClr val="bg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7495" y="5638800"/>
            <a:ext cx="186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https://</a:t>
            </a:r>
            <a:r>
              <a:rPr lang="en-US" b="1" dirty="0">
                <a:latin typeface="Avenir Book"/>
                <a:cs typeface="Avenir Book"/>
              </a:rPr>
              <a:t>Ai1L.net</a:t>
            </a:r>
          </a:p>
        </p:txBody>
      </p:sp>
    </p:spTree>
    <p:extLst>
      <p:ext uri="{BB962C8B-B14F-4D97-AF65-F5344CB8AC3E}">
        <p14:creationId xmlns:p14="http://schemas.microsoft.com/office/powerpoint/2010/main" val="21935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489</Words>
  <Application>Microsoft Macintosh PowerPoint</Application>
  <PresentationFormat>On-screen Show (4:3)</PresentationFormat>
  <Paragraphs>100</Paragraphs>
  <Slides>14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Book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APOLOGETICS</dc:title>
  <dc:creator>Luke Murphey</dc:creator>
  <cp:lastModifiedBy>Luke Murphey</cp:lastModifiedBy>
  <cp:revision>43</cp:revision>
  <dcterms:created xsi:type="dcterms:W3CDTF">2020-02-15T06:26:49Z</dcterms:created>
  <dcterms:modified xsi:type="dcterms:W3CDTF">2020-09-29T00:42:58Z</dcterms:modified>
</cp:coreProperties>
</file>