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462" r:id="rId3"/>
    <p:sldId id="460" r:id="rId4"/>
    <p:sldId id="463" r:id="rId5"/>
    <p:sldId id="438" r:id="rId6"/>
    <p:sldId id="456" r:id="rId7"/>
    <p:sldId id="457" r:id="rId8"/>
    <p:sldId id="458" r:id="rId9"/>
    <p:sldId id="448" r:id="rId10"/>
    <p:sldId id="449" r:id="rId11"/>
    <p:sldId id="440" r:id="rId12"/>
    <p:sldId id="450" r:id="rId13"/>
    <p:sldId id="451" r:id="rId14"/>
    <p:sldId id="459" r:id="rId15"/>
    <p:sldId id="439" r:id="rId16"/>
    <p:sldId id="454" r:id="rId17"/>
    <p:sldId id="453" r:id="rId18"/>
    <p:sldId id="452" r:id="rId19"/>
    <p:sldId id="45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867BC"/>
    <a:srgbClr val="238BF3"/>
    <a:srgbClr val="01B902"/>
    <a:srgbClr val="06C200"/>
    <a:srgbClr val="01FF3B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9"/>
    <p:restoredTop sz="94536"/>
  </p:normalViewPr>
  <p:slideViewPr>
    <p:cSldViewPr>
      <p:cViewPr varScale="1">
        <p:scale>
          <a:sx n="147" d="100"/>
          <a:sy n="147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00002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9.4901331777972199E-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Apocryphal</c:v>
                </c:pt>
                <c:pt idx="1">
                  <c:v>Mark</c:v>
                </c:pt>
                <c:pt idx="2">
                  <c:v>John</c:v>
                </c:pt>
                <c:pt idx="3">
                  <c:v>Luke</c:v>
                </c:pt>
                <c:pt idx="4">
                  <c:v>Matthew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182</c:v>
                </c:pt>
                <c:pt idx="2">
                  <c:v>331</c:v>
                </c:pt>
                <c:pt idx="3">
                  <c:v>402</c:v>
                </c:pt>
                <c:pt idx="4">
                  <c:v>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Testament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Non-canonical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sz="800"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1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http://</a:t>
            </a:r>
            <a:r>
              <a:rPr lang="en-US" dirty="0" err="1"/>
              <a:t>www.ntcanon.org</a:t>
            </a:r>
            <a:r>
              <a:rPr lang="en-US" dirty="0"/>
              <a:t>/</a:t>
            </a:r>
            <a:r>
              <a:rPr lang="en-US" dirty="0" err="1"/>
              <a:t>Clement.shtml</a:t>
            </a:r>
            <a:r>
              <a:rPr lang="en-US" dirty="0"/>
              <a:t> and https://</a:t>
            </a:r>
            <a:r>
              <a:rPr lang="en-US" dirty="0" err="1"/>
              <a:t>www.thegospelcoalition.org</a:t>
            </a:r>
            <a:r>
              <a:rPr lang="en-US" dirty="0"/>
              <a:t>/article/apocrypha-and-canon-in-early-</a:t>
            </a:r>
            <a:r>
              <a:rPr lang="en-US" dirty="0" err="1"/>
              <a:t>christianity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The Primacy of the Primary Sources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050BF4-E2C9-094B-A264-CEBAD9AD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73005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All of the apocryphal “Gospels” are second century or later (too late to be eyewitness testimony)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48FFC8-475C-D347-8F3E-77A67D2B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785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Only one Christian document from the first century isn’t in the New Testament is 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Clement (96 A.D.)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E26363-E7DC-C841-82F3-22E0683E4EAD}"/>
              </a:ext>
            </a:extLst>
          </p:cNvPr>
          <p:cNvGrpSpPr/>
          <p:nvPr/>
        </p:nvGrpSpPr>
        <p:grpSpPr>
          <a:xfrm>
            <a:off x="8184345" y="3352800"/>
            <a:ext cx="1236084" cy="737175"/>
            <a:chOff x="8184345" y="3352800"/>
            <a:chExt cx="1236084" cy="73717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2926E9E-B605-354E-AFC6-2B2A5B337C44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8184345" y="3352800"/>
              <a:ext cx="150258" cy="444788"/>
            </a:xfrm>
            <a:prstGeom prst="bentConnector2">
              <a:avLst/>
            </a:prstGeom>
            <a:ln>
              <a:solidFill>
                <a:srgbClr val="C00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2310CD-A57A-134B-B22B-2538138D3AE8}"/>
                </a:ext>
              </a:extLst>
            </p:cNvPr>
            <p:cNvSpPr txBox="1"/>
            <p:nvPr/>
          </p:nvSpPr>
          <p:spPr>
            <a:xfrm>
              <a:off x="8334603" y="3505200"/>
              <a:ext cx="1085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1</a:t>
              </a:r>
              <a:r>
                <a:rPr lang="en-US" sz="1600" baseline="30000" dirty="0">
                  <a:solidFill>
                    <a:srgbClr val="D7D7D7"/>
                  </a:solidFill>
                </a:rPr>
                <a:t>st</a:t>
              </a:r>
              <a:r>
                <a:rPr lang="en-US" sz="1600" dirty="0">
                  <a:solidFill>
                    <a:srgbClr val="D7D7D7"/>
                  </a:solidFill>
                </a:rPr>
                <a:t> Clement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22D7D-3B93-F84B-A0F8-6EF8C8500D0F}"/>
              </a:ext>
            </a:extLst>
          </p:cNvPr>
          <p:cNvGrpSpPr/>
          <p:nvPr/>
        </p:nvGrpSpPr>
        <p:grpSpPr>
          <a:xfrm>
            <a:off x="4401704" y="3351240"/>
            <a:ext cx="3673354" cy="2501498"/>
            <a:chOff x="4401704" y="3351240"/>
            <a:chExt cx="3673354" cy="25014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5DA8E8-807A-C04E-9D3F-392BB3FFDBB4}"/>
                </a:ext>
              </a:extLst>
            </p:cNvPr>
            <p:cNvSpPr/>
            <p:nvPr/>
          </p:nvSpPr>
          <p:spPr>
            <a:xfrm>
              <a:off x="4401706" y="5523908"/>
              <a:ext cx="3673352" cy="328830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7BE02C-41BD-CF4C-B68E-2EFB9897ADA0}"/>
                </a:ext>
              </a:extLst>
            </p:cNvPr>
            <p:cNvGrpSpPr/>
            <p:nvPr/>
          </p:nvGrpSpPr>
          <p:grpSpPr>
            <a:xfrm>
              <a:off x="4401704" y="3351240"/>
              <a:ext cx="3666851" cy="2501496"/>
              <a:chOff x="2905051" y="3351941"/>
              <a:chExt cx="1898915" cy="193202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1C0AE6-8A7C-E049-B276-14E0C690B4E9}"/>
                  </a:ext>
                </a:extLst>
              </p:cNvPr>
              <p:cNvSpPr/>
              <p:nvPr/>
            </p:nvSpPr>
            <p:spPr>
              <a:xfrm>
                <a:off x="2908419" y="3351941"/>
                <a:ext cx="1895547" cy="1914911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1E3D78-E645-BD4F-B9DC-A8B7C9AF72FE}"/>
                  </a:ext>
                </a:extLst>
              </p:cNvPr>
              <p:cNvSpPr txBox="1"/>
              <p:nvPr/>
            </p:nvSpPr>
            <p:spPr>
              <a:xfrm>
                <a:off x="2905051" y="5046253"/>
                <a:ext cx="1895547" cy="23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Earliest Christian Documents (New Testament)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C76B-CD9D-2841-8811-9E41A81D561F}"/>
              </a:ext>
            </a:extLst>
          </p:cNvPr>
          <p:cNvGrpSpPr/>
          <p:nvPr/>
        </p:nvGrpSpPr>
        <p:grpSpPr>
          <a:xfrm>
            <a:off x="2902798" y="1419196"/>
            <a:ext cx="1904303" cy="1933604"/>
            <a:chOff x="2902798" y="3343248"/>
            <a:chExt cx="1904303" cy="19336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2798" y="3352350"/>
              <a:ext cx="1895547" cy="298675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2BF0FC-AD57-2940-A6A4-9C0584B0708F}"/>
                </a:ext>
              </a:extLst>
            </p:cNvPr>
            <p:cNvGrpSpPr/>
            <p:nvPr/>
          </p:nvGrpSpPr>
          <p:grpSpPr>
            <a:xfrm>
              <a:off x="2905052" y="3343248"/>
              <a:ext cx="1902049" cy="1933604"/>
              <a:chOff x="2905052" y="3343248"/>
              <a:chExt cx="1902049" cy="19336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0193E-BCCA-7B44-A238-4E76B711A278}"/>
                  </a:ext>
                </a:extLst>
              </p:cNvPr>
              <p:cNvSpPr/>
              <p:nvPr/>
            </p:nvSpPr>
            <p:spPr>
              <a:xfrm>
                <a:off x="2905052" y="3354323"/>
                <a:ext cx="1895547" cy="1922529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80E784-070E-2840-96AD-0C64545D54CC}"/>
                  </a:ext>
                </a:extLst>
              </p:cNvPr>
              <p:cNvSpPr txBox="1"/>
              <p:nvPr/>
            </p:nvSpPr>
            <p:spPr>
              <a:xfrm>
                <a:off x="2905052" y="3343248"/>
                <a:ext cx="1902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Gospels as oral history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07BBE-92D6-9940-B8DD-0349B89190C0}"/>
              </a:ext>
            </a:extLst>
          </p:cNvPr>
          <p:cNvGrpSpPr/>
          <p:nvPr/>
        </p:nvGrpSpPr>
        <p:grpSpPr>
          <a:xfrm>
            <a:off x="4807101" y="3105022"/>
            <a:ext cx="3124200" cy="276999"/>
            <a:chOff x="4800600" y="3314719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6"/>
              <a:ext cx="3124200" cy="178508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4069" y="3314719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84BC8-02DA-634A-8A55-3842CC90536D}"/>
              </a:ext>
            </a:extLst>
          </p:cNvPr>
          <p:cNvGrpSpPr/>
          <p:nvPr/>
        </p:nvGrpSpPr>
        <p:grpSpPr>
          <a:xfrm>
            <a:off x="249504" y="3107897"/>
            <a:ext cx="2655548" cy="276999"/>
            <a:chOff x="238246" y="3307176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5"/>
              <a:ext cx="2655548" cy="157362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504" y="3307176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4AABC-77CE-7549-98CE-E3420AFFE0D3}"/>
              </a:ext>
            </a:extLst>
          </p:cNvPr>
          <p:cNvGrpSpPr/>
          <p:nvPr/>
        </p:nvGrpSpPr>
        <p:grpSpPr>
          <a:xfrm>
            <a:off x="4401704" y="3304401"/>
            <a:ext cx="2146300" cy="276999"/>
            <a:chOff x="4401704" y="3103485"/>
            <a:chExt cx="2146300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55332"/>
              <a:ext cx="2146300" cy="16839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15172" y="3103485"/>
              <a:ext cx="152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Paul’s Epistles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8CF05C-B4E3-F54E-8A69-7EF11E3643D4}"/>
              </a:ext>
            </a:extLst>
          </p:cNvPr>
          <p:cNvGrpSpPr/>
          <p:nvPr/>
        </p:nvGrpSpPr>
        <p:grpSpPr>
          <a:xfrm>
            <a:off x="8075058" y="2386232"/>
            <a:ext cx="1175990" cy="937495"/>
            <a:chOff x="5292909" y="909674"/>
            <a:chExt cx="1175990" cy="93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579103-7FB3-C24E-B8C6-ADB3B33B2E8D}"/>
                </a:ext>
              </a:extLst>
            </p:cNvPr>
            <p:cNvSpPr txBox="1"/>
            <p:nvPr/>
          </p:nvSpPr>
          <p:spPr>
            <a:xfrm>
              <a:off x="5383073" y="909674"/>
              <a:ext cx="1085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Revelation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2E0624A-6652-4D47-A03D-99562E3F905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5292909" y="1078950"/>
              <a:ext cx="90164" cy="768219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F75A05-DD24-FC4F-8BF4-07A1E294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220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documents were understood to be connected to the Apostles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5AF588-5BE5-1B4C-A7CB-F6FFF7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83443"/>
              </p:ext>
            </p:extLst>
          </p:nvPr>
        </p:nvGraphicFramePr>
        <p:xfrm>
          <a:off x="1600200" y="5229937"/>
          <a:ext cx="7162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claimed to be writing scripture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8B93AF-B49C-1D40-BFE9-A2651115F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6490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of the Gospels are consistent and early (and don’t make sense to be made up)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72FE28-6BC3-1744-9F52-AEA61E6E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1891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4 gospels are well established by the end of the second century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2320F-3E9A-1D46-9CDD-B6C65415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430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At end of 2nd century, Muratorian fragment lists 22 of 27 books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49797E-A396-9A4A-9C40-B1D6A493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523"/>
              </p:ext>
            </p:extLst>
          </p:nvPr>
        </p:nvGraphicFramePr>
        <p:xfrm>
          <a:off x="1600200" y="5229937"/>
          <a:ext cx="71628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Early Christians used non-canonical writings, but they not the same as the NT docs as evidenced by: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  1. The way they cited them (not as scripture)</a:t>
                      </a:r>
                    </a:p>
                    <a:p>
                      <a:r>
                        <a:rPr lang="en-US" sz="2400" dirty="0"/>
                        <a:t>  2. How often they cited them (much less)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92987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Clement of Alexandria Citations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Frequency of citations of canonical and non-canonical Gospels</a:t>
            </a:r>
          </a:p>
        </p:txBody>
      </p:sp>
    </p:spTree>
    <p:extLst>
      <p:ext uri="{BB962C8B-B14F-4D97-AF65-F5344CB8AC3E}">
        <p14:creationId xmlns:p14="http://schemas.microsoft.com/office/powerpoint/2010/main" val="20446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5300" dirty="0"/>
              <a:t>“drawn up 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by His apostles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dirty="0"/>
              <a:t>and</a:t>
            </a:r>
            <a:br>
              <a:rPr lang="en-US" sz="5300" dirty="0"/>
            </a:br>
            <a:r>
              <a:rPr lang="en-US" sz="400" dirty="0"/>
              <a:t> </a:t>
            </a:r>
            <a:br>
              <a:rPr lang="en-US" sz="5300" dirty="0"/>
            </a:b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those who followed him </a:t>
            </a:r>
            <a:r>
              <a:rPr lang="en-US" sz="5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Justin Martyr (150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Dialogue with Trypho, 103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AC415C-6508-254B-AFCF-358A5B883B02}"/>
              </a:ext>
            </a:extLst>
          </p:cNvPr>
          <p:cNvGrpSpPr/>
          <p:nvPr/>
        </p:nvGrpSpPr>
        <p:grpSpPr>
          <a:xfrm>
            <a:off x="3677073" y="1329664"/>
            <a:ext cx="5352627" cy="1072242"/>
            <a:chOff x="3702582" y="2987699"/>
            <a:chExt cx="5352627" cy="10722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7D97-676B-A946-8739-A9335467B2BA}"/>
                </a:ext>
              </a:extLst>
            </p:cNvPr>
            <p:cNvSpPr txBox="1"/>
            <p:nvPr/>
          </p:nvSpPr>
          <p:spPr>
            <a:xfrm>
              <a:off x="6464409" y="2987699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Matthew &amp; John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7DEB49D-C254-3642-BFF1-0FB25AF50F0A}"/>
                </a:ext>
              </a:extLst>
            </p:cNvPr>
            <p:cNvSpPr/>
            <p:nvPr/>
          </p:nvSpPr>
          <p:spPr>
            <a:xfrm rot="19252917" flipV="1">
              <a:off x="3702582" y="3297941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D4866-7AAD-7C46-92E1-917A3D4A1970}"/>
              </a:ext>
            </a:extLst>
          </p:cNvPr>
          <p:cNvGrpSpPr/>
          <p:nvPr/>
        </p:nvGrpSpPr>
        <p:grpSpPr>
          <a:xfrm>
            <a:off x="4543518" y="3479142"/>
            <a:ext cx="4620802" cy="1590647"/>
            <a:chOff x="3539738" y="1741865"/>
            <a:chExt cx="4620802" cy="15906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861C7-69A3-7B43-9497-E551B9AFAA12}"/>
                </a:ext>
              </a:extLst>
            </p:cNvPr>
            <p:cNvSpPr txBox="1"/>
            <p:nvPr/>
          </p:nvSpPr>
          <p:spPr>
            <a:xfrm>
              <a:off x="5798339" y="2809292"/>
              <a:ext cx="2362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Mark &amp; Luke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ACEA7B0-395E-E340-9E3E-AC35CAB0EAD5}"/>
                </a:ext>
              </a:extLst>
            </p:cNvPr>
            <p:cNvSpPr/>
            <p:nvPr/>
          </p:nvSpPr>
          <p:spPr>
            <a:xfrm rot="2673802" flipV="1">
              <a:off x="3539738" y="1741865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9812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>
                <a:highlight>
                  <a:srgbClr val="C00002"/>
                </a:highlight>
              </a:rPr>
              <a:t> </a:t>
            </a:r>
            <a:r>
              <a:rPr lang="en-US" sz="4000" b="1" dirty="0">
                <a:highlight>
                  <a:srgbClr val="C00002"/>
                </a:highlight>
              </a:rPr>
              <a:t>It is not possible that the gospels can be either more or fewer </a:t>
            </a:r>
            <a:r>
              <a:rPr lang="en-US" sz="4000" b="1" dirty="0"/>
              <a:t> </a:t>
            </a:r>
            <a:r>
              <a:rPr lang="en-US" sz="4000" dirty="0"/>
              <a:t>than the number they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Irenaeus (180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Against Heresies (Book III, Chapter 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2BB47-094E-284C-82DA-638F377E07F4}"/>
              </a:ext>
            </a:extLst>
          </p:cNvPr>
          <p:cNvSpPr txBox="1"/>
          <p:nvPr/>
        </p:nvSpPr>
        <p:spPr>
          <a:xfrm>
            <a:off x="0" y="1447800"/>
            <a:ext cx="9019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                                 For, since there are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zones of the world in which we live and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principle winds… [and] the cherubim, too, were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-faced.”</a:t>
            </a:r>
          </a:p>
        </p:txBody>
      </p:sp>
    </p:spTree>
    <p:extLst>
      <p:ext uri="{BB962C8B-B14F-4D97-AF65-F5344CB8AC3E}">
        <p14:creationId xmlns:p14="http://schemas.microsoft.com/office/powerpoint/2010/main" val="24290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42462"/>
              </p:ext>
            </p:extLst>
          </p:nvPr>
        </p:nvGraphicFramePr>
        <p:xfrm>
          <a:off x="76200" y="0"/>
          <a:ext cx="89916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64888C-72C1-CB41-8A40-45F1AB2B584E}"/>
              </a:ext>
            </a:extLst>
          </p:cNvPr>
          <p:cNvSpPr txBox="1"/>
          <p:nvPr/>
        </p:nvSpPr>
        <p:spPr>
          <a:xfrm>
            <a:off x="4876800" y="5257800"/>
            <a:ext cx="4001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Most Common Books</a:t>
            </a:r>
          </a:p>
          <a:p>
            <a:r>
              <a:rPr lang="en-US" sz="2400" dirty="0"/>
              <a:t>In early canons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185167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FFA26E-8BB6-3B46-80D8-A5648220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50651"/>
              </p:ext>
            </p:extLst>
          </p:nvPr>
        </p:nvGraphicFramePr>
        <p:xfrm>
          <a:off x="1600200" y="2874049"/>
          <a:ext cx="7162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See other lessons: undesigned coincidences (lessons 12 &amp; 13), fulfilled prophecy (lesson 17), wisdom (lesson 16)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200" dirty="0"/>
              <a:t>“I was led to put faith in these [Scriptures] by the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1. </a:t>
            </a:r>
            <a:r>
              <a:rPr lang="en-US" sz="3200" dirty="0"/>
              <a:t>unpretending cast of the language,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2. </a:t>
            </a:r>
            <a:r>
              <a:rPr lang="en-US" sz="3200" dirty="0"/>
              <a:t>the inartificial character of the writers,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3. </a:t>
            </a:r>
            <a:r>
              <a:rPr lang="en-US" sz="3200" dirty="0"/>
              <a:t>the foreknowledge displayed of future events,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4. </a:t>
            </a:r>
            <a:r>
              <a:rPr lang="en-US" sz="3200" dirty="0"/>
              <a:t>the excellent quality of the precepts”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Tatian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Oratio</a:t>
            </a:r>
            <a:r>
              <a:rPr lang="en-US" sz="4400" b="0" i="1" dirty="0">
                <a:solidFill>
                  <a:srgbClr val="009EC0"/>
                </a:solidFill>
              </a:rPr>
              <a:t> ad </a:t>
            </a:r>
            <a:r>
              <a:rPr lang="en-US" sz="4400" b="0" i="1" dirty="0" err="1">
                <a:solidFill>
                  <a:srgbClr val="009EC0"/>
                </a:solidFill>
              </a:rPr>
              <a:t>Graecos</a:t>
            </a:r>
            <a:r>
              <a:rPr lang="en-US" sz="4400" b="0" i="1" dirty="0">
                <a:solidFill>
                  <a:srgbClr val="009EC0"/>
                </a:solidFill>
              </a:rPr>
              <a:t>, 29</a:t>
            </a:r>
          </a:p>
        </p:txBody>
      </p:sp>
    </p:spTree>
    <p:extLst>
      <p:ext uri="{BB962C8B-B14F-4D97-AF65-F5344CB8AC3E}">
        <p14:creationId xmlns:p14="http://schemas.microsoft.com/office/powerpoint/2010/main" val="11833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1D6CA3-F4A1-F140-93AA-3150049D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19287"/>
            <a:ext cx="5181600" cy="64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gotten Scriptures: The Selection and Rejection of Early Religious  Writings: McDonald, Lee Martin: 9780664233570: Amazon.com: Books">
            <a:extLst>
              <a:ext uri="{FF2B5EF4-FFF2-40B4-BE49-F238E27FC236}">
                <a16:creationId xmlns:a16="http://schemas.microsoft.com/office/drawing/2014/main" id="{6007CDC8-332A-3144-A9BE-72F62F71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60350"/>
            <a:ext cx="4229100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ooks – Page 3 – Zaytuna College Bookstore">
            <a:extLst>
              <a:ext uri="{FF2B5EF4-FFF2-40B4-BE49-F238E27FC236}">
                <a16:creationId xmlns:a16="http://schemas.microsoft.com/office/drawing/2014/main" id="{52DB597D-268D-2D4D-A443-0D5BDED05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r="17778"/>
          <a:stretch/>
        </p:blipFill>
        <p:spPr bwMode="auto">
          <a:xfrm>
            <a:off x="2362200" y="0"/>
            <a:ext cx="441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Jesus’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the Apostles’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030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authority of the Apostles’ 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53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24ED0-3F21-934E-AC8C-95F0FB5D1987}"/>
              </a:ext>
            </a:extLst>
          </p:cNvPr>
          <p:cNvSpPr txBox="1"/>
          <p:nvPr/>
        </p:nvSpPr>
        <p:spPr>
          <a:xfrm>
            <a:off x="1" y="762000"/>
            <a:ext cx="91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Jesus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E473-EA6B-CF4E-87BE-21C522807177}"/>
              </a:ext>
            </a:extLst>
          </p:cNvPr>
          <p:cNvSpPr txBox="1"/>
          <p:nvPr/>
        </p:nvSpPr>
        <p:spPr>
          <a:xfrm>
            <a:off x="0" y="26595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D65A4-5364-744E-BCDD-FA2C28B95B93}"/>
              </a:ext>
            </a:extLst>
          </p:cNvPr>
          <p:cNvSpPr txBox="1"/>
          <p:nvPr/>
        </p:nvSpPr>
        <p:spPr>
          <a:xfrm>
            <a:off x="0" y="455711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Apostles’ writing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5A9AAA-1F3C-1242-818C-449670DC402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72000" y="1531441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B3C90-44B2-2D4C-8D48-B110C6DBAE4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3429000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5F0F8B-7F7B-524E-8D4A-5F01933679AC}"/>
              </a:ext>
            </a:extLst>
          </p:cNvPr>
          <p:cNvSpPr txBox="1"/>
          <p:nvPr/>
        </p:nvSpPr>
        <p:spPr>
          <a:xfrm>
            <a:off x="5486400" y="2859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2BE69-DF12-9644-B2C2-498461DD9013}"/>
              </a:ext>
            </a:extLst>
          </p:cNvPr>
          <p:cNvGrpSpPr/>
          <p:nvPr/>
        </p:nvGrpSpPr>
        <p:grpSpPr>
          <a:xfrm>
            <a:off x="3886200" y="6096000"/>
            <a:ext cx="5105400" cy="646331"/>
            <a:chOff x="3810000" y="5808346"/>
            <a:chExt cx="525780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D19D5F-C1B7-864F-B594-8B2627316E44}"/>
                </a:ext>
              </a:extLst>
            </p:cNvPr>
            <p:cNvSpPr txBox="1"/>
            <p:nvPr/>
          </p:nvSpPr>
          <p:spPr>
            <a:xfrm>
              <a:off x="4609011" y="5808346"/>
              <a:ext cx="4458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 apostles, I mean anyone Jesus specifically commissioned (principally, the Twelve)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B3EFB6-742B-EE48-95A8-2D680664FE94}"/>
                </a:ext>
              </a:extLst>
            </p:cNvPr>
            <p:cNvSpPr txBox="1"/>
            <p:nvPr/>
          </p:nvSpPr>
          <p:spPr>
            <a:xfrm>
              <a:off x="3810000" y="58167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631</Words>
  <Application>Microsoft Macintosh PowerPoint</Application>
  <PresentationFormat>On-screen Show (4:3)</PresentationFormat>
  <Paragraphs>81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Bradley Hand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Write down some observations regarding the following verses regarding Jesus’ authority</vt:lpstr>
      <vt:lpstr>Write down some observations regarding the following verses regarding the Apostles’ authority</vt:lpstr>
      <vt:lpstr>Write down some observations regarding the authority of the Apostles’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“drawn up  by His apostles and    those who followed him ”</vt:lpstr>
      <vt:lpstr>“ It is not possible that the gospels can be either more or fewer  than the number they are.</vt:lpstr>
      <vt:lpstr>PowerPoint Presentation</vt:lpstr>
      <vt:lpstr>PowerPoint Presentation</vt:lpstr>
      <vt:lpstr>“I was led to put faith in these [Scriptures] by the     1. unpretending cast of the language,     2. the inartificial character of the writers,     3. the foreknowledge displayed of future events,     4. the excellent quality of the precepts”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103</cp:revision>
  <dcterms:created xsi:type="dcterms:W3CDTF">2010-07-14T22:15:37Z</dcterms:created>
  <dcterms:modified xsi:type="dcterms:W3CDTF">2020-10-13T17:25:30Z</dcterms:modified>
</cp:coreProperties>
</file>