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455" r:id="rId3"/>
    <p:sldId id="458" r:id="rId4"/>
    <p:sldId id="438" r:id="rId5"/>
    <p:sldId id="445" r:id="rId6"/>
    <p:sldId id="446" r:id="rId7"/>
    <p:sldId id="447" r:id="rId8"/>
    <p:sldId id="439" r:id="rId9"/>
    <p:sldId id="463" r:id="rId10"/>
    <p:sldId id="448" r:id="rId11"/>
    <p:sldId id="449" r:id="rId12"/>
    <p:sldId id="444" r:id="rId13"/>
    <p:sldId id="450" r:id="rId14"/>
    <p:sldId id="4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009FC0"/>
    <a:srgbClr val="4778BB"/>
    <a:srgbClr val="D7D7D7"/>
    <a:srgbClr val="009EC0"/>
    <a:srgbClr val="0867BC"/>
    <a:srgbClr val="07790A"/>
    <a:srgbClr val="01B902"/>
    <a:srgbClr val="58A0FF"/>
    <a:srgbClr val="248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3"/>
    <p:restoredTop sz="94694"/>
  </p:normalViewPr>
  <p:slideViewPr>
    <p:cSldViewPr>
      <p:cViewPr varScale="1">
        <p:scale>
          <a:sx n="117" d="100"/>
          <a:sy n="117" d="100"/>
        </p:scale>
        <p:origin x="15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5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606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57795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820D759A-4A73-CA49-9A8E-5244F1C73B21}"/>
              </a:ext>
            </a:extLst>
          </p:cNvPr>
          <p:cNvSpPr txBox="1">
            <a:spLocks/>
          </p:cNvSpPr>
          <p:nvPr/>
        </p:nvSpPr>
        <p:spPr>
          <a:xfrm>
            <a:off x="3045372" y="3352800"/>
            <a:ext cx="6096000" cy="481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spc="-150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41745"/>
            <a:ext cx="6096000" cy="86624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750" dirty="0"/>
              <a:t>IN ONE LESSON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5D7117-B840-B442-A27C-D9D71A5CBC8D}"/>
              </a:ext>
            </a:extLst>
          </p:cNvPr>
          <p:cNvGrpSpPr/>
          <p:nvPr/>
        </p:nvGrpSpPr>
        <p:grpSpPr>
          <a:xfrm>
            <a:off x="3214537" y="3877969"/>
            <a:ext cx="1169350" cy="846286"/>
            <a:chOff x="3148191" y="3904594"/>
            <a:chExt cx="1169350" cy="8462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CBF57-D364-DF4D-B7B6-A61612247736}"/>
                </a:ext>
              </a:extLst>
            </p:cNvPr>
            <p:cNvSpPr txBox="1"/>
            <p:nvPr/>
          </p:nvSpPr>
          <p:spPr>
            <a:xfrm rot="21401300">
              <a:off x="3148191" y="4227660"/>
              <a:ext cx="1169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almost</a:t>
              </a:r>
              <a:endParaRPr lang="en-US" sz="2400" dirty="0">
                <a:solidFill>
                  <a:schemeClr val="bg1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2E20960-BDA9-A249-9AB2-149B272194C4}"/>
                </a:ext>
              </a:extLst>
            </p:cNvPr>
            <p:cNvSpPr/>
            <p:nvPr/>
          </p:nvSpPr>
          <p:spPr>
            <a:xfrm rot="11370456">
              <a:off x="3447206" y="3904594"/>
              <a:ext cx="172295" cy="134007"/>
            </a:xfrm>
            <a:custGeom>
              <a:avLst/>
              <a:gdLst>
                <a:gd name="connsiteX0" fmla="*/ 0 w 283779"/>
                <a:gd name="connsiteY0" fmla="*/ 94593 h 220717"/>
                <a:gd name="connsiteX1" fmla="*/ 73572 w 283779"/>
                <a:gd name="connsiteY1" fmla="*/ 147145 h 220717"/>
                <a:gd name="connsiteX2" fmla="*/ 105103 w 283779"/>
                <a:gd name="connsiteY2" fmla="*/ 157655 h 220717"/>
                <a:gd name="connsiteX3" fmla="*/ 168165 w 283779"/>
                <a:gd name="connsiteY3" fmla="*/ 189186 h 220717"/>
                <a:gd name="connsiteX4" fmla="*/ 199696 w 283779"/>
                <a:gd name="connsiteY4" fmla="*/ 220717 h 220717"/>
                <a:gd name="connsiteX5" fmla="*/ 220717 w 283779"/>
                <a:gd name="connsiteY5" fmla="*/ 189186 h 220717"/>
                <a:gd name="connsiteX6" fmla="*/ 241738 w 283779"/>
                <a:gd name="connsiteY6" fmla="*/ 126124 h 220717"/>
                <a:gd name="connsiteX7" fmla="*/ 252248 w 283779"/>
                <a:gd name="connsiteY7" fmla="*/ 94593 h 220717"/>
                <a:gd name="connsiteX8" fmla="*/ 262759 w 283779"/>
                <a:gd name="connsiteY8" fmla="*/ 63062 h 220717"/>
                <a:gd name="connsiteX9" fmla="*/ 283779 w 283779"/>
                <a:gd name="connsiteY9" fmla="*/ 0 h 22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779" h="220717">
                  <a:moveTo>
                    <a:pt x="0" y="94593"/>
                  </a:moveTo>
                  <a:cubicBezTo>
                    <a:pt x="24524" y="112110"/>
                    <a:pt x="47729" y="131639"/>
                    <a:pt x="73572" y="147145"/>
                  </a:cubicBezTo>
                  <a:cubicBezTo>
                    <a:pt x="83072" y="152845"/>
                    <a:pt x="95194" y="152700"/>
                    <a:pt x="105103" y="157655"/>
                  </a:cubicBezTo>
                  <a:cubicBezTo>
                    <a:pt x="186601" y="198404"/>
                    <a:pt x="88911" y="162769"/>
                    <a:pt x="168165" y="189186"/>
                  </a:cubicBezTo>
                  <a:cubicBezTo>
                    <a:pt x="178675" y="199696"/>
                    <a:pt x="184832" y="220717"/>
                    <a:pt x="199696" y="220717"/>
                  </a:cubicBezTo>
                  <a:cubicBezTo>
                    <a:pt x="212328" y="220717"/>
                    <a:pt x="215587" y="200729"/>
                    <a:pt x="220717" y="189186"/>
                  </a:cubicBezTo>
                  <a:cubicBezTo>
                    <a:pt x="229716" y="168938"/>
                    <a:pt x="234731" y="147145"/>
                    <a:pt x="241738" y="126124"/>
                  </a:cubicBezTo>
                  <a:lnTo>
                    <a:pt x="252248" y="94593"/>
                  </a:lnTo>
                  <a:cubicBezTo>
                    <a:pt x="255752" y="84083"/>
                    <a:pt x="260072" y="73810"/>
                    <a:pt x="262759" y="63062"/>
                  </a:cubicBezTo>
                  <a:cubicBezTo>
                    <a:pt x="275169" y="13421"/>
                    <a:pt x="266809" y="33941"/>
                    <a:pt x="283779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2B5014E-4D9B-334F-932F-3857C3E1855A}"/>
              </a:ext>
            </a:extLst>
          </p:cNvPr>
          <p:cNvSpPr/>
          <p:nvPr/>
        </p:nvSpPr>
        <p:spPr>
          <a:xfrm>
            <a:off x="3599699" y="4007070"/>
            <a:ext cx="31917" cy="325820"/>
          </a:xfrm>
          <a:custGeom>
            <a:avLst/>
            <a:gdLst>
              <a:gd name="connsiteX0" fmla="*/ 0 w 31917"/>
              <a:gd name="connsiteY0" fmla="*/ 0 h 325820"/>
              <a:gd name="connsiteX1" fmla="*/ 21021 w 31917"/>
              <a:gd name="connsiteY1" fmla="*/ 73572 h 325820"/>
              <a:gd name="connsiteX2" fmla="*/ 31531 w 31917"/>
              <a:gd name="connsiteY2" fmla="*/ 32582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17" h="325820">
                <a:moveTo>
                  <a:pt x="0" y="0"/>
                </a:moveTo>
                <a:cubicBezTo>
                  <a:pt x="7007" y="24524"/>
                  <a:pt x="17043" y="48379"/>
                  <a:pt x="21021" y="73572"/>
                </a:cubicBezTo>
                <a:cubicBezTo>
                  <a:pt x="35022" y="162246"/>
                  <a:pt x="31531" y="236581"/>
                  <a:pt x="31531" y="32582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F728129-6A95-C246-874F-D42C043748BA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6B5FA-083A-E44E-BD8D-937E851FFA63}"/>
              </a:ext>
            </a:extLst>
          </p:cNvPr>
          <p:cNvSpPr txBox="1"/>
          <p:nvPr/>
        </p:nvSpPr>
        <p:spPr>
          <a:xfrm>
            <a:off x="10447283" y="43302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BE5C8DD-C88A-B048-9AF6-716D7B3D1B2F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3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Ambassadors for Christ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examples from Jesus’ life that illustrate him being an ambassador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6933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some other examples of people who built bridges to others?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585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562" y="0"/>
            <a:ext cx="5336875" cy="6889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30913" y="5433289"/>
            <a:ext cx="3609524" cy="5136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5194" y="5433289"/>
            <a:ext cx="45719" cy="52322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80427" y="5420380"/>
            <a:ext cx="374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Book"/>
                <a:cs typeface="Avenir Book"/>
              </a:rPr>
              <a:t>The Church at Auvers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5946984"/>
            <a:ext cx="3659037" cy="1435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Vincent van Gogh (June 1890)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400" y="5942963"/>
            <a:ext cx="49513" cy="147533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1.11111E-6 L 2.77778E-7 -1.11111E-6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69 L -3.05556E-6 1.85185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some things that Christians can do that get in the way of others becoming disciples?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1720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Representing God’s character</a:t>
              </a:r>
              <a:r>
                <a:rPr lang="en-US" sz="2400" dirty="0">
                  <a:solidFill>
                    <a:schemeClr val="tx1"/>
                  </a:solidFill>
                </a:rPr>
                <a:t> matters as much as representing the facts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 Peter 3:15 (“the Apologist’s verse”) emphasizes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character over case-making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3FE901-2C2F-4BB1-823F-ECEF9F2EAA15}"/>
              </a:ext>
            </a:extLst>
          </p:cNvPr>
          <p:cNvGrpSpPr/>
          <p:nvPr/>
        </p:nvGrpSpPr>
        <p:grpSpPr>
          <a:xfrm>
            <a:off x="542925" y="3957935"/>
            <a:ext cx="8001000" cy="685800"/>
            <a:chOff x="533400" y="2895600"/>
            <a:chExt cx="8001000" cy="6858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C677C9-88C2-49D3-BCB9-593CC4B97AE3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291025-DAB6-4E46-86B5-765B8FAC42E5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 good ambassador uses an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artful method</a:t>
              </a:r>
              <a:r>
                <a:rPr lang="en-US" sz="2400" dirty="0">
                  <a:solidFill>
                    <a:schemeClr val="tx1"/>
                  </a:solidFill>
                </a:rPr>
                <a:t> in addition to good facts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86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 (review)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Getting to the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“call-to-action” in every conversation is not required</a:t>
              </a:r>
              <a:r>
                <a:rPr lang="en-US" sz="2400" dirty="0">
                  <a:solidFill>
                    <a:schemeClr val="tx1"/>
                  </a:solidFill>
                </a:rPr>
                <a:t> (and in some cases, not a good idea)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Time on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“pre-evangelism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”</a:t>
              </a:r>
              <a:r>
                <a:rPr lang="en-US" sz="2400" dirty="0">
                  <a:solidFill>
                    <a:schemeClr val="tx1"/>
                  </a:solidFill>
                </a:rPr>
                <a:t> is time well spent; give yourself credit even if all you do is ask some questions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D0AD62-610F-2343-9B0E-52F648458EA8}"/>
              </a:ext>
            </a:extLst>
          </p:cNvPr>
          <p:cNvGrpSpPr/>
          <p:nvPr/>
        </p:nvGrpSpPr>
        <p:grpSpPr>
          <a:xfrm>
            <a:off x="209549" y="1669464"/>
            <a:ext cx="8724901" cy="954107"/>
            <a:chOff x="304800" y="4648200"/>
            <a:chExt cx="8724901" cy="9541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E69FF4-5D6C-1F4A-BC1D-8328E1004154}"/>
                </a:ext>
              </a:extLst>
            </p:cNvPr>
            <p:cNvSpPr txBox="1"/>
            <p:nvPr/>
          </p:nvSpPr>
          <p:spPr>
            <a:xfrm>
              <a:off x="304800" y="4648200"/>
              <a:ext cx="1147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What?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6A5EC-87C6-D048-8010-771FD1CA8E24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Recognize how much </a:t>
              </a:r>
              <a:r>
                <a:rPr lang="en-US" sz="2800" b="1" dirty="0">
                  <a:highlight>
                    <a:srgbClr val="C00002"/>
                  </a:highlight>
                </a:rPr>
                <a:t>our approach matters</a:t>
              </a:r>
              <a:r>
                <a:rPr lang="en-US" sz="2800" dirty="0"/>
                <a:t> (in addition to the facts)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DEED69-411E-5C47-8C2F-1FA7F3AC4BAB}"/>
              </a:ext>
            </a:extLst>
          </p:cNvPr>
          <p:cNvGrpSpPr/>
          <p:nvPr/>
        </p:nvGrpSpPr>
        <p:grpSpPr>
          <a:xfrm>
            <a:off x="209549" y="2860491"/>
            <a:ext cx="8724901" cy="954107"/>
            <a:chOff x="304800" y="4648200"/>
            <a:chExt cx="8724901" cy="9541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E67C1E-EE53-F64B-A1C4-C71C7BD5283F}"/>
                </a:ext>
              </a:extLst>
            </p:cNvPr>
            <p:cNvSpPr txBox="1"/>
            <p:nvPr/>
          </p:nvSpPr>
          <p:spPr>
            <a:xfrm>
              <a:off x="304800" y="4648200"/>
              <a:ext cx="10147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Why?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657A2D-A10C-1745-AFDB-1C0FC5EA2AAD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So that we use an </a:t>
              </a:r>
              <a:r>
                <a:rPr lang="en-US" sz="2800" b="1" dirty="0">
                  <a:highlight>
                    <a:srgbClr val="C00002"/>
                  </a:highlight>
                </a:rPr>
                <a:t>artful and attractive approach</a:t>
              </a:r>
              <a:r>
                <a:rPr lang="en-US" sz="2800" dirty="0"/>
                <a:t> that makes our message more persuasive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3A2E7B-FE2C-7045-B882-6D1EC3306C1D}"/>
              </a:ext>
            </a:extLst>
          </p:cNvPr>
          <p:cNvGrpSpPr/>
          <p:nvPr/>
        </p:nvGrpSpPr>
        <p:grpSpPr>
          <a:xfrm>
            <a:off x="209549" y="4051518"/>
            <a:ext cx="8724901" cy="954107"/>
            <a:chOff x="304800" y="4648200"/>
            <a:chExt cx="8724901" cy="9541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C9CB31-E9E8-7549-8460-8E8840BD1585}"/>
                </a:ext>
              </a:extLst>
            </p:cNvPr>
            <p:cNvSpPr txBox="1"/>
            <p:nvPr/>
          </p:nvSpPr>
          <p:spPr>
            <a:xfrm>
              <a:off x="304800" y="4648200"/>
              <a:ext cx="10200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How?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29ADED-FFF5-454C-BE17-6323C474D829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By discussing the </a:t>
              </a:r>
              <a:r>
                <a:rPr lang="en-US" sz="2800" b="1" dirty="0">
                  <a:highlight>
                    <a:srgbClr val="C00002"/>
                  </a:highlight>
                </a:rPr>
                <a:t>attributes of an ambassador</a:t>
              </a:r>
              <a:r>
                <a:rPr lang="en-US" sz="2800" dirty="0"/>
                <a:t> and how we can use them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B462F9-C753-8044-8DE2-965ABC154D9C}"/>
              </a:ext>
            </a:extLst>
          </p:cNvPr>
          <p:cNvCxnSpPr>
            <a:cxnSpLocks/>
          </p:cNvCxnSpPr>
          <p:nvPr/>
        </p:nvCxnSpPr>
        <p:spPr>
          <a:xfrm>
            <a:off x="1373874" y="1669464"/>
            <a:ext cx="0" cy="419793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3D1156-26DE-A44F-B5F8-AACFA794E957}"/>
              </a:ext>
            </a:extLst>
          </p:cNvPr>
          <p:cNvSpPr txBox="1"/>
          <p:nvPr/>
        </p:nvSpPr>
        <p:spPr>
          <a:xfrm>
            <a:off x="209549" y="708674"/>
            <a:ext cx="893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IDEA IN BRIEF</a:t>
            </a:r>
          </a:p>
        </p:txBody>
      </p:sp>
    </p:spTree>
    <p:extLst>
      <p:ext uri="{BB962C8B-B14F-4D97-AF65-F5344CB8AC3E}">
        <p14:creationId xmlns:p14="http://schemas.microsoft.com/office/powerpoint/2010/main" val="13894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attributes of a good ambassador?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694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significance of the Apostles being called “ambassadors for Christ”?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5522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examples of Paul being an ambassador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904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1 Peter 3:15 in its context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3931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Autofit/>
          </a:bodyPr>
          <a:lstStyle/>
          <a:p>
            <a:pPr>
              <a:tabLst>
                <a:tab pos="91440" algn="l"/>
              </a:tabLst>
            </a:pPr>
            <a:r>
              <a:rPr lang="en-US" sz="3600" dirty="0"/>
              <a:t>“But set Christ apart as Lord in your hearts and always </a:t>
            </a:r>
            <a:r>
              <a:rPr lang="en-US" sz="7200" b="1" dirty="0">
                <a:highlight>
                  <a:srgbClr val="C00002"/>
                </a:highlight>
              </a:rPr>
              <a:t>be ready to give an answer</a:t>
            </a:r>
            <a:r>
              <a:rPr lang="en-US" sz="3600" dirty="0"/>
              <a:t> to anyone who asks about the hope you possess.”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1 Peter 3:15</a:t>
            </a:r>
            <a:endParaRPr lang="en-US" sz="4400" b="0" i="1" dirty="0">
              <a:solidFill>
                <a:srgbClr val="009E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8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Autofit/>
          </a:bodyPr>
          <a:lstStyle/>
          <a:p>
            <a:pPr>
              <a:tabLst>
                <a:tab pos="91440" algn="l"/>
              </a:tabLst>
            </a:pPr>
            <a:r>
              <a:rPr lang="en-US" sz="3600" dirty="0"/>
              <a:t>“Yet do it with </a:t>
            </a:r>
            <a:r>
              <a:rPr lang="en-US" sz="3600" b="1" dirty="0">
                <a:highlight>
                  <a:srgbClr val="C00002"/>
                </a:highlight>
              </a:rPr>
              <a:t>courtesy and respect</a:t>
            </a:r>
            <a:r>
              <a:rPr lang="en-US" sz="3600" dirty="0"/>
              <a:t>, keeping a good conscience, so that those who slander </a:t>
            </a:r>
            <a:r>
              <a:rPr lang="en-US" sz="3600" b="1" dirty="0">
                <a:highlight>
                  <a:srgbClr val="C00002"/>
                </a:highlight>
              </a:rPr>
              <a:t>your good conduct </a:t>
            </a:r>
            <a:r>
              <a:rPr lang="en-US" sz="3600" b="1" u="sng" dirty="0">
                <a:highlight>
                  <a:srgbClr val="C00002"/>
                </a:highlight>
              </a:rPr>
              <a:t>in Christ</a:t>
            </a:r>
            <a:r>
              <a:rPr lang="en-US" sz="3600" dirty="0"/>
              <a:t> may be put to shame when they accuse you.”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1 Peter 3:16</a:t>
            </a:r>
            <a:endParaRPr lang="en-US" sz="4400" b="0" i="1" dirty="0">
              <a:solidFill>
                <a:srgbClr val="009E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323</Words>
  <Application>Microsoft Macintosh PowerPoint</Application>
  <PresentationFormat>On-screen Show (4:3)</PresentationFormat>
  <Paragraphs>48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Book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What are the attributes of a good ambassador?</vt:lpstr>
      <vt:lpstr>What is the significance of the Apostles being called “ambassadors for Christ”?</vt:lpstr>
      <vt:lpstr>Consider examples of Paul being an ambassador</vt:lpstr>
      <vt:lpstr>Describe 1 Peter 3:15 in its context</vt:lpstr>
      <vt:lpstr>“But set Christ apart as Lord in your hearts and always be ready to give an answer to anyone who asks about the hope you possess.”</vt:lpstr>
      <vt:lpstr>“Yet do it with courtesy and respect, keeping a good conscience, so that those who slander your good conduct in Christ may be put to shame when they accuse you.”</vt:lpstr>
      <vt:lpstr>Consider examples from Jesus’ life that illustrate him being an ambassador</vt:lpstr>
      <vt:lpstr>What are some other examples of people who built bridges to others?</vt:lpstr>
      <vt:lpstr>PowerPoint Presentation</vt:lpstr>
      <vt:lpstr>List some things that Christians can do that get in the way of others becoming disciples?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APOLOGETICS</dc:title>
  <dc:creator>Luke Murphey</dc:creator>
  <cp:lastModifiedBy>Luke Murphey</cp:lastModifiedBy>
  <cp:revision>23</cp:revision>
  <dcterms:created xsi:type="dcterms:W3CDTF">2020-02-15T06:26:49Z</dcterms:created>
  <dcterms:modified xsi:type="dcterms:W3CDTF">2020-10-12T21:24:28Z</dcterms:modified>
</cp:coreProperties>
</file>