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5" r:id="rId2"/>
    <p:sldId id="469" r:id="rId3"/>
    <p:sldId id="277" r:id="rId4"/>
    <p:sldId id="443" r:id="rId5"/>
    <p:sldId id="264" r:id="rId6"/>
    <p:sldId id="439" r:id="rId7"/>
    <p:sldId id="440" r:id="rId8"/>
    <p:sldId id="441" r:id="rId9"/>
    <p:sldId id="442" r:id="rId10"/>
    <p:sldId id="449" r:id="rId11"/>
    <p:sldId id="446" r:id="rId12"/>
    <p:sldId id="452" r:id="rId13"/>
    <p:sldId id="451" r:id="rId14"/>
    <p:sldId id="447" r:id="rId15"/>
    <p:sldId id="448" r:id="rId16"/>
    <p:sldId id="44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C0"/>
    <a:srgbClr val="C00002"/>
    <a:srgbClr val="CB5B0E"/>
    <a:srgbClr val="009FC0"/>
    <a:srgbClr val="4778BB"/>
    <a:srgbClr val="D7D7D7"/>
    <a:srgbClr val="0867BC"/>
    <a:srgbClr val="07790A"/>
    <a:srgbClr val="01B902"/>
    <a:srgbClr val="58A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4"/>
    <p:restoredTop sz="94694"/>
  </p:normalViewPr>
  <p:slideViewPr>
    <p:cSldViewPr>
      <p:cViewPr varScale="1">
        <p:scale>
          <a:sx n="117" d="100"/>
          <a:sy n="117" d="100"/>
        </p:scale>
        <p:origin x="18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B338-8BB0-B64B-9F79-C87EA24D723F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E1A05-B3B6-6F43-8051-B5A825C5C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70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6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6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3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83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15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7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2C3B37-55FA-284F-9E83-751B4EA6E9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1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2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5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E1A05-B3B6-6F43-8051-B5A825C5C2A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75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514600"/>
            <a:ext cx="7772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600200"/>
            <a:ext cx="1295400" cy="2895600"/>
          </a:xfrm>
        </p:spPr>
        <p:txBody>
          <a:bodyPr lIns="0" rIns="0" anchor="ctr">
            <a:normAutofit/>
          </a:bodyPr>
          <a:lstStyle>
            <a:lvl1pPr marL="0" indent="0" algn="r">
              <a:buNone/>
              <a:defRPr sz="9600" b="1"/>
            </a:lvl1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136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5 0 " pathEditMode="relative" ptsTypes="AA">
                                      <p:cBhvr>
                                        <p:cTn id="13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8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77699-C466-4996-ADED-71C8160E04A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77699-C466-4996-ADED-71C8160E04A2}" type="datetimeFigureOut">
              <a:rPr lang="en-US" smtClean="0"/>
              <a:pPr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45EE-450D-4102-8FB2-AECCE2D0F3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E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820D759A-4A73-CA49-9A8E-5244F1C73B21}"/>
              </a:ext>
            </a:extLst>
          </p:cNvPr>
          <p:cNvSpPr txBox="1">
            <a:spLocks/>
          </p:cNvSpPr>
          <p:nvPr/>
        </p:nvSpPr>
        <p:spPr>
          <a:xfrm>
            <a:off x="3045372" y="3352800"/>
            <a:ext cx="6096000" cy="48129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7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130425"/>
            <a:ext cx="6096000" cy="917575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spc="-150" dirty="0"/>
              <a:t>APOLOGETICS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5372" y="3241745"/>
            <a:ext cx="6096000" cy="86624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750" dirty="0"/>
              <a:t>IN ONE LESSON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5D7117-B840-B442-A27C-D9D71A5CBC8D}"/>
              </a:ext>
            </a:extLst>
          </p:cNvPr>
          <p:cNvGrpSpPr/>
          <p:nvPr/>
        </p:nvGrpSpPr>
        <p:grpSpPr>
          <a:xfrm>
            <a:off x="3214537" y="3877969"/>
            <a:ext cx="1169350" cy="846286"/>
            <a:chOff x="3148191" y="3904594"/>
            <a:chExt cx="1169350" cy="8462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6CBF57-D364-DF4D-B7B6-A61612247736}"/>
                </a:ext>
              </a:extLst>
            </p:cNvPr>
            <p:cNvSpPr txBox="1"/>
            <p:nvPr/>
          </p:nvSpPr>
          <p:spPr>
            <a:xfrm rot="21401300">
              <a:off x="3148191" y="4227660"/>
              <a:ext cx="11693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Gabriola" pitchFamily="82" charset="0"/>
                  <a:ea typeface="Brush Script MT" panose="03060802040406070304" pitchFamily="66" charset="-122"/>
                  <a:cs typeface="Brush Script MT" panose="03060802040406070304" pitchFamily="66" charset="-122"/>
                </a:rPr>
                <a:t>almost</a:t>
              </a:r>
              <a:endParaRPr lang="en-US" sz="2400" dirty="0">
                <a:solidFill>
                  <a:schemeClr val="bg1"/>
                </a:solidFill>
                <a:latin typeface="Gabriola" pitchFamily="82" charset="0"/>
                <a:ea typeface="Brush Script MT" panose="03060802040406070304" pitchFamily="66" charset="-122"/>
                <a:cs typeface="Brush Script MT" panose="03060802040406070304" pitchFamily="66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2E20960-BDA9-A249-9AB2-149B272194C4}"/>
                </a:ext>
              </a:extLst>
            </p:cNvPr>
            <p:cNvSpPr/>
            <p:nvPr/>
          </p:nvSpPr>
          <p:spPr>
            <a:xfrm rot="11370456">
              <a:off x="3447206" y="3904594"/>
              <a:ext cx="172295" cy="134007"/>
            </a:xfrm>
            <a:custGeom>
              <a:avLst/>
              <a:gdLst>
                <a:gd name="connsiteX0" fmla="*/ 0 w 283779"/>
                <a:gd name="connsiteY0" fmla="*/ 94593 h 220717"/>
                <a:gd name="connsiteX1" fmla="*/ 73572 w 283779"/>
                <a:gd name="connsiteY1" fmla="*/ 147145 h 220717"/>
                <a:gd name="connsiteX2" fmla="*/ 105103 w 283779"/>
                <a:gd name="connsiteY2" fmla="*/ 157655 h 220717"/>
                <a:gd name="connsiteX3" fmla="*/ 168165 w 283779"/>
                <a:gd name="connsiteY3" fmla="*/ 189186 h 220717"/>
                <a:gd name="connsiteX4" fmla="*/ 199696 w 283779"/>
                <a:gd name="connsiteY4" fmla="*/ 220717 h 220717"/>
                <a:gd name="connsiteX5" fmla="*/ 220717 w 283779"/>
                <a:gd name="connsiteY5" fmla="*/ 189186 h 220717"/>
                <a:gd name="connsiteX6" fmla="*/ 241738 w 283779"/>
                <a:gd name="connsiteY6" fmla="*/ 126124 h 220717"/>
                <a:gd name="connsiteX7" fmla="*/ 252248 w 283779"/>
                <a:gd name="connsiteY7" fmla="*/ 94593 h 220717"/>
                <a:gd name="connsiteX8" fmla="*/ 262759 w 283779"/>
                <a:gd name="connsiteY8" fmla="*/ 63062 h 220717"/>
                <a:gd name="connsiteX9" fmla="*/ 283779 w 283779"/>
                <a:gd name="connsiteY9" fmla="*/ 0 h 22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3779" h="220717">
                  <a:moveTo>
                    <a:pt x="0" y="94593"/>
                  </a:moveTo>
                  <a:cubicBezTo>
                    <a:pt x="24524" y="112110"/>
                    <a:pt x="47729" y="131639"/>
                    <a:pt x="73572" y="147145"/>
                  </a:cubicBezTo>
                  <a:cubicBezTo>
                    <a:pt x="83072" y="152845"/>
                    <a:pt x="95194" y="152700"/>
                    <a:pt x="105103" y="157655"/>
                  </a:cubicBezTo>
                  <a:cubicBezTo>
                    <a:pt x="186601" y="198404"/>
                    <a:pt x="88911" y="162769"/>
                    <a:pt x="168165" y="189186"/>
                  </a:cubicBezTo>
                  <a:cubicBezTo>
                    <a:pt x="178675" y="199696"/>
                    <a:pt x="184832" y="220717"/>
                    <a:pt x="199696" y="220717"/>
                  </a:cubicBezTo>
                  <a:cubicBezTo>
                    <a:pt x="212328" y="220717"/>
                    <a:pt x="215587" y="200729"/>
                    <a:pt x="220717" y="189186"/>
                  </a:cubicBezTo>
                  <a:cubicBezTo>
                    <a:pt x="229716" y="168938"/>
                    <a:pt x="234731" y="147145"/>
                    <a:pt x="241738" y="126124"/>
                  </a:cubicBezTo>
                  <a:lnTo>
                    <a:pt x="252248" y="94593"/>
                  </a:lnTo>
                  <a:cubicBezTo>
                    <a:pt x="255752" y="84083"/>
                    <a:pt x="260072" y="73810"/>
                    <a:pt x="262759" y="63062"/>
                  </a:cubicBezTo>
                  <a:cubicBezTo>
                    <a:pt x="275169" y="13421"/>
                    <a:pt x="266809" y="33941"/>
                    <a:pt x="283779" y="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E2B5014E-4D9B-334F-932F-3857C3E1855A}"/>
              </a:ext>
            </a:extLst>
          </p:cNvPr>
          <p:cNvSpPr/>
          <p:nvPr/>
        </p:nvSpPr>
        <p:spPr>
          <a:xfrm>
            <a:off x="3599699" y="4007070"/>
            <a:ext cx="31917" cy="325820"/>
          </a:xfrm>
          <a:custGeom>
            <a:avLst/>
            <a:gdLst>
              <a:gd name="connsiteX0" fmla="*/ 0 w 31917"/>
              <a:gd name="connsiteY0" fmla="*/ 0 h 325820"/>
              <a:gd name="connsiteX1" fmla="*/ 21021 w 31917"/>
              <a:gd name="connsiteY1" fmla="*/ 73572 h 325820"/>
              <a:gd name="connsiteX2" fmla="*/ 31531 w 31917"/>
              <a:gd name="connsiteY2" fmla="*/ 325820 h 32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17" h="325820">
                <a:moveTo>
                  <a:pt x="0" y="0"/>
                </a:moveTo>
                <a:cubicBezTo>
                  <a:pt x="7007" y="24524"/>
                  <a:pt x="17043" y="48379"/>
                  <a:pt x="21021" y="73572"/>
                </a:cubicBezTo>
                <a:cubicBezTo>
                  <a:pt x="35022" y="162246"/>
                  <a:pt x="31531" y="236581"/>
                  <a:pt x="31531" y="325820"/>
                </a:cubicBezTo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F728129-6A95-C246-874F-D42C043748BA}"/>
              </a:ext>
            </a:extLst>
          </p:cNvPr>
          <p:cNvSpPr txBox="1">
            <a:spLocks/>
          </p:cNvSpPr>
          <p:nvPr/>
        </p:nvSpPr>
        <p:spPr>
          <a:xfrm>
            <a:off x="7949004" y="4355359"/>
            <a:ext cx="1197624" cy="32222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chemeClr val="bg1"/>
                </a:solidFill>
              </a:rPr>
              <a:t>Ai1L.net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6B5FA-083A-E44E-BD8D-937E851FFA63}"/>
              </a:ext>
            </a:extLst>
          </p:cNvPr>
          <p:cNvSpPr txBox="1"/>
          <p:nvPr/>
        </p:nvSpPr>
        <p:spPr>
          <a:xfrm>
            <a:off x="10447283" y="43302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BE5C8DD-C88A-B048-9AF6-716D7B3D1B2F}"/>
              </a:ext>
            </a:extLst>
          </p:cNvPr>
          <p:cNvSpPr txBox="1">
            <a:spLocks/>
          </p:cNvSpPr>
          <p:nvPr/>
        </p:nvSpPr>
        <p:spPr>
          <a:xfrm>
            <a:off x="3045371" y="5269758"/>
            <a:ext cx="6067097" cy="1131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700" b="1" dirty="0"/>
              <a:t>Lesson 8</a:t>
            </a:r>
            <a:br>
              <a:rPr lang="en-US" sz="7700" dirty="0"/>
            </a:br>
            <a:endParaRPr lang="en-US" sz="500" dirty="0"/>
          </a:p>
          <a:p>
            <a:pPr algn="l"/>
            <a:r>
              <a:rPr lang="en-US" sz="3700" dirty="0"/>
              <a:t>Jesus the Rabbi</a:t>
            </a:r>
          </a:p>
        </p:txBody>
      </p:sp>
    </p:spTree>
    <p:extLst>
      <p:ext uri="{BB962C8B-B14F-4D97-AF65-F5344CB8AC3E}">
        <p14:creationId xmlns:p14="http://schemas.microsoft.com/office/powerpoint/2010/main" val="3342830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266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3600" dirty="0"/>
              <a:t>“</a:t>
            </a:r>
            <a:r>
              <a:rPr lang="en-US" sz="3600" dirty="0">
                <a:highlight>
                  <a:srgbClr val="C00002"/>
                </a:highlight>
              </a:rPr>
              <a:t>The Torah can be acquired only with mnemonic signs that aid the memory</a:t>
            </a:r>
            <a:r>
              <a:rPr lang="en-US" sz="3600" dirty="0"/>
              <a:t>, as it is stated: ‘Put it in their mouths.’ Do not read the phrase as: Put it [</a:t>
            </a:r>
            <a:r>
              <a:rPr lang="en-US" sz="3600" dirty="0" err="1"/>
              <a:t>simah</a:t>
            </a:r>
            <a:r>
              <a:rPr lang="en-US" sz="3600" dirty="0"/>
              <a:t>], but rather as: Its sign [</a:t>
            </a:r>
            <a:r>
              <a:rPr lang="en-US" sz="3600" dirty="0" err="1"/>
              <a:t>simanah</a:t>
            </a:r>
            <a:r>
              <a:rPr lang="en-US" sz="3600" dirty="0"/>
              <a:t>], thus indicating that </a:t>
            </a:r>
            <a:r>
              <a:rPr lang="en-US" sz="3600" dirty="0">
                <a:highlight>
                  <a:srgbClr val="C00002"/>
                </a:highlight>
              </a:rPr>
              <a:t>mnemonic signs aid in memorizing the material</a:t>
            </a:r>
            <a:r>
              <a:rPr lang="en-US" sz="3600" dirty="0"/>
              <a:t>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 err="1">
                <a:solidFill>
                  <a:srgbClr val="009EC0"/>
                </a:solidFill>
              </a:rPr>
              <a:t>Rav</a:t>
            </a:r>
            <a:r>
              <a:rPr lang="en-US" sz="4400" b="1" cap="all" dirty="0">
                <a:solidFill>
                  <a:srgbClr val="009EC0"/>
                </a:solidFill>
              </a:rPr>
              <a:t> </a:t>
            </a:r>
            <a:r>
              <a:rPr lang="en-US" sz="4400" b="1" cap="all" dirty="0" err="1">
                <a:solidFill>
                  <a:srgbClr val="009EC0"/>
                </a:solidFill>
              </a:rPr>
              <a:t>Ḥisda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Babylonian Talmud: </a:t>
            </a:r>
            <a:r>
              <a:rPr lang="en-US" sz="4000" i="1" dirty="0" err="1">
                <a:solidFill>
                  <a:srgbClr val="009EC0"/>
                </a:solidFill>
              </a:rPr>
              <a:t>Eruvin</a:t>
            </a:r>
            <a:r>
              <a:rPr lang="en-US" sz="400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169127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D264F-ECD0-C04C-988A-FFBA96D92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882202"/>
              </p:ext>
            </p:extLst>
          </p:nvPr>
        </p:nvGraphicFramePr>
        <p:xfrm>
          <a:off x="381000" y="0"/>
          <a:ext cx="8763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Yoma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29a:1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is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odor of meat. The smell of roasting meat is more appetizing than actually eating the meat.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1F3526-BB20-964E-80C8-5122748A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330"/>
              </p:ext>
            </p:extLst>
          </p:nvPr>
        </p:nvGraphicFramePr>
        <p:xfrm>
          <a:off x="380999" y="872921"/>
          <a:ext cx="8763001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1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Ketubot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6a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 your mnemonic is: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are lenient with regard to themselves, and those are lenient with regard to themselves.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367B51-F80C-B641-B7CD-96CE1129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382122"/>
              </p:ext>
            </p:extLst>
          </p:nvPr>
        </p:nvGraphicFramePr>
        <p:xfrm>
          <a:off x="380998" y="1758418"/>
          <a:ext cx="8763002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2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Yevamot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10a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to remember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how this might occur is as follows: Died, was born, entered into levirate marriage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0B81DF-4735-5547-9FF1-A873C702D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00966"/>
              </p:ext>
            </p:extLst>
          </p:nvPr>
        </p:nvGraphicFramePr>
        <p:xfrm>
          <a:off x="380997" y="2643915"/>
          <a:ext cx="868680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3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Zevachim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53b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to remember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change in opinion is: The men pulled the man.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EF5F4A-6881-A049-A1B3-71A5552F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884223"/>
              </p:ext>
            </p:extLst>
          </p:nvPr>
        </p:nvGraphicFramePr>
        <p:xfrm>
          <a:off x="380997" y="3529412"/>
          <a:ext cx="876300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3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Yoma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28b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 your mnemonic is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cover of a jar of vinegar: As long as the jar is tightly closed, the odor of the vinegar does not spread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E2CF7B-710C-1F43-B168-B5EB55E97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62686"/>
              </p:ext>
            </p:extLst>
          </p:nvPr>
        </p:nvGraphicFramePr>
        <p:xfrm>
          <a:off x="380996" y="4402333"/>
          <a:ext cx="876300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4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Menachot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43a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is: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reveals falsehood and change reveals truth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FA1E3E7-F205-784C-B4E2-C07FDA09E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725385"/>
              </p:ext>
            </p:extLst>
          </p:nvPr>
        </p:nvGraphicFramePr>
        <p:xfrm>
          <a:off x="380995" y="5287830"/>
          <a:ext cx="8763005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5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Sukkah 55a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Rav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Safra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established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 a mnemonic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the sequence of the psalms recited during the intermediate days of the Festival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FD7CA0-F12B-9343-8A32-73C27B2A0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398138"/>
              </p:ext>
            </p:extLst>
          </p:nvPr>
        </p:nvGraphicFramePr>
        <p:xfrm>
          <a:off x="380994" y="6173327"/>
          <a:ext cx="876300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000" dirty="0" err="1">
                          <a:solidFill>
                            <a:srgbClr val="009EC0"/>
                          </a:solidFill>
                        </a:rPr>
                        <a:t>Arakhin</a:t>
                      </a:r>
                      <a:r>
                        <a:rPr lang="en-US" sz="3000" dirty="0">
                          <a:solidFill>
                            <a:srgbClr val="009EC0"/>
                          </a:solidFill>
                        </a:rPr>
                        <a:t> 11a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C00002"/>
                          </a:highlight>
                          <a:latin typeface="+mn-lt"/>
                          <a:ea typeface="+mn-ea"/>
                          <a:cs typeface="+mn-cs"/>
                        </a:rPr>
                        <a:t>your mnemonic to remember 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which of these two statements was said by Shmuel and which was taught in a </a:t>
                      </a:r>
                      <a:r>
                        <a:rPr lang="en-US" sz="1800" b="0" i="1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baraita</a:t>
                      </a:r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3000" dirty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57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BAB0-CBB5-9142-9F1B-86FEAA1B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4808-97F0-EF49-A71B-68E2EFDEA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69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4000" dirty="0"/>
              <a:t>“said the Rabbi to his pupil, ‘pay attention and I shall teach it to you again.’ He then </a:t>
            </a:r>
            <a:r>
              <a:rPr lang="en-US" sz="4000" dirty="0">
                <a:highlight>
                  <a:srgbClr val="C00002"/>
                </a:highlight>
              </a:rPr>
              <a:t>repeated the lesson a second four hundred times</a:t>
            </a:r>
            <a:r>
              <a:rPr lang="en-US" sz="4000" b="1" dirty="0">
                <a:solidFill>
                  <a:srgbClr val="CB5B0E"/>
                </a:solidFill>
              </a:rPr>
              <a:t> </a:t>
            </a:r>
            <a:r>
              <a:rPr lang="en-US" sz="4000" dirty="0"/>
              <a:t>and the pupil knew it.”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>
                <a:solidFill>
                  <a:srgbClr val="009EC0"/>
                </a:solidFill>
              </a:rPr>
              <a:t>B. </a:t>
            </a:r>
            <a:r>
              <a:rPr lang="en-US" sz="4400" b="1" cap="all" dirty="0" err="1">
                <a:solidFill>
                  <a:srgbClr val="009EC0"/>
                </a:solidFill>
              </a:rPr>
              <a:t>Preida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Ein Yaakov (Glick Edition), </a:t>
            </a:r>
            <a:r>
              <a:rPr lang="en-US" sz="4000" i="1" dirty="0" err="1">
                <a:solidFill>
                  <a:srgbClr val="009EC0"/>
                </a:solidFill>
              </a:rPr>
              <a:t>Eiruvin</a:t>
            </a:r>
            <a:r>
              <a:rPr lang="en-US" sz="4000" i="1" dirty="0">
                <a:solidFill>
                  <a:srgbClr val="009EC0"/>
                </a:solidFill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1895745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Autofit/>
          </a:bodyPr>
          <a:lstStyle/>
          <a:p>
            <a:pPr>
              <a:tabLst>
                <a:tab pos="91440" algn="l"/>
              </a:tabLst>
            </a:pPr>
            <a:r>
              <a:rPr lang="en-US" sz="4000" dirty="0"/>
              <a:t>“</a:t>
            </a:r>
            <a:r>
              <a:rPr lang="en-US" sz="4000" dirty="0" err="1"/>
              <a:t>Rav</a:t>
            </a:r>
            <a:r>
              <a:rPr lang="en-US" sz="4000" dirty="0"/>
              <a:t> said: I</a:t>
            </a:r>
            <a:r>
              <a:rPr lang="en-US" sz="4000" dirty="0">
                <a:highlight>
                  <a:srgbClr val="C00002"/>
                </a:highlight>
              </a:rPr>
              <a:t> found a hidden scroll in the house of Rabbi </a:t>
            </a:r>
            <a:r>
              <a:rPr lang="en-US" sz="4000" dirty="0" err="1">
                <a:highlight>
                  <a:srgbClr val="C00002"/>
                </a:highlight>
              </a:rPr>
              <a:t>Ḥiyya</a:t>
            </a:r>
            <a:r>
              <a:rPr lang="en-US" sz="4000" b="1" dirty="0">
                <a:solidFill>
                  <a:srgbClr val="CB5B0E"/>
                </a:solidFill>
                <a:highlight>
                  <a:srgbClr val="C00002"/>
                </a:highlight>
              </a:rPr>
              <a:t> </a:t>
            </a:r>
            <a:r>
              <a:rPr lang="en-US" sz="4000" dirty="0"/>
              <a:t>in which matters of Oral Torah were briefly summarized, and in it was written:…”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70788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000" i="1" dirty="0">
                <a:solidFill>
                  <a:srgbClr val="009EC0"/>
                </a:solidFill>
              </a:rPr>
              <a:t>Shabbat 6b:7</a:t>
            </a:r>
          </a:p>
        </p:txBody>
      </p:sp>
    </p:spTree>
    <p:extLst>
      <p:ext uri="{BB962C8B-B14F-4D97-AF65-F5344CB8AC3E}">
        <p14:creationId xmlns:p14="http://schemas.microsoft.com/office/powerpoint/2010/main" val="151849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A639-F454-A749-AF31-C2771523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D5AE-C132-1849-9044-33CD068A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Takeaways (review)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CE1C68-C736-2F42-AD3D-29FCB9A69CAD}"/>
              </a:ext>
            </a:extLst>
          </p:cNvPr>
          <p:cNvCxnSpPr>
            <a:cxnSpLocks/>
          </p:cNvCxnSpPr>
          <p:nvPr/>
        </p:nvCxnSpPr>
        <p:spPr>
          <a:xfrm>
            <a:off x="304800" y="1066800"/>
            <a:ext cx="8534400" cy="0"/>
          </a:xfrm>
          <a:prstGeom prst="line">
            <a:avLst/>
          </a:prstGeom>
          <a:ln w="76200">
            <a:solidFill>
              <a:srgbClr val="009E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00491B-5E94-7844-8A89-03E52214B0F2}"/>
              </a:ext>
            </a:extLst>
          </p:cNvPr>
          <p:cNvGrpSpPr/>
          <p:nvPr/>
        </p:nvGrpSpPr>
        <p:grpSpPr>
          <a:xfrm>
            <a:off x="533400" y="2895600"/>
            <a:ext cx="8001000" cy="685800"/>
            <a:chOff x="533400" y="2895600"/>
            <a:chExt cx="8001000" cy="6858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D793611-2002-2941-A1A3-9144CD2357AF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EEE6E8-900F-7442-88A0-C55E4ED2151E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Apostolic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156D6FF-8EAC-C64C-BABB-BFFBADB3F192}"/>
              </a:ext>
            </a:extLst>
          </p:cNvPr>
          <p:cNvGrpSpPr/>
          <p:nvPr/>
        </p:nvGrpSpPr>
        <p:grpSpPr>
          <a:xfrm>
            <a:off x="533400" y="1833265"/>
            <a:ext cx="8001000" cy="685800"/>
            <a:chOff x="533400" y="1833265"/>
            <a:chExt cx="8001000" cy="68580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C2DA44D-2304-E94C-A639-94628468A4D6}"/>
                </a:ext>
              </a:extLst>
            </p:cNvPr>
            <p:cNvSpPr/>
            <p:nvPr/>
          </p:nvSpPr>
          <p:spPr>
            <a:xfrm>
              <a:off x="533400" y="1833265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7BC561-7239-1249-9695-F8CA0F33404D}"/>
                </a:ext>
              </a:extLst>
            </p:cNvPr>
            <p:cNvSpPr/>
            <p:nvPr/>
          </p:nvSpPr>
          <p:spPr>
            <a:xfrm>
              <a:off x="1447800" y="1833265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the earliest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Christian writings we have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BAC807-49F5-6C42-9A21-3EFF2F7E7984}"/>
              </a:ext>
            </a:extLst>
          </p:cNvPr>
          <p:cNvGrpSpPr/>
          <p:nvPr/>
        </p:nvGrpSpPr>
        <p:grpSpPr>
          <a:xfrm>
            <a:off x="533400" y="3957935"/>
            <a:ext cx="8001000" cy="685800"/>
            <a:chOff x="533400" y="2895600"/>
            <a:chExt cx="8001000" cy="6858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6C7B09C-EC0C-9649-AAD3-623AA1D84237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65C23F-BB43-594E-BFE8-0CE81B887646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were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i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not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chosen at a council </a:t>
              </a:r>
              <a:r>
                <a:rPr lang="en-US" sz="2400" b="1" dirty="0">
                  <a:solidFill>
                    <a:schemeClr val="tx1"/>
                  </a:solidFill>
                </a:rPr>
                <a:t> </a:t>
              </a:r>
              <a:r>
                <a:rPr lang="en-US" sz="2400" dirty="0">
                  <a:solidFill>
                    <a:schemeClr val="tx1"/>
                  </a:solidFill>
                </a:rPr>
                <a:t>(i.e. </a:t>
              </a:r>
              <a:r>
                <a:rPr lang="en-US" sz="2400" dirty="0" err="1">
                  <a:solidFill>
                    <a:schemeClr val="tx1"/>
                  </a:solidFill>
                </a:rPr>
                <a:t>Nicea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CE2B72D-36BA-944E-95CB-921A47E4FEBE}"/>
              </a:ext>
            </a:extLst>
          </p:cNvPr>
          <p:cNvGrpSpPr/>
          <p:nvPr/>
        </p:nvGrpSpPr>
        <p:grpSpPr>
          <a:xfrm>
            <a:off x="533400" y="5020270"/>
            <a:ext cx="8001000" cy="685800"/>
            <a:chOff x="533400" y="2895600"/>
            <a:chExt cx="8001000" cy="6858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ED4D22F-AFF5-DA45-823F-644D4A40EC4B}"/>
                </a:ext>
              </a:extLst>
            </p:cNvPr>
            <p:cNvSpPr/>
            <p:nvPr/>
          </p:nvSpPr>
          <p:spPr>
            <a:xfrm>
              <a:off x="533400" y="2895600"/>
              <a:ext cx="685800" cy="685800"/>
            </a:xfrm>
            <a:prstGeom prst="ellipse">
              <a:avLst/>
            </a:prstGeom>
            <a:solidFill>
              <a:srgbClr val="009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101C9B6-347E-A543-ADD1-8E8CB009F623}"/>
                </a:ext>
              </a:extLst>
            </p:cNvPr>
            <p:cNvSpPr/>
            <p:nvPr/>
          </p:nvSpPr>
          <p:spPr>
            <a:xfrm>
              <a:off x="1447800" y="2895600"/>
              <a:ext cx="7086600" cy="685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New Testament documents are </a:t>
              </a:r>
              <a:r>
                <a:rPr lang="en-US" sz="2400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 </a:t>
              </a:r>
              <a:r>
                <a:rPr lang="en-US" sz="2400" b="1" dirty="0">
                  <a:solidFill>
                    <a:schemeClr val="tx1"/>
                  </a:solidFill>
                  <a:highlight>
                    <a:srgbClr val="C00002"/>
                  </a:highlight>
                </a:rPr>
                <a:t>self-authenticating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34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B9D3AAD-602B-A34F-B307-15C94CE36106}"/>
              </a:ext>
            </a:extLst>
          </p:cNvPr>
          <p:cNvGrpSpPr/>
          <p:nvPr/>
        </p:nvGrpSpPr>
        <p:grpSpPr>
          <a:xfrm>
            <a:off x="4800600" y="3338622"/>
            <a:ext cx="3124200" cy="276999"/>
            <a:chOff x="4800600" y="3338622"/>
            <a:chExt cx="3124200" cy="276999"/>
          </a:xfrm>
        </p:grpSpPr>
        <p:sp>
          <p:nvSpPr>
            <p:cNvPr id="5" name="Rectangle 4"/>
            <p:cNvSpPr/>
            <p:nvPr/>
          </p:nvSpPr>
          <p:spPr>
            <a:xfrm>
              <a:off x="4800600" y="3366565"/>
              <a:ext cx="3124200" cy="249055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807334" y="3338622"/>
              <a:ext cx="17051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Gospels recorded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AC560-F153-C644-8F5F-CD96C642F67A}"/>
              </a:ext>
            </a:extLst>
          </p:cNvPr>
          <p:cNvGrpSpPr/>
          <p:nvPr/>
        </p:nvGrpSpPr>
        <p:grpSpPr>
          <a:xfrm>
            <a:off x="238246" y="3338622"/>
            <a:ext cx="2655548" cy="276999"/>
            <a:chOff x="238246" y="3338622"/>
            <a:chExt cx="2655548" cy="276999"/>
          </a:xfrm>
        </p:grpSpPr>
        <p:sp>
          <p:nvSpPr>
            <p:cNvPr id="21" name="Rectangle 20"/>
            <p:cNvSpPr/>
            <p:nvPr/>
          </p:nvSpPr>
          <p:spPr>
            <a:xfrm>
              <a:off x="238246" y="3366994"/>
              <a:ext cx="2655548" cy="217175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2135" y="3338622"/>
              <a:ext cx="21463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Jesus’ Life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228600" y="152400"/>
            <a:ext cx="8610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New Testament Timeline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28600" y="762000"/>
            <a:ext cx="861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E85ACF-A70F-E54A-8A3D-4DCD557E7DC3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5971669"/>
          <a:ext cx="236097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587587882"/>
                    </a:ext>
                  </a:extLst>
                </a:gridCol>
                <a:gridCol w="2152696">
                  <a:extLst>
                    <a:ext uri="{9D8B030D-6E8A-4147-A177-3AD203B41FA5}">
                      <a16:colId xmlns:a16="http://schemas.microsoft.com/office/drawing/2014/main" val="1338497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9:18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0177786"/>
                  </a:ext>
                </a:extLst>
              </a:tr>
            </a:tbl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B419CC3D-A199-B64F-99D5-6FDCD969D50C}"/>
              </a:ext>
            </a:extLst>
          </p:cNvPr>
          <p:cNvGrpSpPr/>
          <p:nvPr/>
        </p:nvGrpSpPr>
        <p:grpSpPr>
          <a:xfrm>
            <a:off x="4401704" y="3090181"/>
            <a:ext cx="1604628" cy="276999"/>
            <a:chOff x="4401704" y="3090181"/>
            <a:chExt cx="1604628" cy="27699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7511B0E-3692-7249-9392-75B0752C2B04}"/>
                </a:ext>
              </a:extLst>
            </p:cNvPr>
            <p:cNvSpPr/>
            <p:nvPr/>
          </p:nvSpPr>
          <p:spPr>
            <a:xfrm>
              <a:off x="4401704" y="3102507"/>
              <a:ext cx="1420958" cy="236116"/>
            </a:xfrm>
            <a:prstGeom prst="rect">
              <a:avLst/>
            </a:prstGeom>
            <a:solidFill>
              <a:srgbClr val="009EC0"/>
            </a:solidFill>
            <a:ln>
              <a:solidFill>
                <a:srgbClr val="009EC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91784E8-07DD-034A-A540-B75555D743A4}"/>
                </a:ext>
              </a:extLst>
            </p:cNvPr>
            <p:cNvSpPr txBox="1"/>
            <p:nvPr/>
          </p:nvSpPr>
          <p:spPr>
            <a:xfrm>
              <a:off x="4401704" y="3090181"/>
              <a:ext cx="16046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Undisputed Epistles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D8B75C-7C7B-DD49-8AEB-4FBC92FAE0C0}"/>
              </a:ext>
            </a:extLst>
          </p:cNvPr>
          <p:cNvGrpSpPr/>
          <p:nvPr/>
        </p:nvGrpSpPr>
        <p:grpSpPr>
          <a:xfrm>
            <a:off x="3045576" y="3366566"/>
            <a:ext cx="1602624" cy="853937"/>
            <a:chOff x="3045576" y="3366566"/>
            <a:chExt cx="1602624" cy="85393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FFC284-1591-5C48-B2EC-5B59511CD580}"/>
                </a:ext>
              </a:extLst>
            </p:cNvPr>
            <p:cNvSpPr txBox="1"/>
            <p:nvPr/>
          </p:nvSpPr>
          <p:spPr>
            <a:xfrm>
              <a:off x="3296066" y="3489360"/>
              <a:ext cx="13521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D7D7D7"/>
                  </a:solidFill>
                </a:rPr>
                <a:t>Paul becomes a Christian </a:t>
              </a:r>
              <a:r>
                <a:rPr lang="en-US" sz="1400" baseline="30000" dirty="0">
                  <a:solidFill>
                    <a:srgbClr val="D7D7D7"/>
                  </a:solidFill>
                </a:rPr>
                <a:t>1</a:t>
              </a:r>
              <a:r>
                <a:rPr lang="en-US" sz="1400" dirty="0">
                  <a:solidFill>
                    <a:srgbClr val="D7D7D7"/>
                  </a:solidFill>
                </a:rPr>
                <a:t>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3ACB04-08B5-944E-AEDA-0096781BE3D9}"/>
                </a:ext>
              </a:extLst>
            </p:cNvPr>
            <p:cNvSpPr txBox="1"/>
            <p:nvPr/>
          </p:nvSpPr>
          <p:spPr>
            <a:xfrm>
              <a:off x="3281815" y="3958893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D7D7D7"/>
                  </a:solidFill>
                </a:rPr>
                <a:t>+2 years</a:t>
              </a:r>
              <a:endParaRPr lang="en-US" sz="900" dirty="0">
                <a:solidFill>
                  <a:srgbClr val="D7D7D7"/>
                </a:solidFill>
              </a:endParaRPr>
            </a:p>
          </p:txBody>
        </p: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AA14FF14-08D5-7843-8F60-01F11A133600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>
              <a:off x="3045576" y="3366566"/>
              <a:ext cx="250490" cy="384404"/>
            </a:xfrm>
            <a:prstGeom prst="bentConnector2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F63A2D-D94D-3440-ACBD-F4A0F912972F}"/>
              </a:ext>
            </a:extLst>
          </p:cNvPr>
          <p:cNvGrpSpPr/>
          <p:nvPr/>
        </p:nvGrpSpPr>
        <p:grpSpPr>
          <a:xfrm>
            <a:off x="4572000" y="2210422"/>
            <a:ext cx="3687787" cy="944908"/>
            <a:chOff x="4572000" y="2210422"/>
            <a:chExt cx="3687787" cy="94490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7C924BA-A0BD-DD4A-B4C4-8850E79959D7}"/>
                </a:ext>
              </a:extLst>
            </p:cNvPr>
            <p:cNvGrpSpPr/>
            <p:nvPr/>
          </p:nvGrpSpPr>
          <p:grpSpPr>
            <a:xfrm>
              <a:off x="4814067" y="2210422"/>
              <a:ext cx="3445720" cy="703186"/>
              <a:chOff x="4643593" y="2393125"/>
              <a:chExt cx="3445720" cy="70318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648200" y="2393125"/>
                <a:ext cx="34411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D7D7D7"/>
                    </a:solidFill>
                  </a:rPr>
                  <a:t>Galatians, 1 Thessalonians, Romans</a:t>
                </a:r>
              </a:p>
              <a:p>
                <a:r>
                  <a:rPr lang="en-US" sz="1400" dirty="0">
                    <a:solidFill>
                      <a:srgbClr val="D7D7D7"/>
                    </a:solidFill>
                  </a:rPr>
                  <a:t>Philemon, 1-2 Corinthians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42B3896-CF40-2345-8D10-82F1A59C2984}"/>
                  </a:ext>
                </a:extLst>
              </p:cNvPr>
              <p:cNvSpPr txBox="1"/>
              <p:nvPr/>
            </p:nvSpPr>
            <p:spPr>
              <a:xfrm>
                <a:off x="4643593" y="2834701"/>
                <a:ext cx="9252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solidFill>
                      <a:srgbClr val="D7D7D7"/>
                    </a:solidFill>
                  </a:rPr>
                  <a:t>+20-30 years</a:t>
                </a:r>
                <a:endParaRPr lang="en-US" sz="900" dirty="0">
                  <a:solidFill>
                    <a:srgbClr val="D7D7D7"/>
                  </a:solidFill>
                </a:endParaRPr>
              </a:p>
            </p:txBody>
          </p:sp>
        </p:grp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A1BD37D6-7709-CB42-AAAA-BB10F034061F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rot="10800000" flipV="1">
              <a:off x="4572000" y="2472032"/>
              <a:ext cx="246674" cy="683298"/>
            </a:xfrm>
            <a:prstGeom prst="bentConnector2">
              <a:avLst/>
            </a:prstGeom>
            <a:ln>
              <a:solidFill>
                <a:srgbClr val="009E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17EE347-1024-134B-8BD1-F7E033CAC389}"/>
              </a:ext>
            </a:extLst>
          </p:cNvPr>
          <p:cNvGrpSpPr/>
          <p:nvPr/>
        </p:nvGrpSpPr>
        <p:grpSpPr>
          <a:xfrm>
            <a:off x="2877749" y="3354323"/>
            <a:ext cx="1929585" cy="1922532"/>
            <a:chOff x="2877749" y="3354323"/>
            <a:chExt cx="1929585" cy="192253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BAC20C-8568-6C44-B3CA-D5906376B57A}"/>
                </a:ext>
              </a:extLst>
            </p:cNvPr>
            <p:cNvSpPr/>
            <p:nvPr/>
          </p:nvSpPr>
          <p:spPr>
            <a:xfrm>
              <a:off x="2905052" y="4978180"/>
              <a:ext cx="1902282" cy="298675"/>
            </a:xfrm>
            <a:prstGeom prst="rect">
              <a:avLst/>
            </a:prstGeom>
            <a:pattFill prst="wdUpDiag">
              <a:fgClr>
                <a:srgbClr val="C00002"/>
              </a:fgClr>
              <a:bgClr>
                <a:srgbClr val="C00002"/>
              </a:bgClr>
            </a:patt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50193E-BCCA-7B44-A238-4E76B711A278}"/>
                </a:ext>
              </a:extLst>
            </p:cNvPr>
            <p:cNvSpPr/>
            <p:nvPr/>
          </p:nvSpPr>
          <p:spPr>
            <a:xfrm>
              <a:off x="2905052" y="3354323"/>
              <a:ext cx="1895547" cy="1922529"/>
            </a:xfrm>
            <a:prstGeom prst="rect">
              <a:avLst/>
            </a:prstGeom>
            <a:noFill/>
            <a:ln w="12700">
              <a:solidFill>
                <a:srgbClr val="C000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80E784-070E-2840-96AD-0C64545D54CC}"/>
                </a:ext>
              </a:extLst>
            </p:cNvPr>
            <p:cNvSpPr txBox="1"/>
            <p:nvPr/>
          </p:nvSpPr>
          <p:spPr>
            <a:xfrm>
              <a:off x="2877749" y="4987510"/>
              <a:ext cx="1902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Gospels as oral history</a:t>
              </a:r>
              <a:endParaRPr lang="en-US" sz="11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9207FA-7D0E-3D40-8797-8315C9B4DBFA}"/>
              </a:ext>
            </a:extLst>
          </p:cNvPr>
          <p:cNvGrpSpPr/>
          <p:nvPr/>
        </p:nvGrpSpPr>
        <p:grpSpPr>
          <a:xfrm>
            <a:off x="0" y="3353744"/>
            <a:ext cx="8846611" cy="1064692"/>
            <a:chOff x="0" y="3353744"/>
            <a:chExt cx="8846611" cy="1064692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4039543"/>
              <a:ext cx="8846611" cy="378893"/>
              <a:chOff x="0" y="4551909"/>
              <a:chExt cx="8846611" cy="37889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0" y="4551909"/>
                <a:ext cx="537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 </a:t>
                </a:r>
                <a:r>
                  <a:rPr lang="en-US" sz="1200" dirty="0"/>
                  <a:t>AD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075058" y="4551909"/>
                <a:ext cx="771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100 </a:t>
                </a:r>
                <a:r>
                  <a:rPr lang="en-US" sz="1200" dirty="0"/>
                  <a:t>AD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293817" y="4561470"/>
                <a:ext cx="654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50 </a:t>
                </a:r>
                <a:r>
                  <a:rPr lang="en-US" sz="1200" dirty="0"/>
                  <a:t>AD</a:t>
                </a:r>
              </a:p>
            </p:txBody>
          </p:sp>
        </p:grpSp>
        <p:cxnSp>
          <p:nvCxnSpPr>
            <p:cNvPr id="24" name="Straight Connector 23"/>
            <p:cNvCxnSpPr/>
            <p:nvPr/>
          </p:nvCxnSpPr>
          <p:spPr>
            <a:xfrm>
              <a:off x="71581" y="3353744"/>
              <a:ext cx="8714896" cy="0"/>
            </a:xfrm>
            <a:prstGeom prst="line">
              <a:avLst/>
            </a:prstGeom>
            <a:ln>
              <a:solidFill>
                <a:srgbClr val="D7D7D7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85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D264F-ECD0-C04C-988A-FFBA96D92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37704"/>
              </p:ext>
            </p:extLst>
          </p:nvPr>
        </p:nvGraphicFramePr>
        <p:xfrm>
          <a:off x="381002" y="1752600"/>
          <a:ext cx="7930054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998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025056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to ~12 </a:t>
                      </a:r>
                      <a:r>
                        <a:rPr lang="en-US" sz="3000" dirty="0" err="1">
                          <a:solidFill>
                            <a:schemeClr val="bg1"/>
                          </a:solidFill>
                        </a:rPr>
                        <a:t>yrs</a:t>
                      </a:r>
                      <a:endParaRPr 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Bet </a:t>
                      </a:r>
                      <a:r>
                        <a:rPr lang="en-US" sz="3000" dirty="0" err="1">
                          <a:solidFill>
                            <a:srgbClr val="FFFFFF"/>
                          </a:solidFill>
                        </a:rPr>
                        <a:t>Sefer</a:t>
                      </a: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 (place of reading)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1F3526-BB20-964E-80C8-5122748A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00145"/>
              </p:ext>
            </p:extLst>
          </p:nvPr>
        </p:nvGraphicFramePr>
        <p:xfrm>
          <a:off x="381001" y="2625521"/>
          <a:ext cx="8686800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781801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~12-15 </a:t>
                      </a:r>
                      <a:r>
                        <a:rPr lang="en-US" sz="3000" dirty="0" err="1">
                          <a:solidFill>
                            <a:schemeClr val="bg1"/>
                          </a:solidFill>
                        </a:rPr>
                        <a:t>yrs</a:t>
                      </a:r>
                      <a:endParaRPr 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Bet </a:t>
                      </a:r>
                      <a:r>
                        <a:rPr lang="en-US" sz="3000" dirty="0" err="1">
                          <a:solidFill>
                            <a:srgbClr val="FFFFFF"/>
                          </a:solidFill>
                        </a:rPr>
                        <a:t>Hammidrash</a:t>
                      </a: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 (place of understanding)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367B51-F80C-B641-B7CD-96CE1129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68212"/>
              </p:ext>
            </p:extLst>
          </p:nvPr>
        </p:nvGraphicFramePr>
        <p:xfrm>
          <a:off x="381002" y="3511018"/>
          <a:ext cx="7930052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4998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6025054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bg1"/>
                          </a:solidFill>
                        </a:rPr>
                        <a:t>~15-30 </a:t>
                      </a:r>
                      <a:r>
                        <a:rPr lang="en-US" sz="3000" dirty="0" err="1">
                          <a:solidFill>
                            <a:schemeClr val="bg1"/>
                          </a:solidFill>
                        </a:rPr>
                        <a:t>yrs</a:t>
                      </a:r>
                      <a:endParaRPr lang="en-US" sz="3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3000" dirty="0">
                          <a:solidFill>
                            <a:srgbClr val="FFFFFF"/>
                          </a:solidFill>
                        </a:rPr>
                        <a:t>Bet Talmud (place of the student)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42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3D264F-ECD0-C04C-988A-FFBA96D92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635408"/>
              </p:ext>
            </p:extLst>
          </p:nvPr>
        </p:nvGraphicFramePr>
        <p:xfrm>
          <a:off x="533400" y="1752600"/>
          <a:ext cx="777765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65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Hear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61F3526-BB20-964E-80C8-5122748A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74903"/>
              </p:ext>
            </p:extLst>
          </p:nvPr>
        </p:nvGraphicFramePr>
        <p:xfrm>
          <a:off x="533399" y="2625521"/>
          <a:ext cx="777765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65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Hear it repeatedly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6367B51-F80C-B641-B7CD-96CE11292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467220"/>
              </p:ext>
            </p:extLst>
          </p:nvPr>
        </p:nvGraphicFramePr>
        <p:xfrm>
          <a:off x="533398" y="3511018"/>
          <a:ext cx="777765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65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Be able to repeat it 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0B81DF-4735-5547-9FF1-A873C702D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06746"/>
              </p:ext>
            </p:extLst>
          </p:nvPr>
        </p:nvGraphicFramePr>
        <p:xfrm>
          <a:off x="533397" y="4396515"/>
          <a:ext cx="7777655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656">
                  <a:extLst>
                    <a:ext uri="{9D8B030D-6E8A-4147-A177-3AD203B41FA5}">
                      <a16:colId xmlns:a16="http://schemas.microsoft.com/office/drawing/2014/main" val="2694226460"/>
                    </a:ext>
                  </a:extLst>
                </a:gridCol>
                <a:gridCol w="7238999">
                  <a:extLst>
                    <a:ext uri="{9D8B030D-6E8A-4147-A177-3AD203B41FA5}">
                      <a16:colId xmlns:a16="http://schemas.microsoft.com/office/drawing/2014/main" val="272596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009F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4400" dirty="0">
                          <a:solidFill>
                            <a:srgbClr val="FFFFFF"/>
                          </a:solidFill>
                        </a:rPr>
                        <a:t>Understand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5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28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“Since it says: 'Speak unto the children of Israel and say unto them'(Lev. 1:2), I know only that he was to </a:t>
            </a:r>
            <a:r>
              <a:rPr lang="en-US" dirty="0">
                <a:highlight>
                  <a:srgbClr val="C00002"/>
                </a:highlight>
              </a:rPr>
              <a:t>tell them once</a:t>
            </a:r>
            <a:r>
              <a:rPr lang="en-US" dirty="0"/>
              <a:t>.”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591E0-89A3-7048-B1C5-91B4FFFB65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" y="4495800"/>
            <a:ext cx="8915400" cy="1371600"/>
          </a:xfrm>
        </p:spPr>
        <p:txBody>
          <a:bodyPr>
            <a:normAutofit/>
          </a:bodyPr>
          <a:lstStyle/>
          <a:p>
            <a:pPr algn="l"/>
            <a:r>
              <a:rPr lang="en-US" sz="4400" cap="all" dirty="0">
                <a:solidFill>
                  <a:srgbClr val="009EC0"/>
                </a:solidFill>
              </a:rPr>
              <a:t>Rabbi </a:t>
            </a:r>
            <a:r>
              <a:rPr lang="en-US" sz="4400" cap="all" dirty="0" err="1">
                <a:solidFill>
                  <a:srgbClr val="009EC0"/>
                </a:solidFill>
              </a:rPr>
              <a:t>Aqiba</a:t>
            </a:r>
            <a:br>
              <a:rPr lang="en-US" sz="4000" cap="all" dirty="0">
                <a:solidFill>
                  <a:srgbClr val="009EC0"/>
                </a:solidFill>
              </a:rPr>
            </a:br>
            <a:r>
              <a:rPr lang="en-US" sz="4000" b="0" i="1" dirty="0">
                <a:solidFill>
                  <a:srgbClr val="009EC0"/>
                </a:solidFill>
              </a:rPr>
              <a:t>Babylonian Talmud: </a:t>
            </a:r>
            <a:r>
              <a:rPr lang="en-US" sz="4000" b="0" i="1" dirty="0" err="1">
                <a:solidFill>
                  <a:srgbClr val="009EC0"/>
                </a:solidFill>
              </a:rPr>
              <a:t>Eruvin</a:t>
            </a:r>
            <a:r>
              <a:rPr lang="en-US" sz="4000" b="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78068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“How do we know that he was to </a:t>
            </a:r>
            <a:r>
              <a:rPr lang="en-US" dirty="0">
                <a:highlight>
                  <a:srgbClr val="C00002"/>
                </a:highlight>
              </a:rPr>
              <a:t>repeat it to them a </a:t>
            </a:r>
            <a:r>
              <a:rPr lang="en-US" u="sng" dirty="0">
                <a:highlight>
                  <a:srgbClr val="C00002"/>
                </a:highlight>
              </a:rPr>
              <a:t>second</a:t>
            </a:r>
            <a:r>
              <a:rPr lang="en-US" dirty="0">
                <a:highlight>
                  <a:srgbClr val="C00002"/>
                </a:highlight>
              </a:rPr>
              <a:t>, a </a:t>
            </a:r>
            <a:r>
              <a:rPr lang="en-US" u="sng" dirty="0">
                <a:highlight>
                  <a:srgbClr val="C00002"/>
                </a:highlight>
              </a:rPr>
              <a:t>third</a:t>
            </a:r>
            <a:r>
              <a:rPr lang="en-US" dirty="0">
                <a:highlight>
                  <a:srgbClr val="C00002"/>
                </a:highlight>
              </a:rPr>
              <a:t> and a </a:t>
            </a:r>
            <a:r>
              <a:rPr lang="en-US" u="sng" dirty="0">
                <a:highlight>
                  <a:srgbClr val="C00002"/>
                </a:highlight>
              </a:rPr>
              <a:t>fourth</a:t>
            </a:r>
            <a:r>
              <a:rPr lang="en-US" dirty="0">
                <a:highlight>
                  <a:srgbClr val="C00002"/>
                </a:highlight>
              </a:rPr>
              <a:t> time until they learned it</a:t>
            </a:r>
            <a:r>
              <a:rPr lang="en-US" dirty="0"/>
              <a:t>? Scripture says: 'And teach thou it the children of Israel' (Deut. 31:19).”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>
                <a:solidFill>
                  <a:srgbClr val="009EC0"/>
                </a:solidFill>
              </a:rPr>
              <a:t>Rabbi </a:t>
            </a:r>
            <a:r>
              <a:rPr lang="en-US" sz="4400" b="1" cap="all" dirty="0" err="1">
                <a:solidFill>
                  <a:srgbClr val="009EC0"/>
                </a:solidFill>
              </a:rPr>
              <a:t>Aqiba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Babylonian Talmud: </a:t>
            </a:r>
            <a:r>
              <a:rPr lang="en-US" sz="4000" i="1" dirty="0" err="1">
                <a:solidFill>
                  <a:srgbClr val="009EC0"/>
                </a:solidFill>
              </a:rPr>
              <a:t>Eruvin</a:t>
            </a:r>
            <a:r>
              <a:rPr lang="en-US" sz="400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395763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“This might mean that they need only learn it but not repeat it. But scripture says: '</a:t>
            </a:r>
            <a:r>
              <a:rPr lang="en-US" dirty="0">
                <a:highlight>
                  <a:srgbClr val="C00002"/>
                </a:highlight>
              </a:rPr>
              <a:t>Put it in their mouths</a:t>
            </a:r>
            <a:r>
              <a:rPr lang="en-US" dirty="0"/>
              <a:t>'(ibid).”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>
                <a:solidFill>
                  <a:srgbClr val="009EC0"/>
                </a:solidFill>
              </a:rPr>
              <a:t>Rabbi </a:t>
            </a:r>
            <a:r>
              <a:rPr lang="en-US" sz="4400" b="1" cap="all" dirty="0" err="1">
                <a:solidFill>
                  <a:srgbClr val="009EC0"/>
                </a:solidFill>
              </a:rPr>
              <a:t>Aqiba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Babylonian Talmud: </a:t>
            </a:r>
            <a:r>
              <a:rPr lang="en-US" sz="4000" i="1" dirty="0" err="1">
                <a:solidFill>
                  <a:srgbClr val="009EC0"/>
                </a:solidFill>
              </a:rPr>
              <a:t>Eruvin</a:t>
            </a:r>
            <a:r>
              <a:rPr lang="en-US" sz="400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322554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392D1-A4F5-744A-9239-99BC6612F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3962400"/>
          </a:xfrm>
        </p:spPr>
        <p:txBody>
          <a:bodyPr anchor="b" anchorCtr="0">
            <a:normAutofit fontScale="90000"/>
          </a:bodyPr>
          <a:lstStyle/>
          <a:p>
            <a:pPr>
              <a:tabLst>
                <a:tab pos="91440" algn="l"/>
              </a:tabLst>
            </a:pPr>
            <a:r>
              <a:rPr lang="en-US" dirty="0"/>
              <a:t>“Still this might mean that they need only repeat it but need not </a:t>
            </a:r>
            <a:r>
              <a:rPr lang="en-US" dirty="0">
                <a:highlight>
                  <a:srgbClr val="C00002"/>
                </a:highlight>
              </a:rPr>
              <a:t>understand it</a:t>
            </a:r>
            <a:r>
              <a:rPr lang="en-US" dirty="0"/>
              <a:t>. … Arrange them in proper order before them like a set table, hast as it is said: 'Unto you it was shown that you might know'”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09682-4714-2740-8C41-23070EBB5BEB}"/>
              </a:ext>
            </a:extLst>
          </p:cNvPr>
          <p:cNvSpPr txBox="1"/>
          <p:nvPr/>
        </p:nvSpPr>
        <p:spPr>
          <a:xfrm>
            <a:off x="114300" y="4495800"/>
            <a:ext cx="9029700" cy="138499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4400" b="1" cap="all" dirty="0">
                <a:solidFill>
                  <a:srgbClr val="009EC0"/>
                </a:solidFill>
              </a:rPr>
              <a:t>Rabbi </a:t>
            </a:r>
            <a:r>
              <a:rPr lang="en-US" sz="4400" b="1" cap="all" dirty="0" err="1">
                <a:solidFill>
                  <a:srgbClr val="009EC0"/>
                </a:solidFill>
              </a:rPr>
              <a:t>Aqiba</a:t>
            </a:r>
            <a:br>
              <a:rPr lang="en-US" sz="4400" cap="all" dirty="0">
                <a:solidFill>
                  <a:srgbClr val="009EC0"/>
                </a:solidFill>
              </a:rPr>
            </a:br>
            <a:r>
              <a:rPr lang="en-US" sz="4000" i="1" dirty="0">
                <a:solidFill>
                  <a:srgbClr val="009EC0"/>
                </a:solidFill>
              </a:rPr>
              <a:t>Babylonian Talmud: </a:t>
            </a:r>
            <a:r>
              <a:rPr lang="en-US" sz="4000" i="1" dirty="0" err="1">
                <a:solidFill>
                  <a:srgbClr val="009EC0"/>
                </a:solidFill>
              </a:rPr>
              <a:t>Eruvin</a:t>
            </a:r>
            <a:r>
              <a:rPr lang="en-US" sz="4000" i="1" dirty="0">
                <a:solidFill>
                  <a:srgbClr val="009EC0"/>
                </a:solidFill>
              </a:rPr>
              <a:t> 54b</a:t>
            </a:r>
          </a:p>
        </p:txBody>
      </p:sp>
    </p:spTree>
    <p:extLst>
      <p:ext uri="{BB962C8B-B14F-4D97-AF65-F5344CB8AC3E}">
        <p14:creationId xmlns:p14="http://schemas.microsoft.com/office/powerpoint/2010/main" val="238879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rk Simplicity">
      <a:dk1>
        <a:srgbClr val="FFFFFF"/>
      </a:dk1>
      <a:lt1>
        <a:srgbClr val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672</Words>
  <Application>Microsoft Macintosh PowerPoint</Application>
  <PresentationFormat>On-screen Show (4:3)</PresentationFormat>
  <Paragraphs>86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Gabriola</vt:lpstr>
      <vt:lpstr>Office Theme</vt:lpstr>
      <vt:lpstr>APOLOGETICS</vt:lpstr>
      <vt:lpstr>PowerPoint Presentation</vt:lpstr>
      <vt:lpstr>PowerPoint Presentation</vt:lpstr>
      <vt:lpstr>PowerPoint Presentation</vt:lpstr>
      <vt:lpstr>PowerPoint Presentation</vt:lpstr>
      <vt:lpstr>“Since it says: 'Speak unto the children of Israel and say unto them'(Lev. 1:2), I know only that he was to tell them once.”</vt:lpstr>
      <vt:lpstr>“How do we know that he was to repeat it to them a second, a third and a fourth time until they learned it? Scripture says: 'And teach thou it the children of Israel' (Deut. 31:19).”</vt:lpstr>
      <vt:lpstr>“This might mean that they need only learn it but not repeat it. But scripture says: 'Put it in their mouths'(ibid).”</vt:lpstr>
      <vt:lpstr>“Still this might mean that they need only repeat it but need not understand it. … Arrange them in proper order before them like a set table, hast as it is said: 'Unto you it was shown that you might know'”</vt:lpstr>
      <vt:lpstr>PowerPoint Presentation</vt:lpstr>
      <vt:lpstr>“The Torah can be acquired only with mnemonic signs that aid the memory, as it is stated: ‘Put it in their mouths.’ Do not read the phrase as: Put it [simah], but rather as: Its sign [simanah], thus indicating that mnemonic signs aid in memorizing the material.”</vt:lpstr>
      <vt:lpstr>PowerPoint Presentation</vt:lpstr>
      <vt:lpstr>PowerPoint Presentation</vt:lpstr>
      <vt:lpstr>“said the Rabbi to his pupil, ‘pay attention and I shall teach it to you again.’ He then repeated the lesson a second four hundred times and the pupil knew it.”</vt:lpstr>
      <vt:lpstr>“Rav said: I found a hidden scroll in the house of Rabbi Ḥiyya in which matters of Oral Torah were briefly summarized, and in it was written:…”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APOLOGETICS</dc:title>
  <dc:creator>Luke Murphey</dc:creator>
  <cp:lastModifiedBy>Luke Murphey</cp:lastModifiedBy>
  <cp:revision>30</cp:revision>
  <dcterms:created xsi:type="dcterms:W3CDTF">2020-02-15T06:26:49Z</dcterms:created>
  <dcterms:modified xsi:type="dcterms:W3CDTF">2020-10-26T15:25:52Z</dcterms:modified>
</cp:coreProperties>
</file>