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468" r:id="rId3"/>
    <p:sldId id="469" r:id="rId4"/>
    <p:sldId id="470" r:id="rId5"/>
    <p:sldId id="471" r:id="rId6"/>
    <p:sldId id="472" r:id="rId7"/>
    <p:sldId id="473" r:id="rId8"/>
    <p:sldId id="461" r:id="rId9"/>
    <p:sldId id="452" r:id="rId10"/>
    <p:sldId id="453" r:id="rId11"/>
    <p:sldId id="277" r:id="rId12"/>
    <p:sldId id="448" r:id="rId13"/>
    <p:sldId id="456" r:id="rId14"/>
    <p:sldId id="451" r:id="rId15"/>
    <p:sldId id="450" r:id="rId16"/>
    <p:sldId id="462" r:id="rId17"/>
    <p:sldId id="467" r:id="rId18"/>
    <p:sldId id="441" r:id="rId19"/>
    <p:sldId id="459" r:id="rId20"/>
    <p:sldId id="455" r:id="rId21"/>
    <p:sldId id="4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FC0"/>
    <a:srgbClr val="01B902"/>
    <a:srgbClr val="07790A"/>
    <a:srgbClr val="C00002"/>
    <a:srgbClr val="4778BB"/>
    <a:srgbClr val="D7D7D7"/>
    <a:srgbClr val="009EC0"/>
    <a:srgbClr val="0867BC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6" autoAdjust="0"/>
    <p:restoredTop sz="94694"/>
  </p:normalViewPr>
  <p:slideViewPr>
    <p:cSldViewPr>
      <p:cViewPr>
        <p:scale>
          <a:sx n="100" d="100"/>
          <a:sy n="100" d="100"/>
        </p:scale>
        <p:origin x="2704" y="12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17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1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4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344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7BE2E8-B4A9-7145-B7F3-8A5F4FE0A104}"/>
              </a:ext>
            </a:extLst>
          </p:cNvPr>
          <p:cNvSpPr txBox="1">
            <a:spLocks/>
          </p:cNvSpPr>
          <p:nvPr/>
        </p:nvSpPr>
        <p:spPr>
          <a:xfrm>
            <a:off x="3045371" y="5791200"/>
            <a:ext cx="6067097" cy="5880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dirty="0"/>
              <a:t>Introduction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facts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3581400"/>
            <a:ext cx="8001000" cy="762000"/>
            <a:chOff x="533400" y="2895600"/>
            <a:chExt cx="8001000" cy="762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The New Testament came from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eyewitnesses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762000"/>
            <a:chOff x="533400" y="1833265"/>
            <a:chExt cx="8001000" cy="762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Jesus was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resurrected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book&#10;&#10;Description automatically generated">
            <a:extLst>
              <a:ext uri="{FF2B5EF4-FFF2-40B4-BE49-F238E27FC236}">
                <a16:creationId xmlns:a16="http://schemas.microsoft.com/office/drawing/2014/main" id="{7FB8E70F-E96B-5D43-8FE1-A0D42BE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242" y="643466"/>
            <a:ext cx="434151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focus on a defense of the resurrection?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It’s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simpler &amp; easier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(since the Gospel is your strength)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It’s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Biblical</a:t>
              </a:r>
              <a:endParaRPr lang="en-US" sz="24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458200" cy="685800"/>
            <a:chOff x="533400" y="2895600"/>
            <a:chExt cx="84582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5438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Become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more knowledgeable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about the Gospel accounts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AC97E-8C9F-1E45-BB52-945B952A4949}"/>
              </a:ext>
            </a:extLst>
          </p:cNvPr>
          <p:cNvSpPr txBox="1"/>
          <p:nvPr/>
        </p:nvSpPr>
        <p:spPr>
          <a:xfrm>
            <a:off x="4724400" y="152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Facts</a:t>
            </a:r>
            <a:br>
              <a:rPr lang="en-US" sz="3600" b="1" dirty="0"/>
            </a:br>
            <a:r>
              <a:rPr lang="en-US" sz="2400" dirty="0"/>
              <a:t>“I </a:t>
            </a:r>
            <a:r>
              <a:rPr lang="en-US" sz="2400" i="1" dirty="0"/>
              <a:t>believe</a:t>
            </a:r>
            <a:r>
              <a:rPr lang="en-US" sz="2400" dirty="0"/>
              <a:t> Christianity is true”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44EDA-0820-D946-A634-4507830308A8}"/>
              </a:ext>
            </a:extLst>
          </p:cNvPr>
          <p:cNvSpPr txBox="1"/>
          <p:nvPr/>
        </p:nvSpPr>
        <p:spPr>
          <a:xfrm>
            <a:off x="446314" y="14558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Values &amp; Needs</a:t>
            </a:r>
          </a:p>
          <a:p>
            <a:r>
              <a:rPr lang="en-US" sz="2400" dirty="0"/>
              <a:t>“I </a:t>
            </a:r>
            <a:r>
              <a:rPr lang="en-US" sz="2400" i="1" dirty="0"/>
              <a:t>want</a:t>
            </a:r>
            <a:r>
              <a:rPr lang="en-US" sz="2400" dirty="0"/>
              <a:t> Christianity to be true”</a:t>
            </a:r>
            <a:endParaRPr lang="en-US"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55C28E-AA74-7046-BEDE-734F1DA65678}"/>
              </a:ext>
            </a:extLst>
          </p:cNvPr>
          <p:cNvCxnSpPr>
            <a:cxnSpLocks/>
          </p:cNvCxnSpPr>
          <p:nvPr/>
        </p:nvCxnSpPr>
        <p:spPr>
          <a:xfrm>
            <a:off x="4572000" y="228600"/>
            <a:ext cx="0" cy="464820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917C3-FF01-8F40-B290-0C025DB242FF}"/>
              </a:ext>
            </a:extLst>
          </p:cNvPr>
          <p:cNvSpPr txBox="1"/>
          <p:nvPr/>
        </p:nvSpPr>
        <p:spPr>
          <a:xfrm>
            <a:off x="4822384" y="167640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Undesigned coincidences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122D7-0247-5044-A30C-2F1258A53BC2}"/>
              </a:ext>
            </a:extLst>
          </p:cNvPr>
          <p:cNvSpPr txBox="1"/>
          <p:nvPr/>
        </p:nvSpPr>
        <p:spPr>
          <a:xfrm>
            <a:off x="457210" y="1676400"/>
            <a:ext cx="4038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explain values</a:t>
            </a:r>
          </a:p>
          <a:p>
            <a:pPr fontAlgn="t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(why racism is wrong, why truth matters, etc.)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F26C-472C-994C-AEFB-9EBFE3D4E413}"/>
              </a:ext>
            </a:extLst>
          </p:cNvPr>
          <p:cNvSpPr txBox="1"/>
          <p:nvPr/>
        </p:nvSpPr>
        <p:spPr>
          <a:xfrm>
            <a:off x="4822384" y="2260546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Eyewitness sources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2B46-BD0A-0248-8B1E-B623C0FCB5B0}"/>
              </a:ext>
            </a:extLst>
          </p:cNvPr>
          <p:cNvSpPr txBox="1"/>
          <p:nvPr/>
        </p:nvSpPr>
        <p:spPr>
          <a:xfrm>
            <a:off x="446314" y="2888706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fill our deepest needs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(hope, love, forgiveness, justice)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3811B-CA1B-4C49-A7BB-A37BCE44149E}"/>
              </a:ext>
            </a:extLst>
          </p:cNvPr>
          <p:cNvSpPr txBox="1"/>
          <p:nvPr/>
        </p:nvSpPr>
        <p:spPr>
          <a:xfrm>
            <a:off x="4822384" y="3793867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Ancient Jewish teaching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A65D4-BB7E-3D43-8C26-E7E32EDB95CB}"/>
              </a:ext>
            </a:extLst>
          </p:cNvPr>
          <p:cNvSpPr txBox="1"/>
          <p:nvPr/>
        </p:nvSpPr>
        <p:spPr>
          <a:xfrm>
            <a:off x="4822384" y="2888707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Christianity shouldn’t exist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(if not for Jesus’ resurrection)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197F4-BB3F-C24D-A053-A2855674FEB1}"/>
              </a:ext>
            </a:extLst>
          </p:cNvPr>
          <p:cNvSpPr txBox="1"/>
          <p:nvPr/>
        </p:nvSpPr>
        <p:spPr>
          <a:xfrm>
            <a:off x="4822384" y="442281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Prophecy (Isaiah 53)</a:t>
            </a:r>
          </a:p>
        </p:txBody>
      </p:sp>
    </p:spTree>
    <p:extLst>
      <p:ext uri="{BB962C8B-B14F-4D97-AF65-F5344CB8AC3E}">
        <p14:creationId xmlns:p14="http://schemas.microsoft.com/office/powerpoint/2010/main" val="13514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165FD-3F91-5049-A8C6-CCA27423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37"/>
            <a:ext cx="9144000" cy="6042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8388" y="5606669"/>
            <a:ext cx="1941212" cy="401464"/>
          </a:xfrm>
          <a:prstGeom prst="rect">
            <a:avLst/>
          </a:prstGeom>
          <a:solidFill>
            <a:schemeClr val="bg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495" y="5638800"/>
            <a:ext cx="18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https://</a:t>
            </a:r>
            <a:r>
              <a:rPr lang="en-US" b="1" dirty="0">
                <a:latin typeface="Avenir Book"/>
                <a:cs typeface="Avenir Book"/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21935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7551E-0A78-3B4F-8E11-D4C0C9BA7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8333"/>
          <a:stretch/>
        </p:blipFill>
        <p:spPr>
          <a:xfrm>
            <a:off x="0" y="399789"/>
            <a:ext cx="9144000" cy="62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273E6C-6997-4D71-B893-B4E42CE2A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17451"/>
              </p:ext>
            </p:extLst>
          </p:nvPr>
        </p:nvGraphicFramePr>
        <p:xfrm>
          <a:off x="228600" y="76200"/>
          <a:ext cx="8458200" cy="671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0387448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34554809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67210352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r>
                        <a:rPr lang="en-US" sz="1450" b="1" dirty="0">
                          <a:solidFill>
                            <a:srgbClr val="009FC0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50" b="1" dirty="0">
                          <a:solidFill>
                            <a:srgbClr val="009FC0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50" b="1" dirty="0">
                          <a:solidFill>
                            <a:srgbClr val="009FC0"/>
                          </a:solidFill>
                        </a:rPr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94988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10/4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Introduction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89163088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10/7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>
                          <a:effectLst/>
                        </a:rPr>
                        <a:t>1. The Art of Asking Questions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0848431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10/11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>
                          <a:effectLst/>
                        </a:rPr>
                        <a:t>2. Gardening and Harvesting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0732171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10/14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3. Ambassadors for Christ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89694289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10/18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4. A-Paul-</a:t>
                      </a:r>
                      <a:r>
                        <a:rPr lang="en-US" sz="1450" dirty="0" err="1">
                          <a:effectLst/>
                        </a:rPr>
                        <a:t>agetics</a:t>
                      </a:r>
                      <a:endParaRPr lang="en-US" sz="1450" dirty="0">
                        <a:effectLst/>
                      </a:endParaRP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26921384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10/21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>
                          <a:effectLst/>
                        </a:rPr>
                        <a:t>5. Is the New Testament from Eyewitnesses?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27324346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10/25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6. Eyewitness Memory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17360127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>
                          <a:effectLst/>
                        </a:rPr>
                        <a:t>10/28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8. Jesus the Rabbi (Ancient Teaching Methods)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56079686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11/1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9. How Not to Start a Religion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6251465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11/4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10. “Christians believe by ‘faith’, not facts”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78397299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11/8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11. Evidence for God that Everyone Has (Romans 1:18-23)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412524036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>
                          <a:effectLst/>
                        </a:rPr>
                        <a:t>11/11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>
                          <a:effectLst/>
                        </a:rPr>
                        <a:t>12. Undesigned Coincidences in the Gospels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90782796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11/15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13. Undesigned Coincidences in Paul’s Letters and Acts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55126202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11/18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16. With the Gospel, I See the World as It Is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54752323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11/22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21. Regarding Miracles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10897798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11/25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20. “Jesus didn't claim to be God” 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04426815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11/29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15. “You cannot trust the Gospel authors since they were Christians”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5538618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12/2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17. The Gospel According to God (Isaiah 53)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882778178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12/6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(continue)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04500786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12/9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19. Out of Context I Called My Prophecy?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65238744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12/13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24. Facts 1 &amp; 2: Jesus Died by Crucifixion and His Disciples Believed He Resurrected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63329229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12/16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25. Facts 3 &amp; 4: Early Skeptics (Paul and James) Became Believers; the Tomb was Empty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96514337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12/20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27. Dealing with Doubt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2893878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12/23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14. “The Bible is full of contradictions”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58108214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12/27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22. “The copies of the New Testament have been corrupted beyond recovery”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34715123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12/30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Review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83848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78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CB85B9-0B66-4D24-8890-BE701F8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68198"/>
              </p:ext>
            </p:extLst>
          </p:nvPr>
        </p:nvGraphicFramePr>
        <p:xfrm>
          <a:off x="0" y="746760"/>
          <a:ext cx="8763000" cy="489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246">
                  <a:extLst>
                    <a:ext uri="{9D8B030D-6E8A-4147-A177-3AD203B41FA5}">
                      <a16:colId xmlns:a16="http://schemas.microsoft.com/office/drawing/2014/main" val="3875889315"/>
                    </a:ext>
                  </a:extLst>
                </a:gridCol>
                <a:gridCol w="7613754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18288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Lesson</a:t>
                      </a:r>
                    </a:p>
                  </a:txBody>
                  <a:tcPr marR="182880" marT="182880" marB="0" anchor="b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</a:t>
                      </a:r>
                    </a:p>
                  </a:txBody>
                  <a:tcPr marL="0" marT="18288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The Primacy of the Primary Sources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182880" marT="18288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marL="0" marT="27432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“Isaiah 53 is not a good example of fulfilled prophecy”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182880" marT="27432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marL="0" marT="27432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Has the Bible Been Mistranslated?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182880" marT="27432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marL="0" marT="27432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Response to the Minimal Facts for the Resurrection</a:t>
                      </a:r>
                    </a:p>
                  </a:txBody>
                  <a:tcPr marR="182880" marT="27432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</a:t>
                      </a:r>
                    </a:p>
                  </a:txBody>
                  <a:tcPr marL="0" marT="27432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Doesn’t God Make Himself More Obvious?</a:t>
                      </a:r>
                    </a:p>
                  </a:txBody>
                  <a:tcPr marR="182880" marT="27432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10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0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72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Four facts support Jesus’ resurrection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Jesus’ disciples believed he resurrected</a:t>
              </a:r>
              <a:endParaRPr lang="en-US" sz="24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 was crucified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685801"/>
            <a:chOff x="533400" y="2895599"/>
            <a:chExt cx="8001000" cy="6858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skeptics (Paul, James) became believers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AA8FF-768A-7944-924A-A29449EC97C0}"/>
              </a:ext>
            </a:extLst>
          </p:cNvPr>
          <p:cNvGrpSpPr/>
          <p:nvPr/>
        </p:nvGrpSpPr>
        <p:grpSpPr>
          <a:xfrm>
            <a:off x="533400" y="5020268"/>
            <a:ext cx="8001000" cy="685801"/>
            <a:chOff x="533400" y="2895599"/>
            <a:chExt cx="8001000" cy="6858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FA8FE9-82C4-0847-84FF-3C10C4587C1B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C515F0-B613-A840-BDCE-9D1ADCB412C5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tomb was 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8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Jesus was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crucified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0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Belief in Jesus is based upon one fact in history: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resurrection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approach we use is important;</a:t>
              </a:r>
              <a:r>
                <a:rPr lang="en-US" sz="2400" dirty="0">
                  <a:solidFill>
                    <a:schemeClr val="tx1"/>
                  </a:solidFill>
                </a:rPr>
                <a:t> probably more than the arguments we use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1680866"/>
            <a:chOff x="533400" y="2895599"/>
            <a:chExt cx="8001000" cy="16808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168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resurrection can be supported by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four facts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1. Jesus was crucified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2. Jesus’ disciples believed he resurrected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3. Early skeptics (Paul, James) became believers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4. The tomb was empty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20230"/>
              </p:ext>
            </p:extLst>
          </p:nvPr>
        </p:nvGraphicFramePr>
        <p:xfrm>
          <a:off x="0" y="533400"/>
          <a:ext cx="9144000" cy="5132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Lesson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Goal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1154694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1. The Art of Asking Questions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Make discussing our convictions </a:t>
                      </a: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easier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(set the bar low)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2. Gardening and Harvesting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Focus on making </a:t>
                      </a:r>
                      <a:r>
                        <a:rPr lang="en-US" sz="2400" b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progress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don’t get excessively worried about results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3. Ambassadors for Christ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Our approach matters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more than the arguments we use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4. A-Paul-</a:t>
                      </a:r>
                      <a:r>
                        <a:rPr lang="en-US" sz="2400" b="0" dirty="0" err="1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agetics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 cultural ideas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promote the Gospel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2D1035-2A43-B745-AB96-CBF391C60755}"/>
              </a:ext>
            </a:extLst>
          </p:cNvPr>
          <p:cNvSpPr/>
          <p:nvPr/>
        </p:nvSpPr>
        <p:spPr>
          <a:xfrm>
            <a:off x="0" y="1431556"/>
            <a:ext cx="9144000" cy="1083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B8661-167B-0D41-8D93-3B11C108E65F}"/>
              </a:ext>
            </a:extLst>
          </p:cNvPr>
          <p:cNvSpPr/>
          <p:nvPr/>
        </p:nvSpPr>
        <p:spPr>
          <a:xfrm>
            <a:off x="0" y="25146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9568B-C8E9-BA44-BF0D-06EA5EA73976}"/>
              </a:ext>
            </a:extLst>
          </p:cNvPr>
          <p:cNvSpPr/>
          <p:nvPr/>
        </p:nvSpPr>
        <p:spPr>
          <a:xfrm>
            <a:off x="0" y="358140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EEA8C-5CFC-A440-9ED6-CD0A32A16EBA}"/>
              </a:ext>
            </a:extLst>
          </p:cNvPr>
          <p:cNvSpPr/>
          <p:nvPr/>
        </p:nvSpPr>
        <p:spPr>
          <a:xfrm>
            <a:off x="0" y="475965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Jesus’ disciples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had real experiences</a:t>
              </a:r>
              <a:r>
                <a:rPr lang="en-US" sz="3200" dirty="0">
                  <a:solidFill>
                    <a:schemeClr val="tx1"/>
                  </a:solidFill>
                </a:rPr>
                <a:t> of the resurrected Jesus</a:t>
              </a:r>
              <a:endParaRPr lang="en-US" sz="32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2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The disciples were transformed &amp; were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willing to die</a:t>
              </a:r>
              <a:r>
                <a:rPr lang="en-US" sz="3200" dirty="0">
                  <a:solidFill>
                    <a:schemeClr val="tx1"/>
                  </a:solidFill>
                </a:rPr>
                <a:t> for their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1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381000" y="3047999"/>
            <a:ext cx="8592672" cy="1016394"/>
            <a:chOff x="533400" y="1833263"/>
            <a:chExt cx="8592672" cy="9906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828800" y="1833263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James (Jesus’ brother) had a real experience</a:t>
              </a:r>
              <a:r>
                <a:rPr lang="en-US" sz="2800" dirty="0">
                  <a:solidFill>
                    <a:schemeClr val="tx1"/>
                  </a:solidFill>
                </a:rPr>
                <a:t> that he thought was an appearance of Jesus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6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Paul also had a similar appearance</a:t>
              </a:r>
              <a:r>
                <a:rPr lang="en-US" sz="3200" dirty="0">
                  <a:solidFill>
                    <a:schemeClr val="tx1"/>
                  </a:solidFill>
                </a:rPr>
                <a:t> of Jesus and converted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4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The Gospel was proclaimed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within 1-2 years</a:t>
              </a:r>
              <a:r>
                <a:rPr lang="en-US" sz="3200" b="1" dirty="0">
                  <a:solidFill>
                    <a:schemeClr val="tx1"/>
                  </a:solidFill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</a:rPr>
                <a:t>from the crucifixion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9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E2DE70-AF12-954B-855E-27BF4DE41409}"/>
              </a:ext>
            </a:extLst>
          </p:cNvPr>
          <p:cNvGrpSpPr/>
          <p:nvPr/>
        </p:nvGrpSpPr>
        <p:grpSpPr>
          <a:xfrm>
            <a:off x="529046" y="1828801"/>
            <a:ext cx="8538754" cy="703657"/>
            <a:chOff x="533400" y="2895600"/>
            <a:chExt cx="8538754" cy="685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B1A5AA-0443-7749-9DE9-179A4A08BF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E30BB9-A79B-4746-AAD3-895ADD362565}"/>
                </a:ext>
              </a:extLst>
            </p:cNvPr>
            <p:cNvSpPr/>
            <p:nvPr/>
          </p:nvSpPr>
          <p:spPr>
            <a:xfrm>
              <a:off x="1447800" y="2895600"/>
              <a:ext cx="76243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Jesus’ disciples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had real experiences</a:t>
              </a:r>
              <a:r>
                <a:rPr lang="en-US" sz="2000" dirty="0">
                  <a:solidFill>
                    <a:schemeClr val="tx1"/>
                  </a:solidFill>
                </a:rPr>
                <a:t> of the resurrected Jesus</a:t>
              </a:r>
              <a:endParaRPr lang="en-US" sz="20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2926A0-FAF0-CD4F-B6CD-9173E7A2D958}"/>
              </a:ext>
            </a:extLst>
          </p:cNvPr>
          <p:cNvGrpSpPr/>
          <p:nvPr/>
        </p:nvGrpSpPr>
        <p:grpSpPr>
          <a:xfrm>
            <a:off x="533400" y="990600"/>
            <a:ext cx="8001000" cy="703656"/>
            <a:chOff x="533400" y="1833265"/>
            <a:chExt cx="8001000" cy="685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0EC051-D08B-C845-AF76-7E549868F797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043716-9933-104D-ACE8-69755F997160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 was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crucified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998BED-21EC-7040-A0AE-8A09A57DB595}"/>
              </a:ext>
            </a:extLst>
          </p:cNvPr>
          <p:cNvGrpSpPr/>
          <p:nvPr/>
        </p:nvGrpSpPr>
        <p:grpSpPr>
          <a:xfrm>
            <a:off x="533400" y="3505203"/>
            <a:ext cx="8610600" cy="703658"/>
            <a:chOff x="533400" y="2895599"/>
            <a:chExt cx="8449654" cy="68580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D1792B-4214-C049-996A-57AD67FFC64C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EF2686-AA6A-C54E-8EB0-CDA943D29391}"/>
                </a:ext>
              </a:extLst>
            </p:cNvPr>
            <p:cNvSpPr/>
            <p:nvPr/>
          </p:nvSpPr>
          <p:spPr>
            <a:xfrm>
              <a:off x="1447800" y="2895599"/>
              <a:ext cx="75352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James (Jesus’ brother) had a real experience</a:t>
              </a:r>
              <a:r>
                <a:rPr lang="en-US" sz="2000" dirty="0">
                  <a:solidFill>
                    <a:schemeClr val="tx1"/>
                  </a:solidFill>
                </a:rPr>
                <a:t> that he thought he had an appearance of Jesus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8236E7-94F2-1F48-93A8-7DC02AFC4D7B}"/>
              </a:ext>
            </a:extLst>
          </p:cNvPr>
          <p:cNvGrpSpPr/>
          <p:nvPr/>
        </p:nvGrpSpPr>
        <p:grpSpPr>
          <a:xfrm>
            <a:off x="533400" y="4337449"/>
            <a:ext cx="8001000" cy="703658"/>
            <a:chOff x="533400" y="2895599"/>
            <a:chExt cx="8001000" cy="68580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7AECDD-0E0F-3443-87AF-A04EBB16ECD4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5B9498-CF2D-254B-BE03-DC67011E70E7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Paul also had a similar appearance</a:t>
              </a:r>
              <a:r>
                <a:rPr lang="en-US" sz="2000" dirty="0">
                  <a:solidFill>
                    <a:schemeClr val="tx1"/>
                  </a:solidFill>
                </a:rPr>
                <a:t> of Jesus and converted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AD8611-8F06-7545-9351-5DD2B2F0696F}"/>
              </a:ext>
            </a:extLst>
          </p:cNvPr>
          <p:cNvGrpSpPr/>
          <p:nvPr/>
        </p:nvGrpSpPr>
        <p:grpSpPr>
          <a:xfrm>
            <a:off x="529046" y="5175649"/>
            <a:ext cx="8001000" cy="703658"/>
            <a:chOff x="533400" y="2895599"/>
            <a:chExt cx="8001000" cy="6858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78BBE6-FDA4-354A-AD3E-C81C519BEA8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4E1C39-74BF-3A4C-9C99-209D4B75AA74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The Gospel was proclaimed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within 1-2 years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from the crucifixion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72E44D-982B-4048-A6E9-E659E2802FEA}"/>
              </a:ext>
            </a:extLst>
          </p:cNvPr>
          <p:cNvGrpSpPr/>
          <p:nvPr/>
        </p:nvGrpSpPr>
        <p:grpSpPr>
          <a:xfrm>
            <a:off x="529046" y="2672951"/>
            <a:ext cx="8538754" cy="685801"/>
            <a:chOff x="533400" y="2895599"/>
            <a:chExt cx="8538754" cy="68580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FDA63A-2FE9-D840-9835-AFA7E42BBF81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52F574-3EC9-6149-AB3F-98EF154913A4}"/>
                </a:ext>
              </a:extLst>
            </p:cNvPr>
            <p:cNvSpPr/>
            <p:nvPr/>
          </p:nvSpPr>
          <p:spPr>
            <a:xfrm>
              <a:off x="1447800" y="2895599"/>
              <a:ext cx="76243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The disciples were transformed &amp; were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willing to die</a:t>
              </a:r>
              <a:r>
                <a:rPr lang="en-US" sz="2000" dirty="0">
                  <a:solidFill>
                    <a:schemeClr val="tx1"/>
                  </a:solidFill>
                </a:rPr>
                <a:t> for their message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BECE2-E866-6244-90CB-CE6871D3A580}"/>
              </a:ext>
            </a:extLst>
          </p:cNvPr>
          <p:cNvGrpSpPr/>
          <p:nvPr/>
        </p:nvGrpSpPr>
        <p:grpSpPr>
          <a:xfrm>
            <a:off x="73461" y="1088887"/>
            <a:ext cx="464856" cy="4742880"/>
            <a:chOff x="73461" y="1762780"/>
            <a:chExt cx="464856" cy="47428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ADD89B-C891-A644-B29E-D2D1BED039E0}"/>
                </a:ext>
              </a:extLst>
            </p:cNvPr>
            <p:cNvSpPr txBox="1"/>
            <p:nvPr/>
          </p:nvSpPr>
          <p:spPr>
            <a:xfrm>
              <a:off x="79430" y="176278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292779-18A5-7A43-8933-914F881C8D1F}"/>
                </a:ext>
              </a:extLst>
            </p:cNvPr>
            <p:cNvSpPr txBox="1"/>
            <p:nvPr/>
          </p:nvSpPr>
          <p:spPr>
            <a:xfrm>
              <a:off x="76200" y="260336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1FC690-21CA-AB49-A973-1373BC6143EA}"/>
                </a:ext>
              </a:extLst>
            </p:cNvPr>
            <p:cNvSpPr txBox="1"/>
            <p:nvPr/>
          </p:nvSpPr>
          <p:spPr>
            <a:xfrm>
              <a:off x="84347" y="344157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015037-8802-1B48-B3A5-C7603421AE89}"/>
                </a:ext>
              </a:extLst>
            </p:cNvPr>
            <p:cNvSpPr txBox="1"/>
            <p:nvPr/>
          </p:nvSpPr>
          <p:spPr>
            <a:xfrm>
              <a:off x="73461" y="4279772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F6DE78-B35B-F44A-BC78-2277492293A6}"/>
                </a:ext>
              </a:extLst>
            </p:cNvPr>
            <p:cNvSpPr txBox="1"/>
            <p:nvPr/>
          </p:nvSpPr>
          <p:spPr>
            <a:xfrm>
              <a:off x="73461" y="510453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7DE94F-4B36-8C49-934B-5EF1DC6CDABA}"/>
                </a:ext>
              </a:extLst>
            </p:cNvPr>
            <p:cNvSpPr txBox="1"/>
            <p:nvPr/>
          </p:nvSpPr>
          <p:spPr>
            <a:xfrm>
              <a:off x="73461" y="598244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6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rock wall&#10;&#10;Description automatically generated">
            <a:extLst>
              <a:ext uri="{FF2B5EF4-FFF2-40B4-BE49-F238E27FC236}">
                <a16:creationId xmlns:a16="http://schemas.microsoft.com/office/drawing/2014/main" id="{EB167A55-ED2D-9D44-B777-4002048A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0513" y="5486400"/>
            <a:ext cx="4903487" cy="460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5486399"/>
            <a:ext cx="58096" cy="47011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556" y="5546873"/>
            <a:ext cx="374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  <a:cs typeface="Avenir Book"/>
              </a:rPr>
              <a:t>Tomb in Jezreel Valley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Photo by Ferrell Jenkins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800</Words>
  <Application>Microsoft Office PowerPoint</Application>
  <PresentationFormat>On-screen Show (4:3)</PresentationFormat>
  <Paragraphs>195</Paragraphs>
  <Slides>21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51</cp:revision>
  <dcterms:created xsi:type="dcterms:W3CDTF">2020-02-15T06:26:49Z</dcterms:created>
  <dcterms:modified xsi:type="dcterms:W3CDTF">2021-01-23T19:59:32Z</dcterms:modified>
</cp:coreProperties>
</file>