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5" r:id="rId2"/>
    <p:sldId id="276" r:id="rId3"/>
    <p:sldId id="277" r:id="rId4"/>
    <p:sldId id="460" r:id="rId5"/>
    <p:sldId id="433" r:id="rId6"/>
    <p:sldId id="278" r:id="rId7"/>
    <p:sldId id="436" r:id="rId8"/>
    <p:sldId id="434" r:id="rId9"/>
    <p:sldId id="437" r:id="rId10"/>
    <p:sldId id="461" r:id="rId11"/>
    <p:sldId id="449" r:id="rId12"/>
    <p:sldId id="450" r:id="rId13"/>
    <p:sldId id="259" r:id="rId14"/>
    <p:sldId id="435" r:id="rId15"/>
    <p:sldId id="457" r:id="rId16"/>
    <p:sldId id="459" r:id="rId17"/>
    <p:sldId id="441" r:id="rId18"/>
    <p:sldId id="442" r:id="rId19"/>
    <p:sldId id="261" r:id="rId20"/>
    <p:sldId id="262" r:id="rId21"/>
    <p:sldId id="265" r:id="rId22"/>
    <p:sldId id="263" r:id="rId23"/>
    <p:sldId id="264" r:id="rId24"/>
    <p:sldId id="447" r:id="rId25"/>
    <p:sldId id="448" r:id="rId26"/>
    <p:sldId id="455" r:id="rId27"/>
    <p:sldId id="458" r:id="rId28"/>
    <p:sldId id="438" r:id="rId29"/>
    <p:sldId id="439" r:id="rId30"/>
    <p:sldId id="445" r:id="rId31"/>
    <p:sldId id="267" r:id="rId32"/>
    <p:sldId id="269" r:id="rId33"/>
    <p:sldId id="270" r:id="rId34"/>
    <p:sldId id="268" r:id="rId35"/>
    <p:sldId id="446" r:id="rId36"/>
    <p:sldId id="271" r:id="rId37"/>
    <p:sldId id="444" r:id="rId38"/>
    <p:sldId id="440" r:id="rId39"/>
    <p:sldId id="451" r:id="rId40"/>
    <p:sldId id="452" r:id="rId41"/>
    <p:sldId id="453" r:id="rId42"/>
    <p:sldId id="4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C00002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/>
    <p:restoredTop sz="94626"/>
  </p:normalViewPr>
  <p:slideViewPr>
    <p:cSldViewPr>
      <p:cViewPr varScale="1">
        <p:scale>
          <a:sx n="116" d="100"/>
          <a:sy n="116" d="100"/>
        </p:scale>
        <p:origin x="1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6-774A-AEC1-01E5BF60A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0000">
                <a:lumMod val="50000"/>
                <a:lumOff val="50000"/>
              </a:srgbClr>
            </a:solidFill>
            <a:ln w="15875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2+ times per month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layout>
                <c:manualLayout>
                  <c:x val="-1.6975308641975308E-2"/>
                  <c:y val="-3.48258706467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28"/>
              <c:layout>
                <c:manualLayout>
                  <c:x val="-1.0802469135802583E-2"/>
                  <c:y val="-6.4676616915422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Sheet1!$B$2:$B$31</c:f>
              <c:numCache>
                <c:formatCode>0"%"</c:formatCode>
                <c:ptCount val="30"/>
                <c:pt idx="0">
                  <c:v>49.699999999999996</c:v>
                </c:pt>
                <c:pt idx="1">
                  <c:v>43.9</c:v>
                </c:pt>
                <c:pt idx="2">
                  <c:v>44.8</c:v>
                </c:pt>
                <c:pt idx="3">
                  <c:v>44.699999999999996</c:v>
                </c:pt>
                <c:pt idx="4">
                  <c:v>41.499999999999993</c:v>
                </c:pt>
                <c:pt idx="5">
                  <c:v>44.099999999999994</c:v>
                </c:pt>
                <c:pt idx="6">
                  <c:v>44</c:v>
                </c:pt>
                <c:pt idx="7">
                  <c:v>43.1</c:v>
                </c:pt>
                <c:pt idx="8">
                  <c:v>42.2</c:v>
                </c:pt>
                <c:pt idx="9">
                  <c:v>46.4</c:v>
                </c:pt>
                <c:pt idx="10">
                  <c:v>45.7</c:v>
                </c:pt>
                <c:pt idx="11">
                  <c:v>43.9</c:v>
                </c:pt>
                <c:pt idx="12">
                  <c:v>46.3</c:v>
                </c:pt>
                <c:pt idx="13">
                  <c:v>43.300000000000004</c:v>
                </c:pt>
                <c:pt idx="14">
                  <c:v>43.199999999999996</c:v>
                </c:pt>
                <c:pt idx="15">
                  <c:v>42.900000000000006</c:v>
                </c:pt>
                <c:pt idx="16">
                  <c:v>43.5</c:v>
                </c:pt>
                <c:pt idx="17">
                  <c:v>44.1</c:v>
                </c:pt>
                <c:pt idx="18">
                  <c:v>43.1</c:v>
                </c:pt>
                <c:pt idx="19">
                  <c:v>40.699999999999996</c:v>
                </c:pt>
                <c:pt idx="20">
                  <c:v>38.700000000000003</c:v>
                </c:pt>
                <c:pt idx="21">
                  <c:v>40.200000000000003</c:v>
                </c:pt>
                <c:pt idx="22">
                  <c:v>36.700000000000003</c:v>
                </c:pt>
                <c:pt idx="23">
                  <c:v>40</c:v>
                </c:pt>
                <c:pt idx="24">
                  <c:v>42.900000000000006</c:v>
                </c:pt>
                <c:pt idx="25">
                  <c:v>39.5</c:v>
                </c:pt>
                <c:pt idx="26">
                  <c:v>41.099999999999994</c:v>
                </c:pt>
                <c:pt idx="27">
                  <c:v>38.799999999999997</c:v>
                </c:pt>
                <c:pt idx="28">
                  <c:v>37.900000000000006</c:v>
                </c:pt>
                <c:pt idx="29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Never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33-5944-93E6-FAE2DF40E450}"/>
                </c:ext>
              </c:extLst>
            </c:dLbl>
            <c:dLbl>
              <c:idx val="28"/>
              <c:layout>
                <c:manualLayout>
                  <c:x val="-2.0061728395061727E-2"/>
                  <c:y val="7.21393034825870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Sheet1!$C$2:$C$31</c:f>
              <c:numCache>
                <c:formatCode>0"%"</c:formatCode>
                <c:ptCount val="30"/>
                <c:pt idx="0">
                  <c:v>9.3000000000000007</c:v>
                </c:pt>
                <c:pt idx="1">
                  <c:v>13.6</c:v>
                </c:pt>
                <c:pt idx="2">
                  <c:v>12.2</c:v>
                </c:pt>
                <c:pt idx="3">
                  <c:v>14.5</c:v>
                </c:pt>
                <c:pt idx="4">
                  <c:v>12.9</c:v>
                </c:pt>
                <c:pt idx="5">
                  <c:v>13.9</c:v>
                </c:pt>
                <c:pt idx="6">
                  <c:v>15.6</c:v>
                </c:pt>
                <c:pt idx="7">
                  <c:v>11.4</c:v>
                </c:pt>
                <c:pt idx="8">
                  <c:v>14.1</c:v>
                </c:pt>
                <c:pt idx="9">
                  <c:v>13.9</c:v>
                </c:pt>
                <c:pt idx="10">
                  <c:v>12.9</c:v>
                </c:pt>
                <c:pt idx="11">
                  <c:v>14.5</c:v>
                </c:pt>
                <c:pt idx="12">
                  <c:v>14</c:v>
                </c:pt>
                <c:pt idx="13">
                  <c:v>11.9</c:v>
                </c:pt>
                <c:pt idx="14">
                  <c:v>17.2</c:v>
                </c:pt>
                <c:pt idx="15">
                  <c:v>16.399999999999999</c:v>
                </c:pt>
                <c:pt idx="16">
                  <c:v>13.1</c:v>
                </c:pt>
                <c:pt idx="17">
                  <c:v>12.5</c:v>
                </c:pt>
                <c:pt idx="18">
                  <c:v>16.100000000000001</c:v>
                </c:pt>
                <c:pt idx="19">
                  <c:v>16.100000000000001</c:v>
                </c:pt>
                <c:pt idx="20">
                  <c:v>15.1</c:v>
                </c:pt>
                <c:pt idx="21">
                  <c:v>19.3</c:v>
                </c:pt>
                <c:pt idx="22">
                  <c:v>20.7</c:v>
                </c:pt>
                <c:pt idx="23">
                  <c:v>18.600000000000001</c:v>
                </c:pt>
                <c:pt idx="24">
                  <c:v>15.3</c:v>
                </c:pt>
                <c:pt idx="25">
                  <c:v>22.4</c:v>
                </c:pt>
                <c:pt idx="26">
                  <c:v>20.7</c:v>
                </c:pt>
                <c:pt idx="27">
                  <c:v>22</c:v>
                </c:pt>
                <c:pt idx="28">
                  <c:v>25.5</c:v>
                </c:pt>
                <c:pt idx="29">
                  <c:v>26.2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Less than once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Sheet1!$D$2:$D$31</c:f>
            </c:numRef>
          </c:val>
          <c:smooth val="0"/>
          <c:extLst>
            <c:ext xmlns:c16="http://schemas.microsoft.com/office/drawing/2014/chart" uri="{C3380CC4-5D6E-409C-BE32-E72D297353CC}">
              <c16:uniqueId val="{00000000-A731-8744-9265-ABBF7BB49C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Once or twice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Sheet1!$E$2:$E$31</c:f>
            </c:numRef>
          </c:val>
          <c:smooth val="0"/>
          <c:extLst>
            <c:ext xmlns:c16="http://schemas.microsoft.com/office/drawing/2014/chart" uri="{C3380CC4-5D6E-409C-BE32-E72D297353CC}">
              <c16:uniqueId val="{00000001-A731-8744-9265-ABBF7BB49CD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Several times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Sheet1!$F$2:$F$31</c:f>
            </c:numRef>
          </c:val>
          <c:smooth val="0"/>
          <c:extLst>
            <c:ext xmlns:c16="http://schemas.microsoft.com/office/drawing/2014/chart" uri="{C3380CC4-5D6E-409C-BE32-E72D297353CC}">
              <c16:uniqueId val="{00000002-A731-8744-9265-ABBF7BB49CD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Once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Sheet1!$G$2:$G$31</c:f>
            </c:numRef>
          </c:val>
          <c:smooth val="0"/>
          <c:extLst>
            <c:ext xmlns:c16="http://schemas.microsoft.com/office/drawing/2014/chart" uri="{C3380CC4-5D6E-409C-BE32-E72D297353CC}">
              <c16:uniqueId val="{00000003-A731-8744-9265-ABBF7BB49CD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2-3 times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Sheet1!$H$2:$H$31</c:f>
            </c:numRef>
          </c:val>
          <c:smooth val="0"/>
          <c:extLst>
            <c:ext xmlns:c16="http://schemas.microsoft.com/office/drawing/2014/chart" uri="{C3380CC4-5D6E-409C-BE32-E72D297353CC}">
              <c16:uniqueId val="{00000004-A731-8744-9265-ABBF7BB49CD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About weekly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Sheet1!$I$2:$I$31</c:f>
            </c:numRef>
          </c:val>
          <c:smooth val="0"/>
          <c:extLst>
            <c:ext xmlns:c16="http://schemas.microsoft.com/office/drawing/2014/chart" uri="{C3380CC4-5D6E-409C-BE32-E72D297353CC}">
              <c16:uniqueId val="{00000005-A731-8744-9265-ABBF7BB49CD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Once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Sheet1!$J$2:$J$31</c:f>
            </c:numRef>
          </c:val>
          <c:smooth val="0"/>
          <c:extLst>
            <c:ext xmlns:c16="http://schemas.microsoft.com/office/drawing/2014/chart" uri="{C3380CC4-5D6E-409C-BE32-E72D297353CC}">
              <c16:uniqueId val="{00000006-A731-8744-9265-ABBF7BB49CD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Several times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Sheet1!$K$2:$K$31</c:f>
            </c:numRef>
          </c:val>
          <c:smooth val="0"/>
          <c:extLst>
            <c:ext xmlns:c16="http://schemas.microsoft.com/office/drawing/2014/chart" uri="{C3380CC4-5D6E-409C-BE32-E72D297353CC}">
              <c16:uniqueId val="{00000007-A731-8744-9265-ABBF7BB49CD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Don't know/No answer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Sheet1!$L$2:$L$31</c:f>
            </c:numRef>
          </c:val>
          <c:smooth val="0"/>
          <c:extLst>
            <c:ext xmlns:c16="http://schemas.microsoft.com/office/drawing/2014/chart" uri="{C3380CC4-5D6E-409C-BE32-E72D297353CC}">
              <c16:uniqueId val="{00000008-A731-8744-9265-ABBF7BB4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&quot;%&quot;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61003475260036899"/>
          <c:y val="1.562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0076EB"/>
                </a:gs>
                <a:gs pos="100000">
                  <a:srgbClr val="56ABFE"/>
                </a:gs>
              </a:gsLst>
              <a:lin ang="0" scaled="0"/>
            </a:gradFill>
            <a:ln w="25400">
              <a:solidFill>
                <a:srgbClr val="1483F0"/>
              </a:solidFill>
            </a:ln>
          </c:spPr>
          <c:dPt>
            <c:idx val="0"/>
            <c:bubble3D val="0"/>
            <c:spPr>
              <a:solidFill>
                <a:srgbClr val="000000">
                  <a:lumMod val="50000"/>
                  <a:lumOff val="50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1-4969-914D-98D1-B0ED6CE46163}"/>
              </c:ext>
            </c:extLst>
          </c:dPt>
          <c:dPt>
            <c:idx val="1"/>
            <c:bubble3D val="0"/>
            <c:spPr>
              <a:solidFill>
                <a:srgbClr val="000000">
                  <a:lumMod val="75000"/>
                  <a:lumOff val="25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4-7EED-5D45-AD3F-B9425E277810}"/>
              </c:ext>
            </c:extLst>
          </c:dPt>
          <c:dPt>
            <c:idx val="2"/>
            <c:bubble3D val="0"/>
            <c:spPr>
              <a:solidFill>
                <a:srgbClr val="009EC0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3-4969-914D-98D1-B0ED6CE46163}"/>
              </c:ext>
            </c:extLst>
          </c:dPt>
          <c:dPt>
            <c:idx val="3"/>
            <c:bubble3D val="0"/>
            <c:spPr>
              <a:solidFill>
                <a:srgbClr val="CA5C0E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7-7EED-5D45-AD3F-B9425E277810}"/>
              </c:ext>
            </c:extLst>
          </c:dPt>
          <c:dLbls>
            <c:dLbl>
              <c:idx val="1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5725916204918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EED-5D45-AD3F-B9425E27781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3286429474093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969-914D-98D1-B0ED6CE46163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62493924370564"/>
                      <c:h val="0.17949229002624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EED-5D45-AD3F-B9425E2778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Spelling Errors</c:v>
                </c:pt>
                <c:pt idx="1">
                  <c:v>Inconsequential</c:v>
                </c:pt>
                <c:pt idx="2">
                  <c:v>Meaningful</c:v>
                </c:pt>
                <c:pt idx="3">
                  <c:v>Ones we actually care about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0.49</c:v>
                </c:pt>
                <c:pt idx="2">
                  <c:v>0.15</c:v>
                </c:pt>
                <c:pt idx="3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9-914D-98D1-B0ED6CE46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1199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Early Skeptics Became Believers;</a:t>
            </a:r>
            <a:br>
              <a:rPr lang="en-US" sz="3700" dirty="0"/>
            </a:br>
            <a:r>
              <a:rPr lang="en-US" sz="3700" dirty="0"/>
              <a:t>the Tomb was Empty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38E1E5-C42A-7441-9238-0A5B6B194B7A}"/>
              </a:ext>
            </a:extLst>
          </p:cNvPr>
          <p:cNvGrpSpPr/>
          <p:nvPr/>
        </p:nvGrpSpPr>
        <p:grpSpPr>
          <a:xfrm>
            <a:off x="2269700" y="3760836"/>
            <a:ext cx="1295400" cy="1147465"/>
            <a:chOff x="3581401" y="609600"/>
            <a:chExt cx="1295400" cy="11474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322F88-8253-BB41-B5C2-3CD9668AD64A}"/>
                </a:ext>
              </a:extLst>
            </p:cNvPr>
            <p:cNvSpPr txBox="1"/>
            <p:nvPr/>
          </p:nvSpPr>
          <p:spPr>
            <a:xfrm>
              <a:off x="3919242" y="609600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1B902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✓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A1E542-9638-3943-A8B3-4C66986C4B3A}"/>
                </a:ext>
              </a:extLst>
            </p:cNvPr>
            <p:cNvSpPr txBox="1"/>
            <p:nvPr/>
          </p:nvSpPr>
          <p:spPr>
            <a:xfrm>
              <a:off x="3581401" y="1295400"/>
              <a:ext cx="12954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1B902"/>
                  </a:solidFill>
                </a:rPr>
                <a:t>Jacob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B37308-9200-7B4A-A1FF-3A65FCB57B5A}"/>
              </a:ext>
            </a:extLst>
          </p:cNvPr>
          <p:cNvGrpSpPr/>
          <p:nvPr/>
        </p:nvGrpSpPr>
        <p:grpSpPr>
          <a:xfrm>
            <a:off x="4183741" y="3733579"/>
            <a:ext cx="1295400" cy="1147465"/>
            <a:chOff x="3581401" y="609600"/>
            <a:chExt cx="1295400" cy="11474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C951F-48EB-864C-9DF8-6CCADCBD20FD}"/>
                </a:ext>
              </a:extLst>
            </p:cNvPr>
            <p:cNvSpPr txBox="1"/>
            <p:nvPr/>
          </p:nvSpPr>
          <p:spPr>
            <a:xfrm>
              <a:off x="3919242" y="609600"/>
              <a:ext cx="6463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F0A0AC-B47C-4943-A944-099C0A57ABB8}"/>
                </a:ext>
              </a:extLst>
            </p:cNvPr>
            <p:cNvSpPr txBox="1"/>
            <p:nvPr/>
          </p:nvSpPr>
          <p:spPr>
            <a:xfrm>
              <a:off x="3581401" y="1295400"/>
              <a:ext cx="12954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Esau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A353BE-3712-7540-B079-09BDB2F6B2D9}"/>
              </a:ext>
            </a:extLst>
          </p:cNvPr>
          <p:cNvGrpSpPr/>
          <p:nvPr/>
        </p:nvGrpSpPr>
        <p:grpSpPr>
          <a:xfrm>
            <a:off x="3238041" y="1985444"/>
            <a:ext cx="1295400" cy="1147465"/>
            <a:chOff x="3581401" y="609600"/>
            <a:chExt cx="1295400" cy="11474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79E0A3-AB72-3A49-8036-925BEB1CE377}"/>
                </a:ext>
              </a:extLst>
            </p:cNvPr>
            <p:cNvSpPr txBox="1"/>
            <p:nvPr/>
          </p:nvSpPr>
          <p:spPr>
            <a:xfrm>
              <a:off x="3919242" y="609600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1B902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✓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D8FB1A-28C4-D54C-9F92-FA7CCBE97848}"/>
                </a:ext>
              </a:extLst>
            </p:cNvPr>
            <p:cNvSpPr txBox="1"/>
            <p:nvPr/>
          </p:nvSpPr>
          <p:spPr>
            <a:xfrm>
              <a:off x="3581401" y="1295400"/>
              <a:ext cx="12954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1B902"/>
                  </a:solidFill>
                </a:rPr>
                <a:t>Isaac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AB891-A9F8-1E4D-9CCE-D722ED3D81F7}"/>
              </a:ext>
            </a:extLst>
          </p:cNvPr>
          <p:cNvGrpSpPr/>
          <p:nvPr/>
        </p:nvGrpSpPr>
        <p:grpSpPr>
          <a:xfrm>
            <a:off x="5029200" y="1985444"/>
            <a:ext cx="1295400" cy="1147465"/>
            <a:chOff x="3581401" y="609600"/>
            <a:chExt cx="1295400" cy="11474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094957-F590-594A-97E4-F4764ED83232}"/>
                </a:ext>
              </a:extLst>
            </p:cNvPr>
            <p:cNvSpPr txBox="1"/>
            <p:nvPr/>
          </p:nvSpPr>
          <p:spPr>
            <a:xfrm>
              <a:off x="3919242" y="609600"/>
              <a:ext cx="6463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✕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ADB320-5451-7C4B-A2D5-9C503FEC8710}"/>
                </a:ext>
              </a:extLst>
            </p:cNvPr>
            <p:cNvSpPr txBox="1"/>
            <p:nvPr/>
          </p:nvSpPr>
          <p:spPr>
            <a:xfrm>
              <a:off x="3581401" y="1295400"/>
              <a:ext cx="12954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Ishmael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7C323-B82B-1144-9227-22A14F6E2930}"/>
              </a:ext>
            </a:extLst>
          </p:cNvPr>
          <p:cNvGrpSpPr/>
          <p:nvPr/>
        </p:nvGrpSpPr>
        <p:grpSpPr>
          <a:xfrm>
            <a:off x="4183741" y="304800"/>
            <a:ext cx="1295400" cy="1147465"/>
            <a:chOff x="3581401" y="609600"/>
            <a:chExt cx="1295400" cy="11474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BB8BAF-56F5-3343-9031-5265AFA2DF7E}"/>
                </a:ext>
              </a:extLst>
            </p:cNvPr>
            <p:cNvSpPr txBox="1"/>
            <p:nvPr/>
          </p:nvSpPr>
          <p:spPr>
            <a:xfrm>
              <a:off x="3919242" y="609600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1B902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✓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37F2E4-ED1D-0543-9174-95978D507C28}"/>
                </a:ext>
              </a:extLst>
            </p:cNvPr>
            <p:cNvSpPr txBox="1"/>
            <p:nvPr/>
          </p:nvSpPr>
          <p:spPr>
            <a:xfrm>
              <a:off x="3581401" y="1295400"/>
              <a:ext cx="12954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1B902"/>
                  </a:solidFill>
                </a:rPr>
                <a:t>Abraham</a:t>
              </a:r>
            </a:p>
          </p:txBody>
        </p: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46067EF-63A4-4B4D-A02A-751E275EBD05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16200000" flipH="1">
            <a:off x="4994235" y="1289471"/>
            <a:ext cx="533179" cy="858766"/>
          </a:xfrm>
          <a:prstGeom prst="bentConnector3">
            <a:avLst>
              <a:gd name="adj1" fmla="val 50000"/>
            </a:avLst>
          </a:prstGeom>
          <a:ln w="19050">
            <a:solidFill>
              <a:srgbClr val="C000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8FFAEA3-1EF8-0146-AB56-3E77637F2F05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 rot="5400000">
            <a:off x="4089038" y="1243040"/>
            <a:ext cx="533179" cy="951629"/>
          </a:xfrm>
          <a:prstGeom prst="bentConnector3">
            <a:avLst/>
          </a:prstGeom>
          <a:ln w="19050">
            <a:solidFill>
              <a:srgbClr val="01B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169709F-3A27-5D49-BD15-3EEF128139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79811" y="3446872"/>
            <a:ext cx="964937" cy="286707"/>
          </a:xfrm>
          <a:prstGeom prst="bentConnector2">
            <a:avLst/>
          </a:prstGeom>
          <a:ln w="19050">
            <a:solidFill>
              <a:srgbClr val="C000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4E13B72-9935-5848-9A6B-7D55F8093A0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5400000">
            <a:off x="3084643" y="2959737"/>
            <a:ext cx="627927" cy="974270"/>
          </a:xfrm>
          <a:prstGeom prst="bentConnector3">
            <a:avLst>
              <a:gd name="adj1" fmla="val 50000"/>
            </a:avLst>
          </a:prstGeom>
          <a:ln w="19050">
            <a:solidFill>
              <a:srgbClr val="01B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D9B418-1320-7541-90DB-C904299F7EAB}"/>
              </a:ext>
            </a:extLst>
          </p:cNvPr>
          <p:cNvGrpSpPr/>
          <p:nvPr/>
        </p:nvGrpSpPr>
        <p:grpSpPr>
          <a:xfrm>
            <a:off x="2263770" y="5414444"/>
            <a:ext cx="1295400" cy="1147465"/>
            <a:chOff x="3581401" y="609600"/>
            <a:chExt cx="1295400" cy="11474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620320-A1D1-2A4F-A5F3-67DFAA1C70AF}"/>
                </a:ext>
              </a:extLst>
            </p:cNvPr>
            <p:cNvSpPr txBox="1"/>
            <p:nvPr/>
          </p:nvSpPr>
          <p:spPr>
            <a:xfrm>
              <a:off x="3919242" y="609600"/>
              <a:ext cx="6078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1B902"/>
                  </a:solidFill>
                  <a:latin typeface="+mj-lt"/>
                  <a:ea typeface="Verdana" panose="020B0604030504040204" pitchFamily="34" charset="0"/>
                  <a:cs typeface="Verdana" panose="020B0604030504040204" pitchFamily="34" charset="0"/>
                </a:rPr>
                <a:t>✓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74DC55-44CD-FB45-9F67-E03854FA0D46}"/>
                </a:ext>
              </a:extLst>
            </p:cNvPr>
            <p:cNvSpPr txBox="1"/>
            <p:nvPr/>
          </p:nvSpPr>
          <p:spPr>
            <a:xfrm>
              <a:off x="3581401" y="1295400"/>
              <a:ext cx="129540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1B902"/>
                  </a:solidFill>
                </a:rPr>
                <a:t>Jesus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B3B3F6-F159-8F46-87F6-3719BC3488D2}"/>
              </a:ext>
            </a:extLst>
          </p:cNvPr>
          <p:cNvCxnSpPr/>
          <p:nvPr/>
        </p:nvCxnSpPr>
        <p:spPr>
          <a:xfrm>
            <a:off x="2911470" y="4908301"/>
            <a:ext cx="0" cy="434408"/>
          </a:xfrm>
          <a:prstGeom prst="line">
            <a:avLst/>
          </a:prstGeom>
          <a:ln w="19050">
            <a:solidFill>
              <a:srgbClr val="01B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4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42296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reward”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4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599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bones.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reward.”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26752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765978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219397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/>
        </p:nvGraphicFramePr>
        <p:xfrm>
          <a:off x="114300" y="533400"/>
          <a:ext cx="8915400" cy="449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Athenians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Paul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 special day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Mankind’s seasons are set by God (17:25)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83446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Temple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You dwell in him (17:28)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Introducing a new God 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Not a new God, and you need to be introduced to him (17:30)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They are the judge</a:t>
                      </a: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God judges you (17:31)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3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47537"/>
              </p:ext>
            </p:extLst>
          </p:nvPr>
        </p:nvGraphicFramePr>
        <p:xfrm>
          <a:off x="114300" y="533400"/>
          <a:ext cx="8915401" cy="340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55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2677670734"/>
                    </a:ext>
                  </a:extLst>
                </a:gridCol>
                <a:gridCol w="2474617">
                  <a:extLst>
                    <a:ext uri="{9D8B030D-6E8A-4147-A177-3AD203B41FA5}">
                      <a16:colId xmlns:a16="http://schemas.microsoft.com/office/drawing/2014/main" val="1438708331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697494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Hebrew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Aleph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Gimel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6329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Greek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Alpha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Beta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Gamma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63672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English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Latin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E8CEE2-67DE-F649-9C41-5998EA8CF35A}"/>
              </a:ext>
            </a:extLst>
          </p:cNvPr>
          <p:cNvSpPr/>
          <p:nvPr/>
        </p:nvSpPr>
        <p:spPr>
          <a:xfrm>
            <a:off x="1752600" y="762000"/>
            <a:ext cx="2209800" cy="533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LEVEL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773F1D-F953-E748-B918-F84B5A3FD504}"/>
              </a:ext>
            </a:extLst>
          </p:cNvPr>
          <p:cNvSpPr/>
          <p:nvPr/>
        </p:nvSpPr>
        <p:spPr>
          <a:xfrm>
            <a:off x="4191000" y="762000"/>
            <a:ext cx="2209800" cy="533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LEVEL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960A8C-49BC-E848-8E33-D0771730C52F}"/>
              </a:ext>
            </a:extLst>
          </p:cNvPr>
          <p:cNvSpPr/>
          <p:nvPr/>
        </p:nvSpPr>
        <p:spPr>
          <a:xfrm>
            <a:off x="6664657" y="762000"/>
            <a:ext cx="2209800" cy="5334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72764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99029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124326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99105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Church Attendance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1972-2014 (General Social Surveys)</a:t>
            </a:r>
          </a:p>
        </p:txBody>
      </p:sp>
    </p:spTree>
    <p:extLst>
      <p:ext uri="{BB962C8B-B14F-4D97-AF65-F5344CB8AC3E}">
        <p14:creationId xmlns:p14="http://schemas.microsoft.com/office/powerpoint/2010/main" val="415819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22540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888382" y="5098155"/>
            <a:ext cx="1710721" cy="184175"/>
          </a:xfrm>
          <a:prstGeom prst="rect">
            <a:avLst/>
          </a:prstGeom>
          <a:pattFill prst="wdUpDiag">
            <a:fgClr>
              <a:srgbClr val="C0000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03CF53-9708-E347-8E96-E304700F0F86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610100" y="3444700"/>
            <a:ext cx="0" cy="1844876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5D5AB0-6678-F145-9530-C35E29CF0EC5}"/>
              </a:ext>
            </a:extLst>
          </p:cNvPr>
          <p:cNvCxnSpPr>
            <a:cxnSpLocks/>
          </p:cNvCxnSpPr>
          <p:nvPr/>
        </p:nvCxnSpPr>
        <p:spPr>
          <a:xfrm flipH="1">
            <a:off x="2873463" y="3399728"/>
            <a:ext cx="14919" cy="1889848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86923" y="3366566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36779-30DD-DF43-9BAE-EE85AB4CDC8D}"/>
              </a:ext>
            </a:extLst>
          </p:cNvPr>
          <p:cNvSpPr txBox="1"/>
          <p:nvPr/>
        </p:nvSpPr>
        <p:spPr>
          <a:xfrm>
            <a:off x="3120879" y="2766230"/>
            <a:ext cx="136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Jerusalem meeting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44F1A-F474-8549-ABCB-77EF983012FE}"/>
              </a:ext>
            </a:extLst>
          </p:cNvPr>
          <p:cNvGrpSpPr/>
          <p:nvPr/>
        </p:nvGrpSpPr>
        <p:grpSpPr>
          <a:xfrm>
            <a:off x="3120880" y="2718027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A12A6C-F0C6-D14D-8F74-89DC5D272E8B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E8F2CAEB-450D-B34D-AAF1-A7B7C1DE7FB1}"/>
                </a:ext>
              </a:extLst>
            </p:cNvPr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06602E-C97E-874E-8111-31D6BE054799}"/>
              </a:ext>
            </a:extLst>
          </p:cNvPr>
          <p:cNvCxnSpPr>
            <a:cxnSpLocks/>
          </p:cNvCxnSpPr>
          <p:nvPr/>
        </p:nvCxnSpPr>
        <p:spPr>
          <a:xfrm flipV="1">
            <a:off x="3020545" y="3375724"/>
            <a:ext cx="7280" cy="610065"/>
          </a:xfrm>
          <a:prstGeom prst="line">
            <a:avLst/>
          </a:prstGeom>
          <a:solidFill>
            <a:srgbClr val="248BF3"/>
          </a:solidFill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F2107B-A612-C341-BC04-D137573F7B4A}"/>
              </a:ext>
            </a:extLst>
          </p:cNvPr>
          <p:cNvSpPr/>
          <p:nvPr/>
        </p:nvSpPr>
        <p:spPr>
          <a:xfrm>
            <a:off x="3033546" y="3837820"/>
            <a:ext cx="152891" cy="142693"/>
          </a:xfrm>
          <a:prstGeom prst="rtTriangle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2999816" y="3328091"/>
            <a:ext cx="148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2948267" y="3954385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049040" y="247512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B3896-CF40-2345-8D10-82F1A59C2984}"/>
              </a:ext>
            </a:extLst>
          </p:cNvPr>
          <p:cNvSpPr txBox="1"/>
          <p:nvPr/>
        </p:nvSpPr>
        <p:spPr>
          <a:xfrm>
            <a:off x="4312056" y="2472957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+30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F00B9-0CA1-C648-AFDD-5702E226F95A}"/>
              </a:ext>
            </a:extLst>
          </p:cNvPr>
          <p:cNvSpPr txBox="1"/>
          <p:nvPr/>
        </p:nvSpPr>
        <p:spPr>
          <a:xfrm>
            <a:off x="2888382" y="4535606"/>
            <a:ext cx="168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as oral</a:t>
            </a:r>
          </a:p>
          <a:p>
            <a:r>
              <a:rPr lang="en-US" sz="1600" dirty="0">
                <a:solidFill>
                  <a:srgbClr val="D7D7D7"/>
                </a:solidFill>
              </a:rPr>
              <a:t>history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489722-E610-A246-86B7-F2E6B14C14BC}"/>
              </a:ext>
            </a:extLst>
          </p:cNvPr>
          <p:cNvCxnSpPr>
            <a:cxnSpLocks/>
          </p:cNvCxnSpPr>
          <p:nvPr/>
        </p:nvCxnSpPr>
        <p:spPr>
          <a:xfrm flipH="1">
            <a:off x="2865457" y="5283697"/>
            <a:ext cx="1755639" cy="0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0" y="2819400"/>
              <a:ext cx="917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</a:t>
              </a:r>
            </a:p>
          </p:txBody>
        </p:sp>
      </p:grpSp>
      <p:cxnSp>
        <p:nvCxnSpPr>
          <p:cNvPr id="4" name="Elbow Connector 3"/>
          <p:cNvCxnSpPr>
            <a:stCxn id="17" idx="3"/>
          </p:cNvCxnSpPr>
          <p:nvPr/>
        </p:nvCxnSpPr>
        <p:spPr>
          <a:xfrm>
            <a:off x="1828800" y="4038600"/>
            <a:ext cx="685800" cy="12700"/>
          </a:xfrm>
          <a:prstGeom prst="bentConnector3">
            <a:avLst>
              <a:gd name="adj1" fmla="val -338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743200" y="3124200"/>
            <a:ext cx="914400" cy="12700"/>
          </a:xfrm>
          <a:prstGeom prst="bentConnector3">
            <a:avLst>
              <a:gd name="adj1" fmla="val -275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146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886200" y="2209800"/>
            <a:ext cx="685800" cy="12700"/>
          </a:xfrm>
          <a:prstGeom prst="bentConnector3">
            <a:avLst>
              <a:gd name="adj1" fmla="val -467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5146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800600" y="3124200"/>
            <a:ext cx="914400" cy="12700"/>
          </a:xfrm>
          <a:prstGeom prst="bentConnector3">
            <a:avLst>
              <a:gd name="adj1" fmla="val -538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20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Tertiary</a:t>
              </a:r>
            </a:p>
          </p:txBody>
        </p:sp>
      </p:grp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5829300" y="2095500"/>
            <a:ext cx="914400" cy="2057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629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5720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800600" y="4953000"/>
            <a:ext cx="914400" cy="12700"/>
          </a:xfrm>
          <a:prstGeom prst="bentConnector3">
            <a:avLst>
              <a:gd name="adj1" fmla="val -2257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6858000" y="4953000"/>
            <a:ext cx="914400" cy="12700"/>
          </a:xfrm>
          <a:prstGeom prst="bentConnector3">
            <a:avLst>
              <a:gd name="adj1" fmla="val -3508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629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</p:spTree>
    <p:extLst>
      <p:ext uri="{BB962C8B-B14F-4D97-AF65-F5344CB8AC3E}">
        <p14:creationId xmlns:p14="http://schemas.microsoft.com/office/powerpoint/2010/main" val="128161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2146012"/>
              <a:ext cx="1752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Tertiary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" y="2146012"/>
              <a:ext cx="198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2146012"/>
              <a:ext cx="15263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Primary</a:t>
              </a:r>
            </a:p>
          </p:txBody>
        </p:sp>
      </p:grpSp>
      <p:cxnSp>
        <p:nvCxnSpPr>
          <p:cNvPr id="4" name="Elbow Connector 3"/>
          <p:cNvCxnSpPr>
            <a:endCxn id="23" idx="2"/>
          </p:cNvCxnSpPr>
          <p:nvPr/>
        </p:nvCxnSpPr>
        <p:spPr>
          <a:xfrm rot="5400000" flipH="1" flipV="1">
            <a:off x="2590800" y="4953000"/>
            <a:ext cx="914400" cy="12700"/>
          </a:xfrm>
          <a:prstGeom prst="bentConnector3">
            <a:avLst>
              <a:gd name="adj1" fmla="val -2209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62200" y="54102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590800" y="3124200"/>
            <a:ext cx="914400" cy="12700"/>
          </a:xfrm>
          <a:prstGeom prst="bentConnector3">
            <a:avLst>
              <a:gd name="adj1" fmla="val -1891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362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733800" y="2209800"/>
            <a:ext cx="990600" cy="12700"/>
          </a:xfrm>
          <a:prstGeom prst="bentConnector3">
            <a:avLst>
              <a:gd name="adj1" fmla="val -4199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3622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953000" y="3124200"/>
            <a:ext cx="914400" cy="12700"/>
          </a:xfrm>
          <a:prstGeom prst="bentConnector3">
            <a:avLst>
              <a:gd name="adj1" fmla="val -1361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244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6134100" y="1943100"/>
            <a:ext cx="914400" cy="2362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0866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24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953000" y="4953000"/>
            <a:ext cx="914400" cy="12700"/>
          </a:xfrm>
          <a:prstGeom prst="bentConnector3">
            <a:avLst>
              <a:gd name="adj1" fmla="val -4436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24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7315200" y="4953000"/>
            <a:ext cx="914400" cy="12700"/>
          </a:xfrm>
          <a:prstGeom prst="bentConnector3">
            <a:avLst>
              <a:gd name="adj1" fmla="val -1043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0866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</p:spTree>
    <p:extLst>
      <p:ext uri="{BB962C8B-B14F-4D97-AF65-F5344CB8AC3E}">
        <p14:creationId xmlns:p14="http://schemas.microsoft.com/office/powerpoint/2010/main" val="193378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8600" y="1447800"/>
            <a:ext cx="8610600" cy="1066800"/>
            <a:chOff x="228600" y="1447800"/>
            <a:chExt cx="8610600" cy="10668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14478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4800" y="1560286"/>
              <a:ext cx="1294344" cy="750332"/>
              <a:chOff x="304800" y="1828800"/>
              <a:chExt cx="550264" cy="750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04800" y="1828800"/>
                <a:ext cx="550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1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4800" y="2209800"/>
                <a:ext cx="307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Alpha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28600" y="4191000"/>
            <a:ext cx="8610600" cy="1066800"/>
            <a:chOff x="228600" y="4191000"/>
            <a:chExt cx="8610600" cy="1066800"/>
          </a:xfrm>
        </p:grpSpPr>
        <p:sp>
          <p:nvSpPr>
            <p:cNvPr id="22" name="Rounded Rectangle 21"/>
            <p:cNvSpPr/>
            <p:nvPr/>
          </p:nvSpPr>
          <p:spPr>
            <a:xfrm>
              <a:off x="228600" y="41910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4800" y="4303486"/>
              <a:ext cx="1294346" cy="750332"/>
              <a:chOff x="304800" y="1828800"/>
              <a:chExt cx="235676" cy="750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" y="1828800"/>
                <a:ext cx="235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3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4800" y="2209800"/>
                <a:ext cx="167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Gamma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5562600"/>
            <a:ext cx="8610600" cy="1066800"/>
            <a:chOff x="228600" y="5562600"/>
            <a:chExt cx="8610600" cy="1066800"/>
          </a:xfrm>
        </p:grpSpPr>
        <p:sp>
          <p:nvSpPr>
            <p:cNvPr id="23" name="Rounded Rectangle 22"/>
            <p:cNvSpPr/>
            <p:nvPr/>
          </p:nvSpPr>
          <p:spPr>
            <a:xfrm>
              <a:off x="228600" y="55626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04800" y="5715000"/>
              <a:ext cx="1294344" cy="750332"/>
              <a:chOff x="304800" y="1828800"/>
              <a:chExt cx="232501" cy="750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4800" y="1828800"/>
                <a:ext cx="232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4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800" y="2209800"/>
                <a:ext cx="122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Delta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28600" y="2819400"/>
            <a:ext cx="8610600" cy="1066800"/>
            <a:chOff x="228600" y="2819400"/>
            <a:chExt cx="8610600" cy="1066800"/>
          </a:xfrm>
        </p:grpSpPr>
        <p:sp>
          <p:nvSpPr>
            <p:cNvPr id="21" name="Rounded Rectangle 20"/>
            <p:cNvSpPr/>
            <p:nvPr/>
          </p:nvSpPr>
          <p:spPr>
            <a:xfrm>
              <a:off x="228600" y="28194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4800" y="2943554"/>
              <a:ext cx="1294344" cy="750332"/>
              <a:chOff x="304800" y="1828800"/>
              <a:chExt cx="325942" cy="750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04800" y="1828800"/>
                <a:ext cx="325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4800" y="2209800"/>
                <a:ext cx="15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696200" y="3124200"/>
              <a:ext cx="558304" cy="533400"/>
              <a:chOff x="7010400" y="3048000"/>
              <a:chExt cx="558304" cy="5334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010400" y="3048000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rgbClr val="01B902"/>
                  </a:gs>
                  <a:gs pos="100000">
                    <a:srgbClr val="69E168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24965" y="3058180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93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Alpha</a:t>
            </a:r>
          </a:p>
          <a:p>
            <a:r>
              <a:rPr lang="en-US" dirty="0">
                <a:solidFill>
                  <a:srgbClr val="FFFFFF"/>
                </a:solidFill>
              </a:rPr>
              <a:t>Beta</a:t>
            </a:r>
          </a:p>
          <a:p>
            <a:r>
              <a:rPr lang="en-US" dirty="0">
                <a:solidFill>
                  <a:srgbClr val="FFFFFF"/>
                </a:solidFill>
              </a:rPr>
              <a:t>Gamma</a:t>
            </a:r>
          </a:p>
          <a:p>
            <a:r>
              <a:rPr lang="en-US" dirty="0">
                <a:solidFill>
                  <a:srgbClr val="FFFFFF"/>
                </a:solidFill>
              </a:rPr>
              <a:t>Delta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94294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0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Textual Criticism is a little complicated</a:t>
              </a:r>
              <a:r>
                <a:rPr lang="en-US" sz="2400" dirty="0">
                  <a:solidFill>
                    <a:schemeClr val="tx1"/>
                  </a:solidFill>
                </a:rPr>
                <a:t>; know that people sometimes use this to their advantage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We can have confidence </a:t>
              </a:r>
              <a:r>
                <a:rPr lang="en-US" sz="2400" dirty="0">
                  <a:solidFill>
                    <a:schemeClr val="tx1"/>
                  </a:solidFill>
                </a:rPr>
                <a:t>in the text despite some questions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New Testament has an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“embarrassment of riches” </a:t>
              </a:r>
              <a:r>
                <a:rPr lang="en-US" sz="2400" dirty="0">
                  <a:solidFill>
                    <a:schemeClr val="tx1"/>
                  </a:solidFill>
                </a:rPr>
                <a:t>compared to other ancient works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Don’t hold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ancient manuscript culture </a:t>
              </a:r>
              <a:r>
                <a:rPr lang="en-US" sz="2400" dirty="0">
                  <a:solidFill>
                    <a:schemeClr val="tx1"/>
                  </a:solidFill>
                </a:rPr>
                <a:t>to modern print culture standards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954107"/>
            <a:chOff x="304800" y="4648200"/>
            <a:chExt cx="8724901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Use questions to engage others (not just statements)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2860491"/>
            <a:ext cx="8724901" cy="954107"/>
            <a:chOff x="304800" y="4648200"/>
            <a:chExt cx="8724901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sz="2800" dirty="0"/>
                <a:t>Makes your job </a:t>
              </a:r>
              <a:r>
                <a:rPr lang="en-US" sz="2800" b="1" dirty="0">
                  <a:highlight>
                    <a:srgbClr val="C00002"/>
                  </a:highlight>
                </a:rPr>
                <a:t>easier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800" dirty="0"/>
                <a:t>Is more effective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051518"/>
            <a:ext cx="8724901" cy="1815882"/>
            <a:chOff x="304800" y="4648200"/>
            <a:chExt cx="8724901" cy="18158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asking:</a:t>
              </a:r>
            </a:p>
            <a:p>
              <a:pPr marL="342900" indent="-342900">
                <a:buAutoNum type="arabicPeriod"/>
              </a:pPr>
              <a:r>
                <a:rPr lang="en-US" sz="2800" dirty="0"/>
                <a:t>What do you mean by that?</a:t>
              </a:r>
            </a:p>
            <a:p>
              <a:pPr marL="342900" indent="-342900">
                <a:buAutoNum type="arabicPeriod"/>
              </a:pPr>
              <a:r>
                <a:rPr lang="en-US" sz="2800" dirty="0"/>
                <a:t>How did you come to that conclusion?</a:t>
              </a:r>
            </a:p>
            <a:p>
              <a:pPr marL="342900" indent="-342900">
                <a:buAutoNum type="arabicPeriod"/>
              </a:pPr>
              <a:r>
                <a:rPr lang="en-US" sz="2800" dirty="0"/>
                <a:t>Could you help me with ___?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1979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13894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question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is the sort of truth that is hard to explain because it is a fact; but it is a fact to which we can call witnesses”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905052" y="4978180"/>
            <a:ext cx="1902282" cy="298675"/>
          </a:xfrm>
          <a:prstGeom prst="rect">
            <a:avLst/>
          </a:prstGeom>
          <a:pattFill prst="wdUpDiag">
            <a:fgClr>
              <a:srgbClr val="C00002"/>
            </a:fgClr>
            <a:bgClr>
              <a:srgbClr val="C00002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50193E-BCCA-7B44-A238-4E76B711A278}"/>
              </a:ext>
            </a:extLst>
          </p:cNvPr>
          <p:cNvSpPr/>
          <p:nvPr/>
        </p:nvSpPr>
        <p:spPr>
          <a:xfrm>
            <a:off x="2905052" y="3354323"/>
            <a:ext cx="1895547" cy="1922529"/>
          </a:xfrm>
          <a:prstGeom prst="rect">
            <a:avLst/>
          </a:prstGeom>
          <a:noFill/>
          <a:ln w="12700">
            <a:solidFill>
              <a:srgbClr val="C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366566"/>
            <a:ext cx="3124200" cy="178508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14069" y="3314719"/>
            <a:ext cx="170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Gospels recorded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246" y="3366995"/>
            <a:ext cx="2655548" cy="157362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04" y="3307176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Jesus’ Life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3296066" y="3489360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3287012" y="400903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371281" y="241558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353308" y="1979408"/>
            <a:ext cx="9887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Jerusalem meeting </a:t>
            </a:r>
            <a:r>
              <a:rPr lang="en-US" sz="1400" baseline="30000" dirty="0">
                <a:solidFill>
                  <a:srgbClr val="D7D7D7"/>
                </a:solidFill>
              </a:rPr>
              <a:t>2</a:t>
            </a:r>
            <a:endParaRPr lang="en-US" sz="1400" dirty="0">
              <a:solidFill>
                <a:srgbClr val="D7D7D7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C924BA-A0BD-DD4A-B4C4-8850E79959D7}"/>
              </a:ext>
            </a:extLst>
          </p:cNvPr>
          <p:cNvGrpSpPr/>
          <p:nvPr/>
        </p:nvGrpSpPr>
        <p:grpSpPr>
          <a:xfrm>
            <a:off x="4818674" y="2210422"/>
            <a:ext cx="3441113" cy="769290"/>
            <a:chOff x="4648200" y="2393125"/>
            <a:chExt cx="3441113" cy="769290"/>
          </a:xfrm>
        </p:grpSpPr>
        <p:sp>
          <p:nvSpPr>
            <p:cNvPr id="12" name="TextBox 11"/>
            <p:cNvSpPr txBox="1"/>
            <p:nvPr/>
          </p:nvSpPr>
          <p:spPr>
            <a:xfrm>
              <a:off x="4648200" y="2393125"/>
              <a:ext cx="34411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Galatians, 1 Thessalonians, Romans</a:t>
              </a:r>
            </a:p>
            <a:p>
              <a:r>
                <a:rPr lang="en-US" sz="1600" dirty="0">
                  <a:solidFill>
                    <a:srgbClr val="D7D7D7"/>
                  </a:solidFill>
                </a:rPr>
                <a:t>Philemon, 1-2 Corinthians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2B3896-CF40-2345-8D10-82F1A59C2984}"/>
                </a:ext>
              </a:extLst>
            </p:cNvPr>
            <p:cNvSpPr txBox="1"/>
            <p:nvPr/>
          </p:nvSpPr>
          <p:spPr>
            <a:xfrm>
              <a:off x="4670969" y="2900805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+30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7511B0E-3692-7249-9392-75B0752C2B04}"/>
              </a:ext>
            </a:extLst>
          </p:cNvPr>
          <p:cNvSpPr/>
          <p:nvPr/>
        </p:nvSpPr>
        <p:spPr>
          <a:xfrm>
            <a:off x="4401704" y="3155331"/>
            <a:ext cx="1420958" cy="183291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1784E8-07DD-034A-A540-B75555D743A4}"/>
              </a:ext>
            </a:extLst>
          </p:cNvPr>
          <p:cNvSpPr txBox="1"/>
          <p:nvPr/>
        </p:nvSpPr>
        <p:spPr>
          <a:xfrm>
            <a:off x="4415172" y="3103485"/>
            <a:ext cx="1407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Undisputed Epistles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FC731F7-A72E-D947-AAC4-89653C96104C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092352" y="2241018"/>
            <a:ext cx="260956" cy="109702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A14FF14-08D5-7843-8F60-01F11A133600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045576" y="3366566"/>
            <a:ext cx="250490" cy="415182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1BD37D6-7709-CB42-AAAA-BB10F034061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4572000" y="2502809"/>
            <a:ext cx="246674" cy="65252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780E784-070E-2840-96AD-0C64545D54CC}"/>
              </a:ext>
            </a:extLst>
          </p:cNvPr>
          <p:cNvSpPr txBox="1"/>
          <p:nvPr/>
        </p:nvSpPr>
        <p:spPr>
          <a:xfrm>
            <a:off x="2877749" y="4987510"/>
            <a:ext cx="190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Gospels as oral history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8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4300" dirty="0"/>
              <a:t>“This is the sort of truth that is hard to explain because it is a fact; but it is a fact to which </a:t>
            </a:r>
            <a:r>
              <a:rPr lang="en-US" sz="4300" dirty="0">
                <a:highlight>
                  <a:srgbClr val="C00002"/>
                </a:highlight>
              </a:rPr>
              <a:t>we can call witnesses</a:t>
            </a:r>
            <a:r>
              <a:rPr lang="en-US" sz="4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800204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</a:t>
            </a:r>
            <a:r>
              <a:rPr lang="en-US" sz="1400" dirty="0">
                <a:solidFill>
                  <a:srgbClr val="D7D7D7"/>
                </a:solidFill>
              </a:rPr>
              <a:t>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76792" y="3353744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057289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2340349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52 AD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Galatians written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000" y="2340349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60-70 AD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Gospels recorded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15200" y="2340349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90 AD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Revelation written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2400" y="2340349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30 AD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Jesus</a:t>
              </a:r>
            </a:p>
            <a:p>
              <a:pPr algn="ctr"/>
              <a:r>
                <a:rPr lang="en-US" sz="2800" dirty="0"/>
                <a:t>dies</a:t>
              </a:r>
            </a:p>
          </p:txBody>
        </p:sp>
      </p:grpSp>
      <p:cxnSp>
        <p:nvCxnSpPr>
          <p:cNvPr id="10" name="Straight Connector 9"/>
          <p:cNvCxnSpPr>
            <a:stCxn id="2" idx="6"/>
            <a:endCxn id="41" idx="2"/>
          </p:cNvCxnSpPr>
          <p:nvPr/>
        </p:nvCxnSpPr>
        <p:spPr>
          <a:xfrm>
            <a:off x="1143000" y="4092949"/>
            <a:ext cx="6934200" cy="0"/>
          </a:xfrm>
          <a:prstGeom prst="line">
            <a:avLst/>
          </a:prstGeom>
          <a:ln w="47625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38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766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7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202023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1905000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905000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315200" y="1905000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1905000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3206203"/>
              <a:ext cx="173899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dirty="0"/>
                <a:t>NT books written in 1</a:t>
              </a:r>
              <a:r>
                <a:rPr lang="en-US" sz="2000" baseline="30000" dirty="0"/>
                <a:t>st</a:t>
              </a:r>
              <a:r>
                <a:rPr lang="en-US" sz="2000" dirty="0"/>
                <a:t> century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139403"/>
              <a:ext cx="1738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100%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146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30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2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2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3368280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1361" y="1922244"/>
            <a:ext cx="6669943" cy="2841251"/>
            <a:chOff x="1281361" y="1922244"/>
            <a:chExt cx="6669943" cy="2841251"/>
          </a:xfrm>
        </p:grpSpPr>
        <p:sp>
          <p:nvSpPr>
            <p:cNvPr id="4" name="Rectangle 3"/>
            <p:cNvSpPr/>
            <p:nvPr/>
          </p:nvSpPr>
          <p:spPr>
            <a:xfrm>
              <a:off x="1281361" y="2048104"/>
              <a:ext cx="6669943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81361" y="1922244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81361" y="4763495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813" y="2540106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5,500+</a:t>
            </a:r>
          </a:p>
        </p:txBody>
      </p:sp>
    </p:spTree>
    <p:extLst>
      <p:ext uri="{BB962C8B-B14F-4D97-AF65-F5344CB8AC3E}">
        <p14:creationId xmlns:p14="http://schemas.microsoft.com/office/powerpoint/2010/main" val="711863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1361" y="2048104"/>
            <a:ext cx="6669943" cy="259731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81361" y="1922244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81361" y="4763495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813" y="2540106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5,500+</a:t>
            </a:r>
          </a:p>
        </p:txBody>
      </p:sp>
    </p:spTree>
    <p:extLst>
      <p:ext uri="{BB962C8B-B14F-4D97-AF65-F5344CB8AC3E}">
        <p14:creationId xmlns:p14="http://schemas.microsoft.com/office/powerpoint/2010/main" val="35874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1" y="5606669"/>
            <a:ext cx="2398411" cy="340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7287" y="5606669"/>
            <a:ext cx="49514" cy="34984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5589320"/>
            <a:ext cx="25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27287" y="5946984"/>
            <a:ext cx="2600325" cy="149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7287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0913" y="5433289"/>
            <a:ext cx="3609524" cy="5136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194" y="5433289"/>
            <a:ext cx="45719" cy="52322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427" y="5420380"/>
            <a:ext cx="374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946984"/>
            <a:ext cx="3659037" cy="14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5606668"/>
            <a:ext cx="2703212" cy="483827"/>
          </a:xfrm>
          <a:prstGeom prst="rect">
            <a:avLst/>
          </a:prstGeom>
          <a:solidFill>
            <a:schemeClr val="bg1">
              <a:alpha val="44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9112" y="5650468"/>
            <a:ext cx="26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601980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Vincent van Gogh (June 1890)</a:t>
            </a:r>
          </a:p>
        </p:txBody>
      </p:sp>
    </p:spTree>
    <p:extLst>
      <p:ext uri="{BB962C8B-B14F-4D97-AF65-F5344CB8AC3E}">
        <p14:creationId xmlns:p14="http://schemas.microsoft.com/office/powerpoint/2010/main" val="16080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9F630-50C1-074B-BF31-2E456A1B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9144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8800" y="2951930"/>
            <a:ext cx="5334000" cy="3276600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02813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“there is in the tradition and experience which we include under the name of </a:t>
            </a:r>
            <a:r>
              <a:rPr lang="en-US" sz="2800" b="1" dirty="0">
                <a:highlight>
                  <a:srgbClr val="C00002"/>
                </a:highlight>
              </a:rPr>
              <a:t>‘the law’,</a:t>
            </a:r>
            <a:br>
              <a:rPr lang="en-US" sz="2800" b="1" dirty="0">
                <a:highlight>
                  <a:srgbClr val="C00002"/>
                </a:highlight>
              </a:rPr>
            </a:br>
            <a:r>
              <a:rPr lang="en-US" sz="28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800" dirty="0">
                <a:highlight>
                  <a:srgbClr val="C00002"/>
                </a:highlight>
              </a:rPr>
              <a:t> </a:t>
            </a:r>
            <a:r>
              <a:rPr lang="en-US" sz="2800" dirty="0"/>
              <a:t>or its statutes and more sure than that of any court or its decisions.”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6096000"/>
            <a:ext cx="2438400" cy="2711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Justice Robert H. Jackson</a:t>
            </a:r>
          </a:p>
        </p:txBody>
      </p:sp>
    </p:spTree>
    <p:extLst>
      <p:ext uri="{BB962C8B-B14F-4D97-AF65-F5344CB8AC3E}">
        <p14:creationId xmlns:p14="http://schemas.microsoft.com/office/powerpoint/2010/main" val="29325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9B938FB6-1E76-1940-B2BE-9F802CF659B0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1219200" y="1866900"/>
            <a:ext cx="1524000" cy="12954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A36A0B3-50D8-6B4A-AA51-EDB81BC12C2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19200" y="3162300"/>
            <a:ext cx="1524929" cy="12954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081BB5B-827A-9546-BDD3-8E9316908DEF}"/>
              </a:ext>
            </a:extLst>
          </p:cNvPr>
          <p:cNvSpPr/>
          <p:nvPr/>
        </p:nvSpPr>
        <p:spPr>
          <a:xfrm>
            <a:off x="11430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E88EE-D5B4-3049-A3E9-5A006597FCEE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>
            <a:off x="2819400" y="1866900"/>
            <a:ext cx="2133600" cy="0"/>
          </a:xfrm>
          <a:prstGeom prst="line">
            <a:avLst/>
          </a:prstGeom>
          <a:ln w="76200" cap="rnd"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rgbClr val="009E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DA1C427-8721-544F-ABBB-597FF3981365}"/>
              </a:ext>
            </a:extLst>
          </p:cNvPr>
          <p:cNvSpPr/>
          <p:nvPr/>
        </p:nvSpPr>
        <p:spPr>
          <a:xfrm>
            <a:off x="2743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A1FA4-FD97-E74E-AED2-BA992E50A980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5029200" y="1866900"/>
            <a:ext cx="3124200" cy="0"/>
          </a:xfrm>
          <a:prstGeom prst="line">
            <a:avLst/>
          </a:prstGeom>
          <a:ln w="76200" cap="rnd"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1B0A368-0E53-0C47-ADE5-9A9CC605C370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2820329" y="3162300"/>
            <a:ext cx="1544336" cy="12954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D9F6B60-2FF2-5144-B028-3E5C40120FFE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820329" y="4457700"/>
            <a:ext cx="1545265" cy="1295400"/>
          </a:xfrm>
          <a:prstGeom prst="curvedConnector3">
            <a:avLst>
              <a:gd name="adj1" fmla="val 50000"/>
            </a:avLst>
          </a:prstGeom>
          <a:ln w="76200" cap="rnd">
            <a:solidFill>
              <a:schemeClr val="tx1">
                <a:lumMod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CFD51FF-9F17-4249-952F-4B95918527B4}"/>
              </a:ext>
            </a:extLst>
          </p:cNvPr>
          <p:cNvSpPr/>
          <p:nvPr/>
        </p:nvSpPr>
        <p:spPr>
          <a:xfrm>
            <a:off x="2744129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852021-CC8B-C147-88EB-229D628C5D9A}"/>
              </a:ext>
            </a:extLst>
          </p:cNvPr>
          <p:cNvCxnSpPr>
            <a:cxnSpLocks/>
          </p:cNvCxnSpPr>
          <p:nvPr/>
        </p:nvCxnSpPr>
        <p:spPr>
          <a:xfrm>
            <a:off x="4440865" y="3162300"/>
            <a:ext cx="2340935" cy="0"/>
          </a:xfrm>
          <a:prstGeom prst="line">
            <a:avLst/>
          </a:prstGeom>
          <a:ln w="76200" cap="rnd"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rgbClr val="CA5C0E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A336485-A85D-3E4B-A7F0-DDFF1CBAB292}"/>
              </a:ext>
            </a:extLst>
          </p:cNvPr>
          <p:cNvSpPr/>
          <p:nvPr/>
        </p:nvSpPr>
        <p:spPr>
          <a:xfrm>
            <a:off x="4364665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4D8232-BC6C-2547-8644-EA580E321B33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6858000" y="3153471"/>
            <a:ext cx="1295400" cy="8829"/>
          </a:xfrm>
          <a:prstGeom prst="line">
            <a:avLst/>
          </a:prstGeom>
          <a:ln w="76200" cap="rnd">
            <a:solidFill>
              <a:srgbClr val="CA5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AF15001-071A-FA4A-93AA-C38B1FF88421}"/>
              </a:ext>
            </a:extLst>
          </p:cNvPr>
          <p:cNvSpPr/>
          <p:nvPr/>
        </p:nvSpPr>
        <p:spPr>
          <a:xfrm>
            <a:off x="67818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7DE36E-B6FD-6A45-AF73-E18479E3242D}"/>
              </a:ext>
            </a:extLst>
          </p:cNvPr>
          <p:cNvSpPr/>
          <p:nvPr/>
        </p:nvSpPr>
        <p:spPr>
          <a:xfrm>
            <a:off x="49530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4DC2D-1B4E-3E45-BF67-BC40CD5566B8}"/>
              </a:ext>
            </a:extLst>
          </p:cNvPr>
          <p:cNvSpPr txBox="1"/>
          <p:nvPr/>
        </p:nvSpPr>
        <p:spPr>
          <a:xfrm>
            <a:off x="509782" y="2968805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E5A40E-2C24-F646-9D28-C9734CA6D325}"/>
              </a:ext>
            </a:extLst>
          </p:cNvPr>
          <p:cNvSpPr txBox="1"/>
          <p:nvPr/>
        </p:nvSpPr>
        <p:spPr>
          <a:xfrm>
            <a:off x="2457653" y="1101356"/>
            <a:ext cx="64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5949FE-65B2-C84F-A054-E799F2E0968B}"/>
              </a:ext>
            </a:extLst>
          </p:cNvPr>
          <p:cNvCxnSpPr>
            <a:cxnSpLocks/>
            <a:stCxn id="36" idx="2"/>
            <a:endCxn id="7" idx="0"/>
          </p:cNvCxnSpPr>
          <p:nvPr/>
        </p:nvCxnSpPr>
        <p:spPr>
          <a:xfrm>
            <a:off x="2781300" y="1470688"/>
            <a:ext cx="0" cy="358112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11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854270-D274-D64B-B520-49E5BF1B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3048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513" y="3700216"/>
            <a:ext cx="4903487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3700215"/>
            <a:ext cx="58096" cy="22562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9097" y="3739834"/>
            <a:ext cx="3747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“there is in the tradition and experience which we include under the name of </a:t>
            </a:r>
            <a:r>
              <a:rPr lang="en-US" sz="2000" b="1" dirty="0">
                <a:highlight>
                  <a:srgbClr val="C00002"/>
                </a:highlight>
              </a:rPr>
              <a:t>‘the law’,</a:t>
            </a:r>
            <a:br>
              <a:rPr lang="en-US" sz="2000" b="1" dirty="0">
                <a:highlight>
                  <a:srgbClr val="C00002"/>
                </a:highlight>
              </a:rPr>
            </a:br>
            <a:r>
              <a:rPr lang="en-US" sz="20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000" dirty="0">
                <a:highlight>
                  <a:srgbClr val="C00002"/>
                </a:highlight>
              </a:rPr>
              <a:t> </a:t>
            </a:r>
            <a:r>
              <a:rPr lang="en-US" sz="2000" dirty="0"/>
              <a:t>or its statutes and more sure than that of any court or its decisions.”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JUSTICE ROBERT H. JACKSON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6" b="-3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“God is dead. God remains dead. And we have killed him. How shall we comfort ourselves, the murderers of all murderers? </a:t>
            </a:r>
            <a:r>
              <a:rPr lang="en-US" sz="2000" b="1" dirty="0">
                <a:highlight>
                  <a:srgbClr val="C00002"/>
                </a:highlight>
              </a:rPr>
              <a:t>What was holiest and mightiest of all that the world has yet owned has bled to death under our knives: who will wipe this blood off us? </a:t>
            </a:r>
            <a:r>
              <a:rPr lang="en-US" sz="2000" dirty="0"/>
              <a:t>What water is there for us to clean ourselves?”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FRIEDRICH NIETZSCHE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Thus Spoke Zarathustra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2"/>
      <p:bldP spid="7" grpId="0" animBg="1"/>
      <p:bldP spid="8" grpId="0"/>
      <p:bldP spid="8" grpId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A00E638A-6078-FA48-AA46-860CD171B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"/>
            <a:ext cx="17183100" cy="6873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3015868"/>
            <a:ext cx="5334000" cy="1327532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059668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u="sng" dirty="0"/>
              <a:t>we are a colony of heaven</a:t>
            </a:r>
            <a:r>
              <a:rPr lang="en-US" b="1" dirty="0"/>
              <a:t> </a:t>
            </a:r>
            <a:r>
              <a:rPr lang="en-US" dirty="0"/>
              <a:t>on earth as we cling tightly to our life-giver, the Lord Jesus Christ,</a:t>
            </a:r>
            <a:r>
              <a:rPr lang="en-US" baseline="30000" dirty="0"/>
              <a:t> </a:t>
            </a:r>
            <a:r>
              <a:rPr lang="en-US" dirty="0"/>
              <a:t>…</a:t>
            </a:r>
          </a:p>
          <a:p>
            <a:r>
              <a:rPr lang="en-US" dirty="0"/>
              <a:t>using his matchless power, he continually subdues everything to himself.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28707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Philippians 3:20-21</a:t>
            </a:r>
          </a:p>
        </p:txBody>
      </p:sp>
    </p:spTree>
    <p:extLst>
      <p:ext uri="{BB962C8B-B14F-4D97-AF65-F5344CB8AC3E}">
        <p14:creationId xmlns:p14="http://schemas.microsoft.com/office/powerpoint/2010/main" val="10303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Oval 115"/>
          <p:cNvSpPr/>
          <p:nvPr/>
        </p:nvSpPr>
        <p:spPr>
          <a:xfrm>
            <a:off x="341786" y="348761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897021" y="347997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Elbow Connector 123"/>
          <p:cNvCxnSpPr/>
          <p:nvPr/>
        </p:nvCxnSpPr>
        <p:spPr>
          <a:xfrm rot="5400000">
            <a:off x="2876121" y="2288556"/>
            <a:ext cx="2293485" cy="182507"/>
          </a:xfrm>
          <a:prstGeom prst="bentConnector3">
            <a:avLst>
              <a:gd name="adj1" fmla="val 579"/>
            </a:avLst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cxnSpLocks/>
            <a:stCxn id="61" idx="1"/>
          </p:cNvCxnSpPr>
          <p:nvPr/>
        </p:nvCxnSpPr>
        <p:spPr>
          <a:xfrm rot="10800000" flipV="1">
            <a:off x="4383836" y="2524863"/>
            <a:ext cx="177033" cy="1005746"/>
          </a:xfrm>
          <a:prstGeom prst="bentConnector2">
            <a:avLst/>
          </a:prstGeom>
          <a:solidFill>
            <a:srgbClr val="238BF3"/>
          </a:solidFill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cxnSpLocks/>
            <a:stCxn id="67" idx="1"/>
          </p:cNvCxnSpPr>
          <p:nvPr/>
        </p:nvCxnSpPr>
        <p:spPr>
          <a:xfrm rot="10800000" flipV="1">
            <a:off x="5800046" y="2473443"/>
            <a:ext cx="198802" cy="1038464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cxnSpLocks/>
            <a:stCxn id="16" idx="1"/>
          </p:cNvCxnSpPr>
          <p:nvPr/>
        </p:nvCxnSpPr>
        <p:spPr>
          <a:xfrm rot="10800000" flipV="1">
            <a:off x="8052055" y="2462735"/>
            <a:ext cx="187486" cy="1056242"/>
          </a:xfrm>
          <a:prstGeom prst="bentConnector2">
            <a:avLst/>
          </a:prstGeom>
          <a:ln w="9525">
            <a:solidFill>
              <a:srgbClr val="CA5C0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 flipV="1">
            <a:off x="676619" y="34876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Elbow Connector 135"/>
          <p:cNvCxnSpPr>
            <a:cxnSpLocks/>
            <a:stCxn id="63" idx="1"/>
          </p:cNvCxnSpPr>
          <p:nvPr/>
        </p:nvCxnSpPr>
        <p:spPr>
          <a:xfrm rot="10800000">
            <a:off x="718225" y="3526552"/>
            <a:ext cx="158243" cy="1082716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cxnSpLocks/>
            <a:stCxn id="90" idx="1"/>
          </p:cNvCxnSpPr>
          <p:nvPr/>
        </p:nvCxnSpPr>
        <p:spPr>
          <a:xfrm rot="10800000">
            <a:off x="4504500" y="3516789"/>
            <a:ext cx="145502" cy="1078797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cxnSp>
        <p:nvCxnSpPr>
          <p:cNvPr id="66" name="Elbow Connector 65"/>
          <p:cNvCxnSpPr>
            <a:cxnSpLocks/>
            <a:stCxn id="59" idx="1"/>
          </p:cNvCxnSpPr>
          <p:nvPr/>
        </p:nvCxnSpPr>
        <p:spPr>
          <a:xfrm rot="10800000" flipV="1">
            <a:off x="6340984" y="2972053"/>
            <a:ext cx="147323" cy="558470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sp>
        <p:nvSpPr>
          <p:cNvPr id="72" name="Oval 71"/>
          <p:cNvSpPr/>
          <p:nvPr/>
        </p:nvSpPr>
        <p:spPr>
          <a:xfrm>
            <a:off x="2211808" y="348107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/>
          <p:cNvCxnSpPr>
            <a:cxnSpLocks/>
            <a:stCxn id="70" idx="1"/>
          </p:cNvCxnSpPr>
          <p:nvPr/>
        </p:nvCxnSpPr>
        <p:spPr>
          <a:xfrm rot="10800000" flipV="1">
            <a:off x="2252244" y="2455487"/>
            <a:ext cx="174085" cy="1072538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7DABA6F-873A-DB4C-B9E5-C2623E539634}"/>
              </a:ext>
            </a:extLst>
          </p:cNvPr>
          <p:cNvCxnSpPr>
            <a:cxnSpLocks/>
            <a:stCxn id="39" idx="1"/>
            <a:endCxn id="68" idx="0"/>
          </p:cNvCxnSpPr>
          <p:nvPr/>
        </p:nvCxnSpPr>
        <p:spPr>
          <a:xfrm rot="10800000" flipV="1">
            <a:off x="84517" y="1359187"/>
            <a:ext cx="224903" cy="2123727"/>
          </a:xfrm>
          <a:prstGeom prst="bentConnector2">
            <a:avLst/>
          </a:prstGeom>
          <a:ln>
            <a:solidFill>
              <a:srgbClr val="CA5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C279C9E-9AE4-6F4F-A4DE-CFC269654250}"/>
              </a:ext>
            </a:extLst>
          </p:cNvPr>
          <p:cNvCxnSpPr>
            <a:cxnSpLocks/>
            <a:stCxn id="43" idx="1"/>
            <a:endCxn id="116" idx="0"/>
          </p:cNvCxnSpPr>
          <p:nvPr/>
        </p:nvCxnSpPr>
        <p:spPr>
          <a:xfrm rot="10800000" flipV="1">
            <a:off x="382196" y="2457324"/>
            <a:ext cx="174110" cy="103029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111CE55-C16F-6A4C-9E63-6C29978353A4}"/>
              </a:ext>
            </a:extLst>
          </p:cNvPr>
          <p:cNvSpPr/>
          <p:nvPr/>
        </p:nvSpPr>
        <p:spPr>
          <a:xfrm>
            <a:off x="44106" y="34829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912843-1ECF-2A49-B305-28C233718E08}"/>
              </a:ext>
            </a:extLst>
          </p:cNvPr>
          <p:cNvSpPr/>
          <p:nvPr/>
        </p:nvSpPr>
        <p:spPr>
          <a:xfrm>
            <a:off x="4342816" y="347856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CD90E51-DC07-DE4C-90BF-B6B61A9CBCE4}"/>
              </a:ext>
            </a:extLst>
          </p:cNvPr>
          <p:cNvSpPr/>
          <p:nvPr/>
        </p:nvSpPr>
        <p:spPr>
          <a:xfrm>
            <a:off x="4464204" y="3482914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A44AF18-F25D-704C-BF1D-73477A7F350B}"/>
              </a:ext>
            </a:extLst>
          </p:cNvPr>
          <p:cNvSpPr/>
          <p:nvPr/>
        </p:nvSpPr>
        <p:spPr>
          <a:xfrm>
            <a:off x="5760934" y="3486142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AEC1A2-C665-0F4E-B720-A620848623D1}"/>
              </a:ext>
            </a:extLst>
          </p:cNvPr>
          <p:cNvSpPr/>
          <p:nvPr/>
        </p:nvSpPr>
        <p:spPr>
          <a:xfrm>
            <a:off x="6298779" y="348614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656ED0-D06E-2544-88D9-2F8FAFCDDD12}"/>
              </a:ext>
            </a:extLst>
          </p:cNvPr>
          <p:cNvSpPr/>
          <p:nvPr/>
        </p:nvSpPr>
        <p:spPr>
          <a:xfrm>
            <a:off x="8015127" y="347775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834EE6-8FD8-A249-9AC0-D8A596178E7A}"/>
              </a:ext>
            </a:extLst>
          </p:cNvPr>
          <p:cNvSpPr/>
          <p:nvPr/>
        </p:nvSpPr>
        <p:spPr>
          <a:xfrm>
            <a:off x="429734" y="3322613"/>
            <a:ext cx="261393" cy="20106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EBED3A01-E126-864A-9772-18AB9C0079A2}"/>
              </a:ext>
            </a:extLst>
          </p:cNvPr>
          <p:cNvSpPr/>
          <p:nvPr/>
        </p:nvSpPr>
        <p:spPr>
          <a:xfrm>
            <a:off x="604607" y="2827316"/>
            <a:ext cx="488931" cy="367912"/>
          </a:xfrm>
          <a:prstGeom prst="wedgeRectCallout">
            <a:avLst>
              <a:gd name="adj1" fmla="val -33193"/>
              <a:gd name="adj2" fmla="val 79270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9EC0"/>
                </a:solidFill>
              </a:rPr>
              <a:t>In Arabia</a:t>
            </a:r>
          </a:p>
        </p:txBody>
      </p:sp>
    </p:spTree>
    <p:extLst>
      <p:ext uri="{BB962C8B-B14F-4D97-AF65-F5344CB8AC3E}">
        <p14:creationId xmlns:p14="http://schemas.microsoft.com/office/powerpoint/2010/main" val="278885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8666" y="3120035"/>
            <a:ext cx="1570654" cy="241628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7971149" cy="370385"/>
            <a:chOff x="0" y="4551909"/>
            <a:chExt cx="7971149" cy="370385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520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295" y="4552962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8666" y="3097917"/>
            <a:ext cx="123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Paul in Arabia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694"/>
              </p:ext>
            </p:extLst>
          </p:nvPr>
        </p:nvGraphicFramePr>
        <p:xfrm>
          <a:off x="6400800" y="4870300"/>
          <a:ext cx="262169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95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397403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572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9:26-38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40744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4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11:25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11:27-30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0135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1026506" y="4530533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613757" y="1981200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Barnabas gets Paul </a:t>
            </a:r>
            <a:r>
              <a:rPr lang="en-US" sz="1400" baseline="30000" dirty="0">
                <a:solidFill>
                  <a:srgbClr val="D7D7D7"/>
                </a:solidFill>
              </a:rPr>
              <a:t>4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36EB5D-B780-3E4F-B763-7803371D88F2}"/>
              </a:ext>
            </a:extLst>
          </p:cNvPr>
          <p:cNvSpPr txBox="1"/>
          <p:nvPr/>
        </p:nvSpPr>
        <p:spPr>
          <a:xfrm>
            <a:off x="7195157" y="1981200"/>
            <a:ext cx="19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Paul delivers famine relief </a:t>
            </a:r>
            <a:r>
              <a:rPr lang="en-US" sz="1400" baseline="30000" dirty="0">
                <a:solidFill>
                  <a:srgbClr val="D7D7D7"/>
                </a:solidFill>
              </a:rPr>
              <a:t>5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87C9ED-F6E4-CD46-9F21-87990A31F390}"/>
              </a:ext>
            </a:extLst>
          </p:cNvPr>
          <p:cNvSpPr txBox="1"/>
          <p:nvPr/>
        </p:nvSpPr>
        <p:spPr>
          <a:xfrm>
            <a:off x="2981102" y="3478815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introduced to the apostles </a:t>
            </a:r>
            <a:r>
              <a:rPr lang="en-US" sz="1600" baseline="30000" dirty="0">
                <a:solidFill>
                  <a:srgbClr val="D7D7D7"/>
                </a:solidFill>
              </a:rPr>
              <a:t>3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2B311-C141-834F-81D2-8878D0CBCACC}"/>
              </a:ext>
            </a:extLst>
          </p:cNvPr>
          <p:cNvSpPr txBox="1"/>
          <p:nvPr/>
        </p:nvSpPr>
        <p:spPr>
          <a:xfrm>
            <a:off x="423857" y="1935724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Jesus’</a:t>
            </a:r>
          </a:p>
          <a:p>
            <a:r>
              <a:rPr lang="en-US" sz="1400" dirty="0">
                <a:solidFill>
                  <a:srgbClr val="D7D7D7"/>
                </a:solidFill>
              </a:rPr>
              <a:t>death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65B0583-DC0B-C243-A548-B4BE3730ECA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152401" y="2197334"/>
            <a:ext cx="271457" cy="1155466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BAAFE52-5E1D-C84C-A042-E91B57A8E7EF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777510" y="3374917"/>
            <a:ext cx="248997" cy="1448005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92F7511-3D45-5F4E-A3AB-93D6A4F8383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321455" y="2242810"/>
            <a:ext cx="292303" cy="110998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745E559-FCCD-C24B-B475-03FD2F4CF704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6925813" y="2242809"/>
            <a:ext cx="269344" cy="1109983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1 (Border and Accent Bar) 25">
            <a:extLst>
              <a:ext uri="{FF2B5EF4-FFF2-40B4-BE49-F238E27FC236}">
                <a16:creationId xmlns:a16="http://schemas.microsoft.com/office/drawing/2014/main" id="{9D736612-0638-1B45-9768-2211DB2AB9CD}"/>
              </a:ext>
            </a:extLst>
          </p:cNvPr>
          <p:cNvSpPr/>
          <p:nvPr/>
        </p:nvSpPr>
        <p:spPr>
          <a:xfrm>
            <a:off x="10202412" y="2231199"/>
            <a:ext cx="609600" cy="436651"/>
          </a:xfrm>
          <a:prstGeom prst="accentBorderCallout1">
            <a:avLst>
              <a:gd name="adj1" fmla="val 18750"/>
              <a:gd name="adj2" fmla="val -8333"/>
              <a:gd name="adj3" fmla="val 265442"/>
              <a:gd name="adj4" fmla="val -65299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2 26">
            <a:extLst>
              <a:ext uri="{FF2B5EF4-FFF2-40B4-BE49-F238E27FC236}">
                <a16:creationId xmlns:a16="http://schemas.microsoft.com/office/drawing/2014/main" id="{F9DB6DF5-D8D6-A845-A2D5-3DE72237EC80}"/>
              </a:ext>
            </a:extLst>
          </p:cNvPr>
          <p:cNvSpPr/>
          <p:nvPr/>
        </p:nvSpPr>
        <p:spPr>
          <a:xfrm>
            <a:off x="9826681" y="898264"/>
            <a:ext cx="669621" cy="482660"/>
          </a:xfrm>
          <a:prstGeom prst="borderCallout2">
            <a:avLst/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4ECA3C45-58A4-E64D-BCB9-5C3CF34E2EFD}"/>
              </a:ext>
            </a:extLst>
          </p:cNvPr>
          <p:cNvSpPr/>
          <p:nvPr/>
        </p:nvSpPr>
        <p:spPr>
          <a:xfrm>
            <a:off x="10806016" y="3917885"/>
            <a:ext cx="914400" cy="612648"/>
          </a:xfrm>
          <a:prstGeom prst="accentCallout2">
            <a:avLst>
              <a:gd name="adj1" fmla="val 18750"/>
              <a:gd name="adj2" fmla="val -8333"/>
              <a:gd name="adj3" fmla="val 18751"/>
              <a:gd name="adj4" fmla="val -48128"/>
              <a:gd name="adj5" fmla="val 219828"/>
              <a:gd name="adj6" fmla="val -47791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DD1F4DA6-AD73-6841-AA2E-930C80ED0818}"/>
              </a:ext>
            </a:extLst>
          </p:cNvPr>
          <p:cNvSpPr/>
          <p:nvPr/>
        </p:nvSpPr>
        <p:spPr>
          <a:xfrm>
            <a:off x="-762000" y="5486400"/>
            <a:ext cx="482623" cy="367912"/>
          </a:xfrm>
          <a:prstGeom prst="wedgeRectCallout">
            <a:avLst>
              <a:gd name="adj1" fmla="val -32069"/>
              <a:gd name="adj2" fmla="val -86754"/>
            </a:avLst>
          </a:prstGeom>
          <a:solidFill>
            <a:srgbClr val="06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FF595DC-DBC3-1245-9A79-4113AFDEF87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684364" y="3357405"/>
            <a:ext cx="296738" cy="413799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F19BC3D-F509-3C47-8A92-1060F0470D21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>
            <a:off x="2519326" y="3374918"/>
            <a:ext cx="528675" cy="145404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F706697-5EDB-2D46-850D-8EA4FB1F1EE2}"/>
              </a:ext>
            </a:extLst>
          </p:cNvPr>
          <p:cNvSpPr txBox="1"/>
          <p:nvPr/>
        </p:nvSpPr>
        <p:spPr>
          <a:xfrm>
            <a:off x="3048000" y="4536574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returns to Damascus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6195F4-2DCA-CB49-BEC1-21ECF67159FB}"/>
              </a:ext>
            </a:extLst>
          </p:cNvPr>
          <p:cNvGrpSpPr/>
          <p:nvPr/>
        </p:nvGrpSpPr>
        <p:grpSpPr>
          <a:xfrm>
            <a:off x="-2819400" y="6172200"/>
            <a:ext cx="2426660" cy="367912"/>
            <a:chOff x="696156" y="2624210"/>
            <a:chExt cx="2426660" cy="367912"/>
          </a:xfrm>
        </p:grpSpPr>
        <p:sp>
          <p:nvSpPr>
            <p:cNvPr id="25" name="Rectangular Callout 24">
              <a:extLst>
                <a:ext uri="{FF2B5EF4-FFF2-40B4-BE49-F238E27FC236}">
                  <a16:creationId xmlns:a16="http://schemas.microsoft.com/office/drawing/2014/main" id="{BF1B0E35-2955-0446-A747-3C5080109118}"/>
                </a:ext>
              </a:extLst>
            </p:cNvPr>
            <p:cNvSpPr/>
            <p:nvPr/>
          </p:nvSpPr>
          <p:spPr>
            <a:xfrm>
              <a:off x="2633885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4" name="Rectangular Callout 73">
              <a:extLst>
                <a:ext uri="{FF2B5EF4-FFF2-40B4-BE49-F238E27FC236}">
                  <a16:creationId xmlns:a16="http://schemas.microsoft.com/office/drawing/2014/main" id="{973F054F-2012-8E4F-877F-BB99EF948622}"/>
                </a:ext>
              </a:extLst>
            </p:cNvPr>
            <p:cNvSpPr/>
            <p:nvPr/>
          </p:nvSpPr>
          <p:spPr>
            <a:xfrm>
              <a:off x="696156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21B0848-427B-9746-989F-86FFE740931D}"/>
              </a:ext>
            </a:extLst>
          </p:cNvPr>
          <p:cNvSpPr/>
          <p:nvPr/>
        </p:nvSpPr>
        <p:spPr>
          <a:xfrm>
            <a:off x="850983" y="3352800"/>
            <a:ext cx="1766482" cy="253572"/>
          </a:xfrm>
          <a:prstGeom prst="rect">
            <a:avLst/>
          </a:prstGeom>
          <a:noFill/>
          <a:ln>
            <a:solidFill>
              <a:srgbClr val="CA5C0E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CE3526-5770-2E41-A1D9-05D046776242}"/>
              </a:ext>
            </a:extLst>
          </p:cNvPr>
          <p:cNvSpPr txBox="1"/>
          <p:nvPr/>
        </p:nvSpPr>
        <p:spPr>
          <a:xfrm>
            <a:off x="915123" y="3352800"/>
            <a:ext cx="1570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A5C0E"/>
                </a:solidFill>
              </a:rPr>
              <a:t>To Damascus and back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03BCB-F5DD-5E47-B0DD-4BDE05CBDFDA}"/>
              </a:ext>
            </a:extLst>
          </p:cNvPr>
          <p:cNvSpPr/>
          <p:nvPr/>
        </p:nvSpPr>
        <p:spPr>
          <a:xfrm>
            <a:off x="2514600" y="3364745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744407B-4BDA-5D4D-9259-E4356782C6DA}"/>
              </a:ext>
            </a:extLst>
          </p:cNvPr>
          <p:cNvSpPr/>
          <p:nvPr/>
        </p:nvSpPr>
        <p:spPr>
          <a:xfrm>
            <a:off x="774178" y="3361570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760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20406D-26CF-2B43-8C38-1F38295ADD5E}"/>
              </a:ext>
            </a:extLst>
          </p:cNvPr>
          <p:cNvGrpSpPr/>
          <p:nvPr/>
        </p:nvGrpSpPr>
        <p:grpSpPr>
          <a:xfrm>
            <a:off x="59083" y="1359188"/>
            <a:ext cx="250337" cy="2200198"/>
            <a:chOff x="59083" y="1359188"/>
            <a:chExt cx="250337" cy="2200198"/>
          </a:xfrm>
        </p:grpSpPr>
        <p:sp>
          <p:nvSpPr>
            <p:cNvPr id="2" name="Oval 1"/>
            <p:cNvSpPr/>
            <p:nvPr/>
          </p:nvSpPr>
          <p:spPr>
            <a:xfrm>
              <a:off x="59083" y="3478567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/>
            <p:cNvCxnSpPr>
              <a:cxnSpLocks/>
              <a:stCxn id="39" idx="1"/>
            </p:cNvCxnSpPr>
            <p:nvPr/>
          </p:nvCxnSpPr>
          <p:spPr>
            <a:xfrm rot="10800000" flipV="1">
              <a:off x="99523" y="1359188"/>
              <a:ext cx="209897" cy="2166328"/>
            </a:xfrm>
            <a:prstGeom prst="bentConnector2">
              <a:avLst/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238BF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238B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238B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81710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79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0432" y="1066800"/>
            <a:ext cx="104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Jesus dies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sp>
        <p:nvSpPr>
          <p:cNvPr id="2" name="Oval 1"/>
          <p:cNvSpPr/>
          <p:nvPr/>
        </p:nvSpPr>
        <p:spPr>
          <a:xfrm>
            <a:off x="59083" y="3478567"/>
            <a:ext cx="80819" cy="80819"/>
          </a:xfrm>
          <a:prstGeom prst="ellipse">
            <a:avLst/>
          </a:prstGeom>
          <a:solidFill>
            <a:srgbClr val="248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-955970" y="2287522"/>
            <a:ext cx="2293485" cy="182507"/>
          </a:xfrm>
          <a:prstGeom prst="bentConnector3">
            <a:avLst>
              <a:gd name="adj1" fmla="val 579"/>
            </a:avLst>
          </a:prstGeom>
          <a:ln w="31750">
            <a:solidFill>
              <a:srgbClr val="248AF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18B14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18B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18B14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64959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749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2750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82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36167-53C7-724E-BADF-EFCB461DEEF7}"/>
              </a:ext>
            </a:extLst>
          </p:cNvPr>
          <p:cNvSpPr/>
          <p:nvPr/>
        </p:nvSpPr>
        <p:spPr>
          <a:xfrm>
            <a:off x="3733800" y="16050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Aristarchus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Luke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C325E5-0314-E449-A5C7-797CBE90AD59}"/>
              </a:ext>
            </a:extLst>
          </p:cNvPr>
          <p:cNvSpPr/>
          <p:nvPr/>
        </p:nvSpPr>
        <p:spPr>
          <a:xfrm>
            <a:off x="1905000" y="38148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Philemon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293F90-8208-854B-8999-6D9170B2071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933700" y="2252794"/>
            <a:ext cx="1295400" cy="1828800"/>
          </a:xfrm>
          <a:prstGeom prst="bentConnector3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86E198-7B04-ED4A-84BF-08A0D61FCEBA}"/>
              </a:ext>
            </a:extLst>
          </p:cNvPr>
          <p:cNvSpPr/>
          <p:nvPr/>
        </p:nvSpPr>
        <p:spPr>
          <a:xfrm>
            <a:off x="5562600" y="3810000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Colossians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9977DE-0EB2-E94F-8278-F6E53D2E10E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764947" y="2250347"/>
            <a:ext cx="1290506" cy="1828800"/>
          </a:xfrm>
          <a:prstGeom prst="bentConnector3">
            <a:avLst>
              <a:gd name="adj1" fmla="val 50000"/>
            </a:avLst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5DF2EA-9DBC-EB43-94D5-A3AE86CBA05A}"/>
              </a:ext>
            </a:extLst>
          </p:cNvPr>
          <p:cNvSpPr txBox="1"/>
          <p:nvPr/>
        </p:nvSpPr>
        <p:spPr>
          <a:xfrm>
            <a:off x="5334000" y="173912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A5C0E"/>
                </a:solidFill>
              </a:rPr>
              <a:t>Acts implies Luke and Aristarchus traveled with Paul to Rome</a:t>
            </a:r>
          </a:p>
        </p:txBody>
      </p:sp>
    </p:spTree>
    <p:extLst>
      <p:ext uri="{BB962C8B-B14F-4D97-AF65-F5344CB8AC3E}">
        <p14:creationId xmlns:p14="http://schemas.microsoft.com/office/powerpoint/2010/main" val="37091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1422</Words>
  <Application>Microsoft Macintosh PowerPoint</Application>
  <PresentationFormat>On-screen Show (4:3)</PresentationFormat>
  <Paragraphs>369</Paragraphs>
  <Slides>42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Avenir Book</vt:lpstr>
      <vt:lpstr>Calibri</vt:lpstr>
      <vt:lpstr>Gabriola</vt:lpstr>
      <vt:lpstr>Verdana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question goes here</vt:lpstr>
      <vt:lpstr>“This is the sort of truth that is hard to explain because it is a fact; but it is a fact to which we can call witnesses”</vt:lpstr>
      <vt:lpstr>“This is the sort of truth that is hard to explain because it is a fact; but it is a fact to which we can call witnesses”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96</cp:revision>
  <dcterms:created xsi:type="dcterms:W3CDTF">2010-07-14T22:15:37Z</dcterms:created>
  <dcterms:modified xsi:type="dcterms:W3CDTF">2020-11-08T18:18:21Z</dcterms:modified>
</cp:coreProperties>
</file>