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466" r:id="rId3"/>
    <p:sldId id="467" r:id="rId4"/>
    <p:sldId id="458" r:id="rId5"/>
    <p:sldId id="438" r:id="rId6"/>
    <p:sldId id="459" r:id="rId7"/>
    <p:sldId id="457" r:id="rId8"/>
    <p:sldId id="439" r:id="rId9"/>
    <p:sldId id="460" r:id="rId10"/>
    <p:sldId id="453" r:id="rId11"/>
    <p:sldId id="440" r:id="rId12"/>
    <p:sldId id="441" r:id="rId13"/>
    <p:sldId id="461" r:id="rId14"/>
    <p:sldId id="442" r:id="rId15"/>
    <p:sldId id="468" r:id="rId16"/>
    <p:sldId id="469" r:id="rId17"/>
    <p:sldId id="443" r:id="rId18"/>
    <p:sldId id="455" r:id="rId19"/>
    <p:sldId id="462" r:id="rId20"/>
    <p:sldId id="464" r:id="rId21"/>
    <p:sldId id="4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6FEBF0-37B3-9A4E-A789-30F19591D940}">
          <p14:sldIdLst>
            <p14:sldId id="275"/>
            <p14:sldId id="466"/>
            <p14:sldId id="467"/>
            <p14:sldId id="458"/>
            <p14:sldId id="438"/>
            <p14:sldId id="459"/>
            <p14:sldId id="457"/>
            <p14:sldId id="439"/>
            <p14:sldId id="460"/>
            <p14:sldId id="453"/>
            <p14:sldId id="440"/>
            <p14:sldId id="441"/>
            <p14:sldId id="461"/>
            <p14:sldId id="442"/>
            <p14:sldId id="468"/>
            <p14:sldId id="469"/>
            <p14:sldId id="443"/>
            <p14:sldId id="455"/>
          </p14:sldIdLst>
        </p14:section>
        <p14:section name="SHARPS RULE" id="{AF38EF0B-30FB-354A-9C9B-AB0C8121A74C}">
          <p14:sldIdLst>
            <p14:sldId id="462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6699"/>
    <a:srgbClr val="CA5C0E"/>
    <a:srgbClr val="009EC0"/>
    <a:srgbClr val="C00002"/>
    <a:srgbClr val="006276"/>
    <a:srgbClr val="006C82"/>
    <a:srgbClr val="E6E6E6"/>
    <a:srgbClr val="00809A"/>
    <a:srgbClr val="004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/>
    <p:restoredTop sz="94539"/>
  </p:normalViewPr>
  <p:slideViewPr>
    <p:cSldViewPr>
      <p:cViewPr varScale="1">
        <p:scale>
          <a:sx n="111" d="100"/>
          <a:sy n="111" d="100"/>
        </p:scale>
        <p:origin x="88" y="10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10567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20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“Jesus didn't claim to be God”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806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“Here Jesus himself fills the role of the Shekinah, God's presence, in the traditional Jewish saying.”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CRAIG KEENER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 Commentary on the Gospel of Matthew (page 455)</a:t>
            </a:r>
          </a:p>
        </p:txBody>
      </p:sp>
    </p:spTree>
    <p:extLst>
      <p:ext uri="{BB962C8B-B14F-4D97-AF65-F5344CB8AC3E}">
        <p14:creationId xmlns:p14="http://schemas.microsoft.com/office/powerpoint/2010/main" val="33225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11111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shares the </a:t>
            </a:r>
            <a:r>
              <a:rPr lang="en-US" i="1" dirty="0"/>
              <a:t>names</a:t>
            </a:r>
            <a:r>
              <a:rPr lang="en-US" dirty="0"/>
              <a:t> of God.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in the </a:t>
            </a:r>
            <a:r>
              <a:rPr lang="en-US" i="1" dirty="0"/>
              <a:t>deeds</a:t>
            </a:r>
            <a:r>
              <a:rPr lang="en-US" dirty="0"/>
              <a:t> that God does.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91266"/>
              </p:ext>
            </p:extLst>
          </p:nvPr>
        </p:nvGraphicFramePr>
        <p:xfrm>
          <a:off x="114300" y="152400"/>
          <a:ext cx="8877300" cy="664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3371048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3410752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</a:tblGrid>
              <a:tr h="61314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6974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Midst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Walked in "the midst of the sea"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14:16, 22, 27, 29)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 in the middle of the sea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6:47)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Crossed Over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Crossed to the other side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15:16)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also "crossed over" the sea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6:53)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8779379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Strong wind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east blew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to daybreak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Egyptians found it difficult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14:21, 24-25)</a:t>
                      </a: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Blew from the east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to daybreak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for the disciples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6:48)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 heart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Egyptians hardened their hearts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14:4, 8, 17)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“their hearts were hardened”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6:52)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 heart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Moses told the Israelites: "Take heart!”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800" b="1" i="0" u="none" strike="noStrike" kern="1200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Θαρσεῖτε</a:t>
                      </a:r>
                      <a:r>
                        <a:rPr lang="el-GR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Exod. 14:13 LXX)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Jesus told the disciples: "Take heart!”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800" b="1" i="0" u="none" strike="noStrike" kern="1200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Θαρσεῖτε</a:t>
                      </a:r>
                      <a:r>
                        <a:rPr lang="el-GR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6:50)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6138295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2343150" y="381000"/>
            <a:ext cx="306705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Exodus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5791200" y="372035"/>
            <a:ext cx="29718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2D0C1-551E-F948-96B2-46EF27945C6C}"/>
              </a:ext>
            </a:extLst>
          </p:cNvPr>
          <p:cNvSpPr/>
          <p:nvPr/>
        </p:nvSpPr>
        <p:spPr>
          <a:xfrm>
            <a:off x="4468446" y="3321278"/>
            <a:ext cx="2071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the seat of God’s throne.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“Go to my brothers and tell them, ‘I am ascending to </a:t>
            </a:r>
            <a:r>
              <a:rPr lang="en-US" b="1" dirty="0">
                <a:highlight>
                  <a:srgbClr val="C00002"/>
                </a:highlight>
              </a:rPr>
              <a:t>my Father and your Father</a:t>
            </a:r>
            <a:r>
              <a:rPr lang="en-US" dirty="0"/>
              <a:t>, to my God and your God.’”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b="0" i="1" dirty="0">
                <a:solidFill>
                  <a:srgbClr val="009EC0"/>
                </a:solidFill>
              </a:rPr>
              <a:t>John 20:17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80034"/>
              </p:ext>
            </p:extLst>
          </p:nvPr>
        </p:nvGraphicFramePr>
        <p:xfrm>
          <a:off x="114300" y="304800"/>
          <a:ext cx="8915400" cy="643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“‘I am,’ said Jesus, ‘and you will see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336699"/>
                          </a:highlight>
                          <a:latin typeface="+mn-lt"/>
                          <a:ea typeface="+mn-ea"/>
                          <a:cs typeface="+mn-cs"/>
                        </a:rPr>
                        <a:t>the Son of Man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9EC0"/>
                          </a:highlight>
                          <a:latin typeface="+mn-lt"/>
                          <a:ea typeface="+mn-ea"/>
                          <a:cs typeface="+mn-cs"/>
                        </a:rPr>
                        <a:t>sitting at the right hand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9E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Power and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5F5F5F"/>
                          </a:highlight>
                          <a:latin typeface="+mn-lt"/>
                          <a:ea typeface="+mn-ea"/>
                          <a:cs typeface="+mn-cs"/>
                        </a:rPr>
                        <a:t>coming with the clouds of heaven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br>
                        <a:rPr lang="en-US" sz="2000" b="0" dirty="0">
                          <a:effectLst/>
                        </a:rPr>
                      </a:b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14:62</a:t>
                      </a:r>
                      <a:endParaRPr lang="en-US" sz="2000" b="0" dirty="0">
                        <a:effectLst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“Here is the Lord’s proclamation to my lord: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1000" b="0" dirty="0">
                          <a:effectLst/>
                        </a:rPr>
                        <a:t> </a:t>
                      </a:r>
                      <a:br>
                        <a:rPr lang="en-US" sz="2000" b="0" dirty="0">
                          <a:effectLst/>
                        </a:rPr>
                      </a:b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9EC0"/>
                          </a:highlight>
                          <a:latin typeface="+mn-lt"/>
                          <a:ea typeface="+mn-ea"/>
                          <a:cs typeface="+mn-cs"/>
                        </a:rPr>
                        <a:t>Sit down at my right hand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until I make your enemies your footstool.’”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br>
                        <a:rPr lang="en-US" sz="2000" b="0" dirty="0">
                          <a:effectLst/>
                        </a:rPr>
                      </a:b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Psalm 110:1</a:t>
                      </a:r>
                      <a:endParaRPr lang="en-US" sz="2000" b="0" dirty="0">
                        <a:effectLst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6276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“And Jesus said, “I am, and you will see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336699"/>
                          </a:highlight>
                          <a:latin typeface="+mn-lt"/>
                          <a:ea typeface="+mn-ea"/>
                          <a:cs typeface="+mn-cs"/>
                        </a:rPr>
                        <a:t>the Son of Man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9EC0"/>
                          </a:highlight>
                          <a:latin typeface="+mn-lt"/>
                          <a:ea typeface="+mn-ea"/>
                          <a:cs typeface="+mn-cs"/>
                        </a:rPr>
                        <a:t>seated at the right hand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Power, and 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5F5F5F"/>
                          </a:highlight>
                          <a:latin typeface="+mn-lt"/>
                          <a:ea typeface="+mn-ea"/>
                          <a:cs typeface="+mn-cs"/>
                        </a:rPr>
                        <a:t>coming with the clouds of heave</a:t>
                      </a:r>
                      <a:r>
                        <a:rPr lang="en-US" sz="2400" b="0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5F5F5F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br>
                        <a:rPr lang="en-US" sz="2000" b="0" dirty="0">
                          <a:effectLst/>
                        </a:rPr>
                      </a:b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 7:13 (ESV)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9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DAA2B7D-300B-D040-8325-302A3581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8" y="1447800"/>
            <a:ext cx="674230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There are many passages which make an argument for Jesus’ divinity based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Old Testament references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There are several passages that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explicitly say that Jesus is God</a:t>
              </a:r>
              <a:r>
                <a:rPr lang="en-US" sz="2400" dirty="0">
                  <a:solidFill>
                    <a:schemeClr val="tx1"/>
                  </a:solidFill>
                </a:rPr>
                <a:t> (including in Mark)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Many statements from Jesus would be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incredibly weird if Jesus isn’t God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548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The—noun—and(</a:t>
            </a:r>
            <a:r>
              <a:rPr lang="el-GR" sz="4150" dirty="0"/>
              <a:t>και)</a:t>
            </a:r>
            <a:r>
              <a:rPr lang="en-US" sz="4150" dirty="0"/>
              <a:t>—noun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Example 1 (one person):</a:t>
            </a:r>
          </a:p>
          <a:p>
            <a:r>
              <a:rPr lang="en-US" sz="4150" dirty="0"/>
              <a:t>The CEO and chairman …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Example 2 (two people):</a:t>
            </a:r>
          </a:p>
          <a:p>
            <a:r>
              <a:rPr lang="en-US" sz="4150" dirty="0"/>
              <a:t>The CEO and the chairman …</a:t>
            </a:r>
          </a:p>
        </p:txBody>
      </p:sp>
    </p:spTree>
    <p:extLst>
      <p:ext uri="{BB962C8B-B14F-4D97-AF65-F5344CB8AC3E}">
        <p14:creationId xmlns:p14="http://schemas.microsoft.com/office/powerpoint/2010/main" val="30963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Cross examine all sources</a:t>
              </a:r>
              <a:r>
                <a:rPr lang="en-US" sz="2400" dirty="0">
                  <a:solidFill>
                    <a:schemeClr val="tx1"/>
                  </a:solidFill>
                </a:rPr>
                <a:t>; and recognize that all are biased (but that doesn’t make them wrong)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458200" cy="685800"/>
            <a:chOff x="533400" y="1833265"/>
            <a:chExt cx="84582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543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You cannot reject a source merely because they believe their own message;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people who claim this are inconsistent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broad outline of the Gospel is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well-attested by non-Christian sources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The—noun—and(</a:t>
            </a:r>
            <a:r>
              <a:rPr lang="el-GR" sz="4150" dirty="0"/>
              <a:t>και)</a:t>
            </a:r>
            <a:r>
              <a:rPr lang="en-US" sz="4150" dirty="0"/>
              <a:t>—noun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Titus 2:13:</a:t>
            </a:r>
          </a:p>
          <a:p>
            <a:r>
              <a:rPr lang="en-US" sz="4150" dirty="0"/>
              <a:t>our great God and Savior, Jesus Christ …</a:t>
            </a:r>
          </a:p>
        </p:txBody>
      </p:sp>
    </p:spTree>
    <p:extLst>
      <p:ext uri="{BB962C8B-B14F-4D97-AF65-F5344CB8AC3E}">
        <p14:creationId xmlns:p14="http://schemas.microsoft.com/office/powerpoint/2010/main" val="360995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The—noun—and(</a:t>
            </a:r>
            <a:r>
              <a:rPr lang="el-GR" sz="4150" dirty="0"/>
              <a:t>και)</a:t>
            </a:r>
            <a:r>
              <a:rPr lang="en-US" sz="4150" dirty="0"/>
              <a:t>—noun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2 Peter 1:1:</a:t>
            </a:r>
          </a:p>
          <a:p>
            <a:r>
              <a:rPr lang="en-US" sz="4150" dirty="0"/>
              <a:t>our God and Savior, Jesus Christ …</a:t>
            </a:r>
          </a:p>
        </p:txBody>
      </p:sp>
    </p:spTree>
    <p:extLst>
      <p:ext uri="{BB962C8B-B14F-4D97-AF65-F5344CB8AC3E}">
        <p14:creationId xmlns:p14="http://schemas.microsoft.com/office/powerpoint/2010/main" val="274317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90757"/>
              </p:ext>
            </p:extLst>
          </p:nvPr>
        </p:nvGraphicFramePr>
        <p:xfrm>
          <a:off x="114300" y="219207"/>
          <a:ext cx="8915400" cy="64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Numbers 27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(27:16) </a:t>
                      </a: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like sheep who have no shepherd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shepherd of the sheep </a:t>
                      </a: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(10:2)</a:t>
                      </a: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(27:20)</a:t>
                      </a:r>
                      <a:r>
                        <a:rPr lang="en-US" sz="1700" b="0" i="0" u="none" strike="noStrike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listen to him</a:t>
                      </a: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hear his voice </a:t>
                      </a: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7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10:3a</a:t>
                      </a: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(27:21)</a:t>
                      </a:r>
                      <a:r>
                        <a:rPr lang="en-US" sz="1700" b="0" i="0" u="none" strike="noStrike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 his word they will go out</a:t>
                      </a: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 his own sheep by name and he leads them out </a:t>
                      </a: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(10:3b)</a:t>
                      </a:r>
                      <a:endParaRPr lang="en-US" sz="1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(27:17a)</a:t>
                      </a:r>
                      <a:r>
                        <a:rPr lang="en-US" sz="1700" b="0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will lead them out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(27:17b)</a:t>
                      </a:r>
                      <a:r>
                        <a:rPr lang="en-US" sz="1700" b="0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who will go out before them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700" b="0" dirty="0">
                          <a:effectLst/>
                        </a:rPr>
                        <a:t>he goes before them </a:t>
                      </a:r>
                      <a:r>
                        <a:rPr lang="en-US" sz="1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(10:4)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1996619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(27:17b, 27:21)</a:t>
                      </a:r>
                      <a:r>
                        <a:rPr lang="en-US" sz="1700" b="0" kern="1200" dirty="0">
                          <a:solidFill>
                            <a:srgbClr val="00627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who will go out before them and who will go in before them.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… at his word they will go out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and at his word they will come in he and all the children of Israel.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700" b="0" dirty="0">
                          <a:effectLst/>
                        </a:rPr>
                        <a:t>if anyone enters through me, he will be saved, he will go in and 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700" b="0" dirty="0">
                          <a:effectLst/>
                        </a:rPr>
                        <a:t> find pasture </a:t>
                      </a:r>
                      <a:r>
                        <a:rPr lang="en-US" sz="1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(10.9)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198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12E12C-EFB7-4952-B2E4-EEF2C15D54B6}"/>
              </a:ext>
            </a:extLst>
          </p:cNvPr>
          <p:cNvSpPr/>
          <p:nvPr/>
        </p:nvSpPr>
        <p:spPr>
          <a:xfrm>
            <a:off x="0" y="9906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BB468-EF97-4678-A2B8-78D4A4C4F715}"/>
              </a:ext>
            </a:extLst>
          </p:cNvPr>
          <p:cNvSpPr/>
          <p:nvPr/>
        </p:nvSpPr>
        <p:spPr>
          <a:xfrm>
            <a:off x="0" y="1720969"/>
            <a:ext cx="9144000" cy="80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2104A-3650-4824-ABF3-B547109DAE46}"/>
              </a:ext>
            </a:extLst>
          </p:cNvPr>
          <p:cNvSpPr/>
          <p:nvPr/>
        </p:nvSpPr>
        <p:spPr>
          <a:xfrm>
            <a:off x="0" y="2523991"/>
            <a:ext cx="9144000" cy="1514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1940F-D607-42EE-B743-2D27C7C45679}"/>
              </a:ext>
            </a:extLst>
          </p:cNvPr>
          <p:cNvSpPr/>
          <p:nvPr/>
        </p:nvSpPr>
        <p:spPr>
          <a:xfrm>
            <a:off x="0" y="40386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800F1-826E-430F-BE43-7A71B7048593}"/>
              </a:ext>
            </a:extLst>
          </p:cNvPr>
          <p:cNvSpPr/>
          <p:nvPr/>
        </p:nvSpPr>
        <p:spPr>
          <a:xfrm>
            <a:off x="0" y="4777017"/>
            <a:ext cx="9144000" cy="186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Be able to show that Jesus is identified as God in many places in the New Testament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1815882"/>
            <a:chOff x="304800" y="4648200"/>
            <a:chExt cx="8724901" cy="18158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people can answer groups (skeptics, Jehovah’s Witnesses, etc.) that argue Jesus never claimed to be God (and possibly do so to cause doubt)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913293"/>
            <a:ext cx="8724901" cy="954107"/>
            <a:chOff x="304800" y="4648200"/>
            <a:chExt cx="8724901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a solid case case for the divinity of Christ (using the simple H.A.N.D.S. model)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36562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accepted the </a:t>
            </a:r>
            <a:r>
              <a:rPr lang="en-US" i="1" dirty="0"/>
              <a:t>honor</a:t>
            </a:r>
            <a:r>
              <a:rPr lang="en-US" dirty="0"/>
              <a:t> due to God.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131"/>
              </p:ext>
            </p:extLst>
          </p:nvPr>
        </p:nvGraphicFramePr>
        <p:xfrm>
          <a:off x="114300" y="76200"/>
          <a:ext cx="8915401" cy="6593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Worthy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4:11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5:9, 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2529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Blessing/praise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5:13;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Honor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4:9, 11; 5:13;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Glory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4:9, 11; 5:13; 7:12; 19:1b</a:t>
                      </a:r>
                      <a:endParaRPr lang="en-US" sz="16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1:6; 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Dominion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5:13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1:6; 5:13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873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4:11; 7:12; 19:1b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29:11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939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Might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29:11-12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3327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8773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Wisdom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8378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Thanksgiving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397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Salvation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7:10; 19:1b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7:10</a:t>
                      </a:r>
                      <a:endParaRPr lang="en-US" sz="32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6957396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2133600" y="304800"/>
            <a:ext cx="198120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4419600" y="304800"/>
            <a:ext cx="19812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Lamb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960A8C-49BC-E848-8E33-D0771730C52F}"/>
              </a:ext>
            </a:extLst>
          </p:cNvPr>
          <p:cNvSpPr/>
          <p:nvPr/>
        </p:nvSpPr>
        <p:spPr>
          <a:xfrm>
            <a:off x="6705600" y="304800"/>
            <a:ext cx="2209800" cy="5334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God (1 Chron. 29)</a:t>
            </a:r>
          </a:p>
        </p:txBody>
      </p:sp>
    </p:spTree>
    <p:extLst>
      <p:ext uri="{BB962C8B-B14F-4D97-AF65-F5344CB8AC3E}">
        <p14:creationId xmlns:p14="http://schemas.microsoft.com/office/powerpoint/2010/main" val="21650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412"/>
              </p:ext>
            </p:extLst>
          </p:nvPr>
        </p:nvGraphicFramePr>
        <p:xfrm>
          <a:off x="114300" y="304800"/>
          <a:ext cx="8915400" cy="611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5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Worship Received by Christ</a:t>
                      </a:r>
                      <a:br>
                        <a:rPr lang="en-US" sz="255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255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Revelation 1:12-20</a:t>
                      </a:r>
                    </a:p>
                  </a:txBody>
                  <a:tcPr marL="137160" marR="137160" marT="228600" marB="2286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5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Worship Rejected by the Angel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5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Revelation 19-22</a:t>
                      </a:r>
                    </a:p>
                  </a:txBody>
                  <a:tcPr marL="137160" marR="137160" marT="228600" marB="2286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Described in detail in glorious imagery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6276"/>
                          </a:solidFill>
                          <a:effectLst/>
                          <a:latin typeface="+mj-lt"/>
                        </a:rPr>
                        <a:t>(1:13-16)</a:t>
                      </a:r>
                      <a:endParaRPr lang="en-US" sz="1700" b="1" dirty="0">
                        <a:solidFill>
                          <a:srgbClr val="006276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description of the angel is given at all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(19:12—16)</a:t>
                      </a: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John fell at Jesus' feet as a dead man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dirty="0">
                          <a:solidFill>
                            <a:srgbClr val="006276"/>
                          </a:solidFill>
                          <a:effectLst/>
                          <a:latin typeface="+mj-lt"/>
                        </a:rPr>
                        <a:t>(1:17a)</a:t>
                      </a:r>
                      <a:endParaRPr lang="en-US" sz="1700" b="1" dirty="0">
                        <a:solidFill>
                          <a:srgbClr val="006276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fell at the angel's feet to worship him </a:t>
                      </a: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(19:10a; 22:8)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Jesus said, "Don't be afraid”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6276"/>
                          </a:solidFill>
                          <a:effectLst/>
                          <a:latin typeface="+mj-lt"/>
                        </a:rPr>
                        <a:t>(1:17b)</a:t>
                      </a:r>
                      <a:endParaRPr lang="en-US" sz="1700" b="1" dirty="0">
                        <a:solidFill>
                          <a:srgbClr val="006276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"Don't do that”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(19:10b; 22:9a)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Claimed to be “the first and the last”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6276"/>
                          </a:solidFill>
                          <a:effectLst/>
                          <a:latin typeface="+mj-lt"/>
                        </a:rPr>
                        <a:t>(1:17-18)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Said that he was merely a fellow servant </a:t>
                      </a:r>
                      <a:r>
                        <a:rPr lang="en-US" sz="17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(19:10b; 22:9b)</a:t>
                      </a: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Jesus does nothing to redirect worship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away from himself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John to worship God</a:t>
                      </a:r>
                      <a:endParaRPr lang="en-US" sz="1700" b="0" dirty="0">
                        <a:effectLst/>
                      </a:endParaRPr>
                    </a:p>
                    <a:p>
                      <a:pPr rtl="0"/>
                      <a:r>
                        <a:rPr lang="en-US" sz="17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(19:10c; 22:9c)</a:t>
                      </a: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199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7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shared the </a:t>
            </a:r>
            <a:r>
              <a:rPr lang="en-US" i="1" dirty="0"/>
              <a:t>attributes</a:t>
            </a:r>
            <a:r>
              <a:rPr lang="en-US" dirty="0"/>
              <a:t> of God.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“…two that sit together and are occupied in words of Torah have the Shekinah</a:t>
            </a:r>
            <a:r>
              <a:rPr lang="en-US" baseline="30000" dirty="0"/>
              <a:t>1</a:t>
            </a:r>
            <a:r>
              <a:rPr lang="en-US" dirty="0"/>
              <a:t> among them”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rabbi Hananiah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Pirkei</a:t>
            </a:r>
            <a:r>
              <a:rPr lang="en-US" sz="4400" b="0" i="1" dirty="0">
                <a:solidFill>
                  <a:srgbClr val="009EC0"/>
                </a:solidFill>
              </a:rPr>
              <a:t> </a:t>
            </a:r>
            <a:r>
              <a:rPr lang="en-US" sz="4400" b="0" i="1" dirty="0" err="1">
                <a:solidFill>
                  <a:srgbClr val="009EC0"/>
                </a:solidFill>
              </a:rPr>
              <a:t>Avot</a:t>
            </a:r>
            <a:r>
              <a:rPr lang="en-US" sz="4400" b="0" i="1" dirty="0">
                <a:solidFill>
                  <a:srgbClr val="009EC0"/>
                </a:solidFill>
              </a:rPr>
              <a:t> 3.2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961DD-1FC2-C448-9B56-594FE6A61188}"/>
              </a:ext>
            </a:extLst>
          </p:cNvPr>
          <p:cNvSpPr txBox="1"/>
          <p:nvPr/>
        </p:nvSpPr>
        <p:spPr>
          <a:xfrm>
            <a:off x="4953000" y="6234953"/>
            <a:ext cx="397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Shekinah refers to the presence of God</a:t>
            </a:r>
          </a:p>
        </p:txBody>
      </p:sp>
    </p:spTree>
    <p:extLst>
      <p:ext uri="{BB962C8B-B14F-4D97-AF65-F5344CB8AC3E}">
        <p14:creationId xmlns:p14="http://schemas.microsoft.com/office/powerpoint/2010/main" val="38091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1105</Words>
  <Application>Microsoft Office PowerPoint</Application>
  <PresentationFormat>On-screen Show (4:3)</PresentationFormat>
  <Paragraphs>174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Make an argument that Jesus accepted the honor due to God.</vt:lpstr>
      <vt:lpstr>PowerPoint Presentation</vt:lpstr>
      <vt:lpstr>PowerPoint Presentation</vt:lpstr>
      <vt:lpstr>Make an argument that Jesus shared the attributes of God.</vt:lpstr>
      <vt:lpstr>“…two that sit together and are occupied in words of Torah have the Shekinah1 among them”</vt:lpstr>
      <vt:lpstr>PowerPoint Presentation</vt:lpstr>
      <vt:lpstr>Make an argument that Jesus shares the names of God.</vt:lpstr>
      <vt:lpstr>Make an argument that Jesus shares in the deeds that God does.</vt:lpstr>
      <vt:lpstr>PowerPoint Presentation</vt:lpstr>
      <vt:lpstr>Make an argument that Jesus shares the seat of God’s throne.</vt:lpstr>
      <vt:lpstr>“Go to my brothers and tell them, ‘I am ascending to my Father and your Father, to my God and your God.’”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124</cp:revision>
  <dcterms:created xsi:type="dcterms:W3CDTF">2010-07-14T22:15:37Z</dcterms:created>
  <dcterms:modified xsi:type="dcterms:W3CDTF">2020-11-29T20:58:54Z</dcterms:modified>
</cp:coreProperties>
</file>