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5" r:id="rId2"/>
    <p:sldId id="451" r:id="rId3"/>
    <p:sldId id="450" r:id="rId4"/>
    <p:sldId id="277" r:id="rId5"/>
    <p:sldId id="441" r:id="rId6"/>
    <p:sldId id="452" r:id="rId7"/>
    <p:sldId id="453" r:id="rId8"/>
    <p:sldId id="448" r:id="rId9"/>
    <p:sldId id="456" r:id="rId10"/>
    <p:sldId id="45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2"/>
    <a:srgbClr val="07790A"/>
    <a:srgbClr val="CA5C0E"/>
    <a:srgbClr val="009FC0"/>
    <a:srgbClr val="4778BB"/>
    <a:srgbClr val="D7D7D7"/>
    <a:srgbClr val="009EC0"/>
    <a:srgbClr val="0867BC"/>
    <a:srgbClr val="01B902"/>
    <a:srgbClr val="58A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5"/>
    <p:restoredTop sz="94694"/>
  </p:normalViewPr>
  <p:slideViewPr>
    <p:cSldViewPr>
      <p:cViewPr varScale="1">
        <p:scale>
          <a:sx n="117" d="100"/>
          <a:sy n="117" d="100"/>
        </p:scale>
        <p:origin x="600" y="1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8/21/20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4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84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79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27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820D759A-4A73-CA49-9A8E-5244F1C73B21}"/>
              </a:ext>
            </a:extLst>
          </p:cNvPr>
          <p:cNvSpPr txBox="1">
            <a:spLocks/>
          </p:cNvSpPr>
          <p:nvPr/>
        </p:nvSpPr>
        <p:spPr>
          <a:xfrm>
            <a:off x="3045372" y="3352800"/>
            <a:ext cx="6096000" cy="4812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7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spc="-150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41745"/>
            <a:ext cx="6096000" cy="86624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750" dirty="0"/>
              <a:t>IN ONE LESSON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5D7117-B840-B442-A27C-D9D71A5CBC8D}"/>
              </a:ext>
            </a:extLst>
          </p:cNvPr>
          <p:cNvGrpSpPr/>
          <p:nvPr/>
        </p:nvGrpSpPr>
        <p:grpSpPr>
          <a:xfrm>
            <a:off x="3214537" y="3877969"/>
            <a:ext cx="1169350" cy="846286"/>
            <a:chOff x="3148191" y="3904594"/>
            <a:chExt cx="1169350" cy="8462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CBF57-D364-DF4D-B7B6-A61612247736}"/>
                </a:ext>
              </a:extLst>
            </p:cNvPr>
            <p:cNvSpPr txBox="1"/>
            <p:nvPr/>
          </p:nvSpPr>
          <p:spPr>
            <a:xfrm rot="21401300">
              <a:off x="3148191" y="4227660"/>
              <a:ext cx="1169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almost</a:t>
              </a:r>
              <a:endParaRPr lang="en-US" sz="2400" dirty="0">
                <a:solidFill>
                  <a:schemeClr val="bg1"/>
                </a:solidFill>
                <a:latin typeface="Gabriola" pitchFamily="82" charset="0"/>
                <a:ea typeface="Brush Script MT" panose="03060802040406070304" pitchFamily="66" charset="-122"/>
                <a:cs typeface="Brush Script MT" panose="03060802040406070304" pitchFamily="66" charset="-122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2E20960-BDA9-A249-9AB2-149B272194C4}"/>
                </a:ext>
              </a:extLst>
            </p:cNvPr>
            <p:cNvSpPr/>
            <p:nvPr/>
          </p:nvSpPr>
          <p:spPr>
            <a:xfrm rot="11370456">
              <a:off x="3447206" y="3904594"/>
              <a:ext cx="172295" cy="134007"/>
            </a:xfrm>
            <a:custGeom>
              <a:avLst/>
              <a:gdLst>
                <a:gd name="connsiteX0" fmla="*/ 0 w 283779"/>
                <a:gd name="connsiteY0" fmla="*/ 94593 h 220717"/>
                <a:gd name="connsiteX1" fmla="*/ 73572 w 283779"/>
                <a:gd name="connsiteY1" fmla="*/ 147145 h 220717"/>
                <a:gd name="connsiteX2" fmla="*/ 105103 w 283779"/>
                <a:gd name="connsiteY2" fmla="*/ 157655 h 220717"/>
                <a:gd name="connsiteX3" fmla="*/ 168165 w 283779"/>
                <a:gd name="connsiteY3" fmla="*/ 189186 h 220717"/>
                <a:gd name="connsiteX4" fmla="*/ 199696 w 283779"/>
                <a:gd name="connsiteY4" fmla="*/ 220717 h 220717"/>
                <a:gd name="connsiteX5" fmla="*/ 220717 w 283779"/>
                <a:gd name="connsiteY5" fmla="*/ 189186 h 220717"/>
                <a:gd name="connsiteX6" fmla="*/ 241738 w 283779"/>
                <a:gd name="connsiteY6" fmla="*/ 126124 h 220717"/>
                <a:gd name="connsiteX7" fmla="*/ 252248 w 283779"/>
                <a:gd name="connsiteY7" fmla="*/ 94593 h 220717"/>
                <a:gd name="connsiteX8" fmla="*/ 262759 w 283779"/>
                <a:gd name="connsiteY8" fmla="*/ 63062 h 220717"/>
                <a:gd name="connsiteX9" fmla="*/ 283779 w 283779"/>
                <a:gd name="connsiteY9" fmla="*/ 0 h 22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3779" h="220717">
                  <a:moveTo>
                    <a:pt x="0" y="94593"/>
                  </a:moveTo>
                  <a:cubicBezTo>
                    <a:pt x="24524" y="112110"/>
                    <a:pt x="47729" y="131639"/>
                    <a:pt x="73572" y="147145"/>
                  </a:cubicBezTo>
                  <a:cubicBezTo>
                    <a:pt x="83072" y="152845"/>
                    <a:pt x="95194" y="152700"/>
                    <a:pt x="105103" y="157655"/>
                  </a:cubicBezTo>
                  <a:cubicBezTo>
                    <a:pt x="186601" y="198404"/>
                    <a:pt x="88911" y="162769"/>
                    <a:pt x="168165" y="189186"/>
                  </a:cubicBezTo>
                  <a:cubicBezTo>
                    <a:pt x="178675" y="199696"/>
                    <a:pt x="184832" y="220717"/>
                    <a:pt x="199696" y="220717"/>
                  </a:cubicBezTo>
                  <a:cubicBezTo>
                    <a:pt x="212328" y="220717"/>
                    <a:pt x="215587" y="200729"/>
                    <a:pt x="220717" y="189186"/>
                  </a:cubicBezTo>
                  <a:cubicBezTo>
                    <a:pt x="229716" y="168938"/>
                    <a:pt x="234731" y="147145"/>
                    <a:pt x="241738" y="126124"/>
                  </a:cubicBezTo>
                  <a:lnTo>
                    <a:pt x="252248" y="94593"/>
                  </a:lnTo>
                  <a:cubicBezTo>
                    <a:pt x="255752" y="84083"/>
                    <a:pt x="260072" y="73810"/>
                    <a:pt x="262759" y="63062"/>
                  </a:cubicBezTo>
                  <a:cubicBezTo>
                    <a:pt x="275169" y="13421"/>
                    <a:pt x="266809" y="33941"/>
                    <a:pt x="283779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E2B5014E-4D9B-334F-932F-3857C3E1855A}"/>
              </a:ext>
            </a:extLst>
          </p:cNvPr>
          <p:cNvSpPr/>
          <p:nvPr/>
        </p:nvSpPr>
        <p:spPr>
          <a:xfrm>
            <a:off x="3599699" y="4007070"/>
            <a:ext cx="31917" cy="325820"/>
          </a:xfrm>
          <a:custGeom>
            <a:avLst/>
            <a:gdLst>
              <a:gd name="connsiteX0" fmla="*/ 0 w 31917"/>
              <a:gd name="connsiteY0" fmla="*/ 0 h 325820"/>
              <a:gd name="connsiteX1" fmla="*/ 21021 w 31917"/>
              <a:gd name="connsiteY1" fmla="*/ 73572 h 325820"/>
              <a:gd name="connsiteX2" fmla="*/ 31531 w 31917"/>
              <a:gd name="connsiteY2" fmla="*/ 325820 h 32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17" h="325820">
                <a:moveTo>
                  <a:pt x="0" y="0"/>
                </a:moveTo>
                <a:cubicBezTo>
                  <a:pt x="7007" y="24524"/>
                  <a:pt x="17043" y="48379"/>
                  <a:pt x="21021" y="73572"/>
                </a:cubicBezTo>
                <a:cubicBezTo>
                  <a:pt x="35022" y="162246"/>
                  <a:pt x="31531" y="236581"/>
                  <a:pt x="31531" y="32582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F7BE2E8-B4A9-7145-B7F3-8A5F4FE0A104}"/>
              </a:ext>
            </a:extLst>
          </p:cNvPr>
          <p:cNvSpPr txBox="1">
            <a:spLocks/>
          </p:cNvSpPr>
          <p:nvPr/>
        </p:nvSpPr>
        <p:spPr>
          <a:xfrm>
            <a:off x="3045371" y="5791200"/>
            <a:ext cx="6067097" cy="58805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dirty="0"/>
              <a:t>Introduction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F728129-6A95-C246-874F-D42C043748BA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Takeaways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Belief in Jesus is based upon one fact in history: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Jesus’ resurrection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The approach we use is important;</a:t>
              </a:r>
              <a:r>
                <a:rPr lang="en-US" sz="2400" dirty="0">
                  <a:solidFill>
                    <a:schemeClr val="tx1"/>
                  </a:solidFill>
                </a:rPr>
                <a:t> probably more than the arguments we use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4"/>
            <a:ext cx="8001000" cy="1680866"/>
            <a:chOff x="533400" y="2895599"/>
            <a:chExt cx="8001000" cy="168086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599"/>
              <a:ext cx="7086600" cy="16808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The resurrection can be supported by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four facts</a:t>
              </a:r>
              <a:r>
                <a:rPr lang="en-US" sz="2400" dirty="0">
                  <a:solidFill>
                    <a:schemeClr val="tx1"/>
                  </a:solidFill>
                </a:rPr>
                <a:t>:</a:t>
              </a:r>
              <a:br>
                <a:rPr lang="en-US" sz="2400" dirty="0">
                  <a:solidFill>
                    <a:schemeClr val="tx1"/>
                  </a:solidFill>
                </a:rPr>
              </a:br>
              <a:r>
                <a:rPr lang="en-US" sz="2400" dirty="0">
                  <a:solidFill>
                    <a:schemeClr val="tx1"/>
                  </a:solidFill>
                </a:rPr>
                <a:t>1. Jesus was crucified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2. Jesus’ disciples believed he resurrected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3. Early skeptics (Paul, James) became believers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4. The tomb was empty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85344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1165FD-3F91-5049-A8C6-CCA274230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737"/>
            <a:ext cx="9144000" cy="60425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88388" y="5606669"/>
            <a:ext cx="1941212" cy="401464"/>
          </a:xfrm>
          <a:prstGeom prst="rect">
            <a:avLst/>
          </a:prstGeom>
          <a:solidFill>
            <a:schemeClr val="bg1"/>
          </a:solidFill>
          <a:ln w="349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7495" y="5638800"/>
            <a:ext cx="186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venir Book"/>
                <a:cs typeface="Avenir Book"/>
              </a:rPr>
              <a:t>https://</a:t>
            </a:r>
            <a:r>
              <a:rPr lang="en-US" b="1" dirty="0">
                <a:latin typeface="Avenir Book"/>
                <a:cs typeface="Avenir Book"/>
              </a:rPr>
              <a:t>Ai1L.net</a:t>
            </a:r>
          </a:p>
        </p:txBody>
      </p:sp>
    </p:spTree>
    <p:extLst>
      <p:ext uri="{BB962C8B-B14F-4D97-AF65-F5344CB8AC3E}">
        <p14:creationId xmlns:p14="http://schemas.microsoft.com/office/powerpoint/2010/main" val="219353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2.22222E-6 L 3.61111E-6 2.22222E-6 " pathEditMode="relative" rAng="0" ptsTypes="AA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9 L 3.88889E-6 -4.44444E-6 " pathEditMode="relative" rAng="0" ptsTypes="AA">
                                      <p:cBhvr>
                                        <p:cTn id="1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8" grpId="0"/>
      <p:bldP spid="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F7551E-0A78-3B4F-8E11-D4C0C9BA7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199"/>
            <a:ext cx="9144000" cy="60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7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close up of a book&#10;&#10;Description automatically generated">
            <a:extLst>
              <a:ext uri="{FF2B5EF4-FFF2-40B4-BE49-F238E27FC236}">
                <a16:creationId xmlns:a16="http://schemas.microsoft.com/office/drawing/2014/main" id="{7FB8E70F-E96B-5D43-8FE1-A0D42BEE7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1242" y="643466"/>
            <a:ext cx="4341515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53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D799-FFCA-3C44-9347-EB0D00EB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D791D-F083-0848-A43E-C14FF17A4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2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rock wall&#10;&#10;Description automatically generated">
            <a:extLst>
              <a:ext uri="{FF2B5EF4-FFF2-40B4-BE49-F238E27FC236}">
                <a16:creationId xmlns:a16="http://schemas.microsoft.com/office/drawing/2014/main" id="{EB167A55-ED2D-9D44-B777-4002048A6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40513" y="5486400"/>
            <a:ext cx="4903487" cy="4605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1001" y="5486399"/>
            <a:ext cx="58096" cy="470110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89556" y="5546873"/>
            <a:ext cx="3747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Book"/>
                <a:cs typeface="Avenir Book"/>
              </a:rPr>
              <a:t>Tomb in Jezreel Valley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91001" y="5946984"/>
            <a:ext cx="4952999" cy="3014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Photo by Ferrell Jenkins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1001" y="5942963"/>
            <a:ext cx="58096" cy="305437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5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-7.40741E-7 L -8.33333E-7 -7.40741E-7 " pathEditMode="relative" rAng="0" ptsTypes="AA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169 L 1.94444E-6 2.22222E-6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 animBg="1"/>
      <p:bldP spid="8" grpId="0"/>
      <p:bldP spid="8" grpId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Main facts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3581400"/>
            <a:ext cx="8001000" cy="762000"/>
            <a:chOff x="533400" y="2895600"/>
            <a:chExt cx="8001000" cy="762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762000" cy="7620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>
                  <a:solidFill>
                    <a:schemeClr val="tx1"/>
                  </a:solidFill>
                </a:rPr>
                <a:t>The New Testament came from </a:t>
              </a:r>
              <a:r>
                <a:rPr lang="en-US" sz="36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eyewitnesses</a:t>
              </a:r>
              <a:endParaRPr lang="en-US" sz="3600" dirty="0">
                <a:solidFill>
                  <a:schemeClr val="tx1"/>
                </a:solidFill>
                <a:highlight>
                  <a:srgbClr val="C00002"/>
                </a:highlight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762000"/>
            <a:chOff x="533400" y="1833265"/>
            <a:chExt cx="8001000" cy="762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762000" cy="7620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>
                  <a:solidFill>
                    <a:schemeClr val="tx1"/>
                  </a:solidFill>
                </a:rPr>
                <a:t>Jesus was </a:t>
              </a:r>
              <a:r>
                <a:rPr lang="en-US" sz="36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resurrected</a:t>
              </a:r>
              <a:endParaRPr lang="en-US" sz="3600" dirty="0">
                <a:solidFill>
                  <a:schemeClr val="tx1"/>
                </a:solidFill>
                <a:highlight>
                  <a:srgbClr val="C00002"/>
                </a:highlight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21336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26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Why focus on a defense of the resurrection?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Its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simpler &amp; easier</a:t>
              </a:r>
              <a:r>
                <a:rPr lang="en-US" sz="2400" b="1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(since the Gospel is your strength)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Its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Biblical</a:t>
              </a:r>
              <a:endParaRPr lang="en-US" sz="2400" dirty="0">
                <a:solidFill>
                  <a:schemeClr val="tx1"/>
                </a:solidFill>
                <a:highlight>
                  <a:srgbClr val="C00002"/>
                </a:highlight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Become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more knowledgeable</a:t>
              </a:r>
              <a:r>
                <a:rPr lang="en-US" sz="2400" b="1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in the Gospel accounts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228600" y="1066800"/>
            <a:ext cx="22098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72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CAC97E-8C9F-1E45-BB52-945B952A4949}"/>
              </a:ext>
            </a:extLst>
          </p:cNvPr>
          <p:cNvSpPr txBox="1"/>
          <p:nvPr/>
        </p:nvSpPr>
        <p:spPr>
          <a:xfrm>
            <a:off x="4724400" y="15240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Objective</a:t>
            </a:r>
            <a:br>
              <a:rPr lang="en-US" sz="3600" b="1" dirty="0"/>
            </a:br>
            <a:r>
              <a:rPr lang="en-US" sz="2400" dirty="0"/>
              <a:t>“I </a:t>
            </a:r>
            <a:r>
              <a:rPr lang="en-US" sz="2400" i="1" dirty="0"/>
              <a:t>think</a:t>
            </a:r>
            <a:r>
              <a:rPr lang="en-US" sz="2400" dirty="0"/>
              <a:t> Christianity is true”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F44EDA-0820-D946-A634-4507830308A8}"/>
              </a:ext>
            </a:extLst>
          </p:cNvPr>
          <p:cNvSpPr txBox="1"/>
          <p:nvPr/>
        </p:nvSpPr>
        <p:spPr>
          <a:xfrm>
            <a:off x="446314" y="145588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Subjective</a:t>
            </a:r>
          </a:p>
          <a:p>
            <a:r>
              <a:rPr lang="en-US" sz="2400" dirty="0"/>
              <a:t>“I </a:t>
            </a:r>
            <a:r>
              <a:rPr lang="en-US" sz="2400" i="1" dirty="0"/>
              <a:t>want</a:t>
            </a:r>
            <a:r>
              <a:rPr lang="en-US" sz="2400" dirty="0"/>
              <a:t> Christianity to be true”</a:t>
            </a:r>
            <a:endParaRPr lang="en-US" sz="24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655C28E-AA74-7046-BEDE-734F1DA65678}"/>
              </a:ext>
            </a:extLst>
          </p:cNvPr>
          <p:cNvCxnSpPr/>
          <p:nvPr/>
        </p:nvCxnSpPr>
        <p:spPr>
          <a:xfrm>
            <a:off x="4495800" y="1447800"/>
            <a:ext cx="0" cy="4876800"/>
          </a:xfrm>
          <a:prstGeom prst="line">
            <a:avLst/>
          </a:prstGeom>
          <a:ln>
            <a:gradFill>
              <a:gsLst>
                <a:gs pos="0">
                  <a:schemeClr val="tx1">
                    <a:alpha val="0"/>
                  </a:schemeClr>
                </a:gs>
                <a:gs pos="84000">
                  <a:schemeClr val="tx1"/>
                </a:gs>
                <a:gs pos="1400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3917C3-FF01-8F40-B290-0C025DB242FF}"/>
              </a:ext>
            </a:extLst>
          </p:cNvPr>
          <p:cNvSpPr txBox="1"/>
          <p:nvPr/>
        </p:nvSpPr>
        <p:spPr>
          <a:xfrm>
            <a:off x="4822384" y="1676400"/>
            <a:ext cx="403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Undesigned coincidences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122D7-0247-5044-A30C-2F1258A53BC2}"/>
              </a:ext>
            </a:extLst>
          </p:cNvPr>
          <p:cNvSpPr txBox="1"/>
          <p:nvPr/>
        </p:nvSpPr>
        <p:spPr>
          <a:xfrm>
            <a:off x="457210" y="1676400"/>
            <a:ext cx="40385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Christianity meets our deepest needs:</a:t>
            </a:r>
          </a:p>
          <a:p>
            <a:pPr marL="742950" lvl="1" indent="-285750" fontAlgn="t">
              <a:buFont typeface="Arial" panose="020B0604020202020204" pitchFamily="34" charset="0"/>
              <a:buChar char="•"/>
            </a:pPr>
            <a:r>
              <a:rPr lang="en-US" dirty="0"/>
              <a:t>Reason</a:t>
            </a:r>
          </a:p>
          <a:p>
            <a:pPr marL="742950" lvl="1" indent="-285750" fontAlgn="t">
              <a:buFont typeface="Arial" panose="020B0604020202020204" pitchFamily="34" charset="0"/>
              <a:buChar char="•"/>
            </a:pPr>
            <a:r>
              <a:rPr lang="en-US" dirty="0"/>
              <a:t>Love</a:t>
            </a:r>
          </a:p>
          <a:p>
            <a:pPr marL="742950" lvl="1" indent="-285750" fontAlgn="t">
              <a:buFont typeface="Arial" panose="020B0604020202020204" pitchFamily="34" charset="0"/>
              <a:buChar char="•"/>
            </a:pPr>
            <a:r>
              <a:rPr lang="en-US" dirty="0"/>
              <a:t>Forgiveness</a:t>
            </a:r>
          </a:p>
          <a:p>
            <a:pPr marL="742950" lvl="1" indent="-285750" fontAlgn="t">
              <a:buFont typeface="Arial" panose="020B0604020202020204" pitchFamily="34" charset="0"/>
              <a:buChar char="•"/>
            </a:pPr>
            <a:r>
              <a:rPr lang="en-US" dirty="0"/>
              <a:t>Justice</a:t>
            </a:r>
          </a:p>
          <a:p>
            <a:pPr marL="742950" lvl="1" indent="-285750" fontAlgn="t">
              <a:buFont typeface="Arial" panose="020B0604020202020204" pitchFamily="34" charset="0"/>
              <a:buChar char="•"/>
            </a:pPr>
            <a:r>
              <a:rPr lang="en-US" dirty="0"/>
              <a:t>Hope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57F26C-472C-994C-AEFB-9EBFE3D4E413}"/>
              </a:ext>
            </a:extLst>
          </p:cNvPr>
          <p:cNvSpPr txBox="1"/>
          <p:nvPr/>
        </p:nvSpPr>
        <p:spPr>
          <a:xfrm>
            <a:off x="4822384" y="2260546"/>
            <a:ext cx="403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Eyewitness sources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672B46-BD0A-0248-8B1E-B623C0FCB5B0}"/>
              </a:ext>
            </a:extLst>
          </p:cNvPr>
          <p:cNvSpPr txBox="1"/>
          <p:nvPr/>
        </p:nvSpPr>
        <p:spPr>
          <a:xfrm>
            <a:off x="446314" y="3535038"/>
            <a:ext cx="40385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Christianity can explain:</a:t>
            </a:r>
          </a:p>
          <a:p>
            <a:pPr marL="742950" lvl="1" indent="-285750" fontAlgn="t">
              <a:buFont typeface="Arial" panose="020B0604020202020204" pitchFamily="34" charset="0"/>
              <a:buChar char="•"/>
            </a:pPr>
            <a:r>
              <a:rPr lang="en-US" dirty="0"/>
              <a:t>Reason</a:t>
            </a:r>
          </a:p>
          <a:p>
            <a:pPr marL="742950" lvl="1" indent="-285750" fontAlgn="t">
              <a:buFont typeface="Arial" panose="020B0604020202020204" pitchFamily="34" charset="0"/>
              <a:buChar char="•"/>
            </a:pPr>
            <a:r>
              <a:rPr lang="en-US" dirty="0"/>
              <a:t>Love</a:t>
            </a:r>
          </a:p>
          <a:p>
            <a:pPr marL="742950" lvl="1" indent="-285750" fontAlgn="t">
              <a:buFont typeface="Arial" panose="020B0604020202020204" pitchFamily="34" charset="0"/>
              <a:buChar char="•"/>
            </a:pPr>
            <a:r>
              <a:rPr lang="en-US" dirty="0"/>
              <a:t>Forgiveness</a:t>
            </a:r>
          </a:p>
          <a:p>
            <a:pPr marL="742950" lvl="1" indent="-285750" fontAlgn="t">
              <a:buFont typeface="Arial" panose="020B0604020202020204" pitchFamily="34" charset="0"/>
              <a:buChar char="•"/>
            </a:pPr>
            <a:r>
              <a:rPr lang="en-US" dirty="0"/>
              <a:t>Justice</a:t>
            </a:r>
          </a:p>
          <a:p>
            <a:pPr marL="742950" lvl="1" indent="-285750" fontAlgn="t">
              <a:buFont typeface="Arial" panose="020B0604020202020204" pitchFamily="34" charset="0"/>
              <a:buChar char="•"/>
            </a:pPr>
            <a:r>
              <a:rPr lang="en-US" dirty="0"/>
              <a:t>Hope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A3811B-CA1B-4C49-A7BB-A37BCE44149E}"/>
              </a:ext>
            </a:extLst>
          </p:cNvPr>
          <p:cNvSpPr txBox="1"/>
          <p:nvPr/>
        </p:nvSpPr>
        <p:spPr>
          <a:xfrm>
            <a:off x="4822384" y="3793867"/>
            <a:ext cx="403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Ancient Jewish teaching practices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BA65D4-BB7E-3D43-8C26-E7E32EDB95CB}"/>
              </a:ext>
            </a:extLst>
          </p:cNvPr>
          <p:cNvSpPr txBox="1"/>
          <p:nvPr/>
        </p:nvSpPr>
        <p:spPr>
          <a:xfrm>
            <a:off x="4822384" y="2888707"/>
            <a:ext cx="4038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Christianity shouldn’t exist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(if not for the resurrection)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6197F4-BB3F-C24D-A053-A2855674FEB1}"/>
              </a:ext>
            </a:extLst>
          </p:cNvPr>
          <p:cNvSpPr txBox="1"/>
          <p:nvPr/>
        </p:nvSpPr>
        <p:spPr>
          <a:xfrm>
            <a:off x="4822384" y="4422810"/>
            <a:ext cx="403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Prophecy: Isaiah 53</a:t>
            </a:r>
          </a:p>
        </p:txBody>
      </p:sp>
    </p:spTree>
    <p:extLst>
      <p:ext uri="{BB962C8B-B14F-4D97-AF65-F5344CB8AC3E}">
        <p14:creationId xmlns:p14="http://schemas.microsoft.com/office/powerpoint/2010/main" val="135143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205</Words>
  <Application>Microsoft Macintosh PowerPoint</Application>
  <PresentationFormat>On-screen Show (4:3)</PresentationFormat>
  <Paragraphs>54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Book</vt:lpstr>
      <vt:lpstr>Calibri</vt:lpstr>
      <vt:lpstr>Gabriola</vt:lpstr>
      <vt:lpstr>Office Theme</vt:lpstr>
      <vt:lpstr>APOLOGETICS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APOLOGETICS</dc:title>
  <dc:creator>Luke Murphey</dc:creator>
  <cp:lastModifiedBy>Luke Murphey</cp:lastModifiedBy>
  <cp:revision>22</cp:revision>
  <dcterms:created xsi:type="dcterms:W3CDTF">2020-02-15T06:26:49Z</dcterms:created>
  <dcterms:modified xsi:type="dcterms:W3CDTF">2020-08-21T17:29:33Z</dcterms:modified>
</cp:coreProperties>
</file>