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5" r:id="rId2"/>
    <p:sldId id="438" r:id="rId3"/>
    <p:sldId id="453" r:id="rId4"/>
    <p:sldId id="454" r:id="rId5"/>
    <p:sldId id="439" r:id="rId6"/>
    <p:sldId id="45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2"/>
    <a:srgbClr val="009EC0"/>
    <a:srgbClr val="CA5C0E"/>
    <a:srgbClr val="01B902"/>
    <a:srgbClr val="06C200"/>
    <a:srgbClr val="01FF3B"/>
    <a:srgbClr val="238BF3"/>
    <a:srgbClr val="0867BC"/>
    <a:srgbClr val="870000"/>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p:restoredTop sz="94626"/>
  </p:normalViewPr>
  <p:slideViewPr>
    <p:cSldViewPr>
      <p:cViewPr varScale="1">
        <p:scale>
          <a:sx n="116" d="100"/>
          <a:sy n="116" d="100"/>
        </p:scale>
        <p:origin x="128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7/29/20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7/29/20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7/29/20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7/29/20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7/29/20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7/29/20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7/29/20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7/29/20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11</a:t>
            </a:r>
            <a:br>
              <a:rPr lang="en-US" sz="7700" dirty="0"/>
            </a:br>
            <a:endParaRPr lang="en-US" sz="500" dirty="0"/>
          </a:p>
          <a:p>
            <a:pPr algn="l"/>
            <a:r>
              <a:rPr lang="en-US" sz="3700" dirty="0"/>
              <a:t>Evidence for God that Everyone Has</a:t>
            </a:r>
            <a:br>
              <a:rPr lang="en-US" sz="3700" dirty="0"/>
            </a:br>
            <a:r>
              <a:rPr lang="en-US" sz="3700" dirty="0"/>
              <a:t>(Romans 1:18-23)</a:t>
            </a:r>
          </a:p>
        </p:txBody>
      </p:sp>
    </p:spTree>
    <p:extLst>
      <p:ext uri="{BB962C8B-B14F-4D97-AF65-F5344CB8AC3E}">
        <p14:creationId xmlns:p14="http://schemas.microsoft.com/office/powerpoint/2010/main" val="33428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Romans 1:18-23</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examples of the “invisible attributes” that Paul says point to God</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7011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an argument for God’s existence</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368604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coming into existence of the genetic code—an arbitrary mapping of nucleotide sequences into amino acids, together with mechanisms that can read the code and carry out its instructions—</a:t>
            </a:r>
            <a:r>
              <a:rPr lang="en-US" sz="3600" dirty="0">
                <a:highlight>
                  <a:srgbClr val="C00002"/>
                </a:highlight>
              </a:rPr>
              <a:t> </a:t>
            </a:r>
            <a:r>
              <a:rPr lang="en-US" sz="3600" b="1" dirty="0">
                <a:highlight>
                  <a:srgbClr val="C00002"/>
                </a:highlight>
              </a:rPr>
              <a:t>seems particularly resistant to being revealed as probable given physical law alone.</a:t>
            </a:r>
            <a:r>
              <a:rPr lang="en-US" sz="3600"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Thomas Nagel </a:t>
            </a:r>
            <a:r>
              <a:rPr lang="en-US" sz="2800" cap="all" dirty="0">
                <a:solidFill>
                  <a:srgbClr val="009EC0"/>
                </a:solidFill>
              </a:rPr>
              <a:t>(a skeptic)</a:t>
            </a:r>
            <a:br>
              <a:rPr lang="en-US" sz="2800" dirty="0">
                <a:solidFill>
                  <a:srgbClr val="009EC0"/>
                </a:solidFill>
              </a:rPr>
            </a:br>
            <a:r>
              <a:rPr lang="en-US" sz="4400" b="0" i="1" dirty="0">
                <a:solidFill>
                  <a:srgbClr val="009EC0"/>
                </a:solidFill>
              </a:rPr>
              <a:t>Mind and Cosmos, page 10</a:t>
            </a:r>
          </a:p>
        </p:txBody>
      </p:sp>
    </p:spTree>
    <p:extLst>
      <p:ext uri="{BB962C8B-B14F-4D97-AF65-F5344CB8AC3E}">
        <p14:creationId xmlns:p14="http://schemas.microsoft.com/office/powerpoint/2010/main" val="272601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7F3A231B-5D70-D046-B1D4-165C06312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1940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3930AA5-728D-884D-A826-4D923E871B31}"/>
              </a:ext>
            </a:extLst>
          </p:cNvPr>
          <p:cNvSpPr/>
          <p:nvPr/>
        </p:nvSpPr>
        <p:spPr>
          <a:xfrm>
            <a:off x="0" y="0"/>
            <a:ext cx="6019800" cy="6858000"/>
          </a:xfrm>
          <a:prstGeom prst="rect">
            <a:avLst/>
          </a:prstGeom>
          <a:gradFill flip="none" rotWithShape="1">
            <a:gsLst>
              <a:gs pos="24000">
                <a:srgbClr val="000000"/>
              </a:gs>
              <a:gs pos="50000">
                <a:srgbClr val="000000"/>
              </a:gs>
              <a:gs pos="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2819400"/>
            <a:ext cx="4903487" cy="224676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 name="Rectangle 6"/>
          <p:cNvSpPr/>
          <p:nvPr/>
        </p:nvSpPr>
        <p:spPr>
          <a:xfrm rot="5400000">
            <a:off x="2326988" y="2914599"/>
            <a:ext cx="49492" cy="3669094"/>
          </a:xfrm>
          <a:prstGeom prst="rect">
            <a:avLst/>
          </a:prstGeom>
          <a:solidFill>
            <a:srgbClr val="009E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39096" y="1382085"/>
            <a:ext cx="3747185" cy="3170099"/>
          </a:xfrm>
          <a:prstGeom prst="rect">
            <a:avLst/>
          </a:prstGeom>
          <a:noFill/>
        </p:spPr>
        <p:txBody>
          <a:bodyPr wrap="square" rtlCol="0">
            <a:spAutoFit/>
          </a:bodyPr>
          <a:lstStyle/>
          <a:p>
            <a:r>
              <a:rPr lang="en-US" sz="2000" dirty="0"/>
              <a:t>“﻿the coming into existence of the genetic code—an arbitrary mapping of nucleotide sequences into amino acids, together with mechanisms that can read the code and carry out its instructions—</a:t>
            </a:r>
            <a:r>
              <a:rPr lang="en-US" sz="2000" dirty="0">
                <a:highlight>
                  <a:srgbClr val="C00002"/>
                </a:highlight>
              </a:rPr>
              <a:t> </a:t>
            </a:r>
            <a:r>
              <a:rPr lang="en-US" sz="2000" b="1" dirty="0">
                <a:highlight>
                  <a:srgbClr val="C00002"/>
                </a:highlight>
              </a:rPr>
              <a:t>seems particularly resistant to being revealed as probable given physical law alone.</a:t>
            </a:r>
            <a:r>
              <a:rPr lang="en-US" sz="2000" dirty="0"/>
              <a:t>”</a:t>
            </a:r>
            <a:endParaRPr lang="en-US" sz="2000" dirty="0">
              <a:latin typeface="Avenir Book"/>
              <a:cs typeface="Avenir Book"/>
            </a:endParaRPr>
          </a:p>
        </p:txBody>
      </p:sp>
      <p:sp>
        <p:nvSpPr>
          <p:cNvPr id="10" name="Rectangle 9"/>
          <p:cNvSpPr/>
          <p:nvPr/>
        </p:nvSpPr>
        <p:spPr>
          <a:xfrm>
            <a:off x="356243" y="5045093"/>
            <a:ext cx="4952999" cy="145839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lIns="164592" rtlCol="0" anchor="t"/>
          <a:lstStyle/>
          <a:p>
            <a:r>
              <a:rPr lang="en-US" sz="2400" b="1" dirty="0">
                <a:solidFill>
                  <a:schemeClr val="tx1"/>
                </a:solidFill>
              </a:rPr>
              <a:t>THOMAS NAGEL</a:t>
            </a:r>
          </a:p>
          <a:p>
            <a:r>
              <a:rPr lang="en-US" sz="2400" i="1" dirty="0">
                <a:solidFill>
                  <a:schemeClr val="tx1"/>
                </a:solidFill>
              </a:rPr>
              <a:t>Mind and Cosmos, page 10</a:t>
            </a:r>
          </a:p>
        </p:txBody>
      </p:sp>
    </p:spTree>
    <p:extLst>
      <p:ext uri="{BB962C8B-B14F-4D97-AF65-F5344CB8AC3E}">
        <p14:creationId xmlns:p14="http://schemas.microsoft.com/office/powerpoint/2010/main" val="17934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childTnLst>
                          </p:cTn>
                        </p:par>
                        <p:par>
                          <p:cTn id="11" fill="hold">
                            <p:stCondLst>
                              <p:cond delay="25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50"/>
                                        <p:tgtEl>
                                          <p:spTgt spid="7"/>
                                        </p:tgtEl>
                                      </p:cBhvr>
                                    </p:animEffect>
                                  </p:childTnLst>
                                </p:cTn>
                              </p:par>
                              <p:par>
                                <p:cTn id="15" presetID="1" presetClass="entr" presetSubtype="0" fill="hold" grpId="1"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1000"/>
                            </p:stCondLst>
                            <p:childTnLst>
                              <p:par>
                                <p:cTn id="18" presetID="0" presetClass="path" presetSubtype="0" accel="50000" decel="50000" fill="hold" grpId="0" nodeType="afterEffect" nodePh="1">
                                  <p:stCondLst>
                                    <p:cond delay="0"/>
                                  </p:stCondLst>
                                  <p:endCondLst>
                                    <p:cond evt="begin" delay="0">
                                      <p:tn val="18"/>
                                    </p:cond>
                                  </p:endCondLst>
                                  <p:childTnLst>
                                    <p:animMotion origin="layout" path="M 0.04236 -7.40741E-7 L -8.33333E-7 -7.40741E-7 " pathEditMode="relative" rAng="0" ptsTypes="AA">
                                      <p:cBhvr>
                                        <p:cTn id="19" dur="300" fill="hold"/>
                                        <p:tgtEl>
                                          <p:spTgt spid="5"/>
                                        </p:tgtEl>
                                        <p:attrNameLst>
                                          <p:attrName>ppt_x</p:attrName>
                                          <p:attrName>ppt_y</p:attrName>
                                        </p:attrNameLst>
                                      </p:cBhvr>
                                      <p:rCtr x="-2118" y="0"/>
                                    </p:animMotion>
                                  </p:childTnLst>
                                </p:cTn>
                              </p:par>
                            </p:childTnLst>
                          </p:cTn>
                        </p:par>
                        <p:par>
                          <p:cTn id="20" fill="hold">
                            <p:stCondLst>
                              <p:cond delay="13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00"/>
                                        <p:tgtEl>
                                          <p:spTgt spid="8"/>
                                        </p:tgtEl>
                                      </p:cBhvr>
                                    </p:animEffect>
                                  </p:childTnLst>
                                </p:cTn>
                              </p:par>
                              <p:par>
                                <p:cTn id="24" presetID="0" presetClass="path" presetSubtype="0" accel="50000" decel="50000" fill="hold" grpId="1" nodeType="withEffect">
                                  <p:stCondLst>
                                    <p:cond delay="0"/>
                                  </p:stCondLst>
                                  <p:childTnLst>
                                    <p:animMotion origin="layout" path="M 1.94444E-6 0.0169 L 1.94444E-6 2.22222E-6 " pathEditMode="relative" rAng="0" ptsTypes="AA">
                                      <p:cBhvr>
                                        <p:cTn id="25" dur="200" fill="hold"/>
                                        <p:tgtEl>
                                          <p:spTgt spid="8"/>
                                        </p:tgtEl>
                                        <p:attrNameLst>
                                          <p:attrName>ppt_x</p:attrName>
                                          <p:attrName>ppt_y</p:attrName>
                                        </p:attrNameLst>
                                      </p:cBhvr>
                                      <p:rCtr x="0" y="-856"/>
                                    </p:animMotion>
                                  </p:childTnLst>
                                </p:cTn>
                              </p:par>
                            </p:childTnLst>
                          </p:cTn>
                        </p:par>
                        <p:par>
                          <p:cTn id="26" fill="hold">
                            <p:stCondLst>
                              <p:cond delay="16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5" grpId="1"/>
      <p:bldP spid="7" grpId="0" animBg="1"/>
      <p:bldP spid="8" grpId="0"/>
      <p:bldP spid="8" grpId="1"/>
      <p:bldP spid="10"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TotalTime>
  <Words>163</Words>
  <Application>Microsoft Macintosh PowerPoint</Application>
  <PresentationFormat>On-screen Show (4:3)</PresentationFormat>
  <Paragraphs>17</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Book</vt:lpstr>
      <vt:lpstr>Calibri</vt:lpstr>
      <vt:lpstr>Gabriola</vt:lpstr>
      <vt:lpstr>Office Theme</vt:lpstr>
      <vt:lpstr>APOLOGETICS</vt:lpstr>
      <vt:lpstr>Summarize Romans 1:18-23</vt:lpstr>
      <vt:lpstr>Give examples of the “invisible attributes” that Paul says point to God</vt:lpstr>
      <vt:lpstr>Give an argument for God’s existence</vt:lpstr>
      <vt:lpstr>“﻿the coming into existence of the genetic code—an arbitrary mapping of nucleotide sequences into amino acids, together with mechanisms that can read the code and carry out its instructions— seems particularly resistant to being revealed as probable given physical law alone.”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82</cp:revision>
  <dcterms:created xsi:type="dcterms:W3CDTF">2010-07-14T22:15:37Z</dcterms:created>
  <dcterms:modified xsi:type="dcterms:W3CDTF">2020-07-29T23:42:46Z</dcterms:modified>
</cp:coreProperties>
</file>