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5" r:id="rId2"/>
    <p:sldId id="438" r:id="rId3"/>
    <p:sldId id="450" r:id="rId4"/>
    <p:sldId id="448" r:id="rId5"/>
    <p:sldId id="451" r:id="rId6"/>
    <p:sldId id="452" r:id="rId7"/>
    <p:sldId id="449" r:id="rId8"/>
    <p:sldId id="453" r:id="rId9"/>
    <p:sldId id="45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2"/>
    <a:srgbClr val="009EC0"/>
    <a:srgbClr val="CA5C0E"/>
    <a:srgbClr val="01B902"/>
    <a:srgbClr val="06C200"/>
    <a:srgbClr val="01FF3B"/>
    <a:srgbClr val="238BF3"/>
    <a:srgbClr val="0867BC"/>
    <a:srgbClr val="870000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93"/>
    <p:restoredTop sz="94626"/>
  </p:normalViewPr>
  <p:slideViewPr>
    <p:cSldViewPr>
      <p:cViewPr varScale="1">
        <p:scale>
          <a:sx n="116" d="100"/>
          <a:sy n="116" d="100"/>
        </p:scale>
        <p:origin x="144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EB338-8BB0-B64B-9F79-C87EA24D723F}" type="datetimeFigureOut">
              <a:rPr lang="en-US" smtClean="0"/>
              <a:t>7/14/20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E1A05-B3B6-6F43-8051-B5A825C5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70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19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71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55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514600"/>
            <a:ext cx="7772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600200"/>
            <a:ext cx="1295400" cy="2895600"/>
          </a:xfrm>
        </p:spPr>
        <p:txBody>
          <a:bodyPr lIns="0" rIns="0" anchor="ctr">
            <a:normAutofit/>
          </a:bodyPr>
          <a:lstStyle>
            <a:lvl1pPr marL="0" indent="0" algn="r">
              <a:buNone/>
              <a:defRPr sz="9600" b="1"/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6546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 0 " pathEditMode="relative" ptsTypes="AA">
                                      <p:cBhvr>
                                        <p:cTn id="13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77699-C466-4996-ADED-71C8160E04A2}" type="datetimeFigureOut">
              <a:rPr lang="en-US" smtClean="0"/>
              <a:pPr/>
              <a:t>7/14/20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130425"/>
            <a:ext cx="6096000" cy="917575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dirty="0"/>
              <a:t>APOLOGETICS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372" y="3276599"/>
            <a:ext cx="6096000" cy="685801"/>
          </a:xfrm>
          <a:solidFill>
            <a:schemeClr val="bg1"/>
          </a:solidFill>
        </p:spPr>
        <p:txBody>
          <a:bodyPr tIns="0" bIns="0" anchor="ctr">
            <a:normAutofit/>
          </a:bodyPr>
          <a:lstStyle/>
          <a:p>
            <a:pPr algn="l"/>
            <a:r>
              <a:rPr lang="en-US" sz="4000" dirty="0"/>
              <a:t>IN ONE LESSON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F22169-13AA-8440-B3C8-72C2711974BC}"/>
              </a:ext>
            </a:extLst>
          </p:cNvPr>
          <p:cNvGrpSpPr/>
          <p:nvPr/>
        </p:nvGrpSpPr>
        <p:grpSpPr>
          <a:xfrm>
            <a:off x="3276600" y="4038600"/>
            <a:ext cx="1169350" cy="846286"/>
            <a:chOff x="3214537" y="3877969"/>
            <a:chExt cx="1169350" cy="8462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55D7117-B840-B442-A27C-D9D71A5CBC8D}"/>
                </a:ext>
              </a:extLst>
            </p:cNvPr>
            <p:cNvGrpSpPr/>
            <p:nvPr/>
          </p:nvGrpSpPr>
          <p:grpSpPr>
            <a:xfrm>
              <a:off x="3214537" y="3877969"/>
              <a:ext cx="1169350" cy="846286"/>
              <a:chOff x="3148191" y="3904594"/>
              <a:chExt cx="1169350" cy="846286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6CBF57-D364-DF4D-B7B6-A61612247736}"/>
                  </a:ext>
                </a:extLst>
              </p:cNvPr>
              <p:cNvSpPr txBox="1"/>
              <p:nvPr/>
            </p:nvSpPr>
            <p:spPr>
              <a:xfrm rot="21401300">
                <a:off x="3148191" y="4227660"/>
                <a:ext cx="11693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Gabriola" pitchFamily="82" charset="0"/>
                    <a:ea typeface="Brush Script MT" panose="03060802040406070304" pitchFamily="66" charset="-122"/>
                    <a:cs typeface="Brush Script MT" panose="03060802040406070304" pitchFamily="66" charset="-122"/>
                  </a:rPr>
                  <a:t>almost</a:t>
                </a:r>
                <a:endParaRPr lang="en-US" sz="2400" dirty="0">
                  <a:solidFill>
                    <a:schemeClr val="bg1"/>
                  </a:solidFill>
                  <a:latin typeface="Gabriola" pitchFamily="82" charset="0"/>
                  <a:ea typeface="Brush Script MT" panose="03060802040406070304" pitchFamily="66" charset="-122"/>
                  <a:cs typeface="Brush Script MT" panose="03060802040406070304" pitchFamily="66" charset="-122"/>
                </a:endParaRPr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02E20960-BDA9-A249-9AB2-149B272194C4}"/>
                  </a:ext>
                </a:extLst>
              </p:cNvPr>
              <p:cNvSpPr/>
              <p:nvPr/>
            </p:nvSpPr>
            <p:spPr>
              <a:xfrm rot="11370456">
                <a:off x="3447206" y="3904594"/>
                <a:ext cx="172295" cy="134007"/>
              </a:xfrm>
              <a:custGeom>
                <a:avLst/>
                <a:gdLst>
                  <a:gd name="connsiteX0" fmla="*/ 0 w 283779"/>
                  <a:gd name="connsiteY0" fmla="*/ 94593 h 220717"/>
                  <a:gd name="connsiteX1" fmla="*/ 73572 w 283779"/>
                  <a:gd name="connsiteY1" fmla="*/ 147145 h 220717"/>
                  <a:gd name="connsiteX2" fmla="*/ 105103 w 283779"/>
                  <a:gd name="connsiteY2" fmla="*/ 157655 h 220717"/>
                  <a:gd name="connsiteX3" fmla="*/ 168165 w 283779"/>
                  <a:gd name="connsiteY3" fmla="*/ 189186 h 220717"/>
                  <a:gd name="connsiteX4" fmla="*/ 199696 w 283779"/>
                  <a:gd name="connsiteY4" fmla="*/ 220717 h 220717"/>
                  <a:gd name="connsiteX5" fmla="*/ 220717 w 283779"/>
                  <a:gd name="connsiteY5" fmla="*/ 189186 h 220717"/>
                  <a:gd name="connsiteX6" fmla="*/ 241738 w 283779"/>
                  <a:gd name="connsiteY6" fmla="*/ 126124 h 220717"/>
                  <a:gd name="connsiteX7" fmla="*/ 252248 w 283779"/>
                  <a:gd name="connsiteY7" fmla="*/ 94593 h 220717"/>
                  <a:gd name="connsiteX8" fmla="*/ 262759 w 283779"/>
                  <a:gd name="connsiteY8" fmla="*/ 63062 h 220717"/>
                  <a:gd name="connsiteX9" fmla="*/ 283779 w 283779"/>
                  <a:gd name="connsiteY9" fmla="*/ 0 h 220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3779" h="220717">
                    <a:moveTo>
                      <a:pt x="0" y="94593"/>
                    </a:moveTo>
                    <a:cubicBezTo>
                      <a:pt x="24524" y="112110"/>
                      <a:pt x="47729" y="131639"/>
                      <a:pt x="73572" y="147145"/>
                    </a:cubicBezTo>
                    <a:cubicBezTo>
                      <a:pt x="83072" y="152845"/>
                      <a:pt x="95194" y="152700"/>
                      <a:pt x="105103" y="157655"/>
                    </a:cubicBezTo>
                    <a:cubicBezTo>
                      <a:pt x="186601" y="198404"/>
                      <a:pt x="88911" y="162769"/>
                      <a:pt x="168165" y="189186"/>
                    </a:cubicBezTo>
                    <a:cubicBezTo>
                      <a:pt x="178675" y="199696"/>
                      <a:pt x="184832" y="220717"/>
                      <a:pt x="199696" y="220717"/>
                    </a:cubicBezTo>
                    <a:cubicBezTo>
                      <a:pt x="212328" y="220717"/>
                      <a:pt x="215587" y="200729"/>
                      <a:pt x="220717" y="189186"/>
                    </a:cubicBezTo>
                    <a:cubicBezTo>
                      <a:pt x="229716" y="168938"/>
                      <a:pt x="234731" y="147145"/>
                      <a:pt x="241738" y="126124"/>
                    </a:cubicBezTo>
                    <a:lnTo>
                      <a:pt x="252248" y="94593"/>
                    </a:lnTo>
                    <a:cubicBezTo>
                      <a:pt x="255752" y="84083"/>
                      <a:pt x="260072" y="73810"/>
                      <a:pt x="262759" y="63062"/>
                    </a:cubicBezTo>
                    <a:cubicBezTo>
                      <a:pt x="275169" y="13421"/>
                      <a:pt x="266809" y="33941"/>
                      <a:pt x="283779" y="0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2B5014E-4D9B-334F-932F-3857C3E1855A}"/>
                </a:ext>
              </a:extLst>
            </p:cNvPr>
            <p:cNvSpPr/>
            <p:nvPr/>
          </p:nvSpPr>
          <p:spPr>
            <a:xfrm>
              <a:off x="3599699" y="4007070"/>
              <a:ext cx="31917" cy="325820"/>
            </a:xfrm>
            <a:custGeom>
              <a:avLst/>
              <a:gdLst>
                <a:gd name="connsiteX0" fmla="*/ 0 w 31917"/>
                <a:gd name="connsiteY0" fmla="*/ 0 h 325820"/>
                <a:gd name="connsiteX1" fmla="*/ 21021 w 31917"/>
                <a:gd name="connsiteY1" fmla="*/ 73572 h 325820"/>
                <a:gd name="connsiteX2" fmla="*/ 31531 w 31917"/>
                <a:gd name="connsiteY2" fmla="*/ 325820 h 32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17" h="325820">
                  <a:moveTo>
                    <a:pt x="0" y="0"/>
                  </a:moveTo>
                  <a:cubicBezTo>
                    <a:pt x="7007" y="24524"/>
                    <a:pt x="17043" y="48379"/>
                    <a:pt x="21021" y="73572"/>
                  </a:cubicBezTo>
                  <a:cubicBezTo>
                    <a:pt x="35022" y="162246"/>
                    <a:pt x="31531" y="236581"/>
                    <a:pt x="31531" y="32582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89C892F9-E90B-8443-8DA3-A0A4CBA13206}"/>
              </a:ext>
            </a:extLst>
          </p:cNvPr>
          <p:cNvSpPr txBox="1">
            <a:spLocks/>
          </p:cNvSpPr>
          <p:nvPr/>
        </p:nvSpPr>
        <p:spPr>
          <a:xfrm>
            <a:off x="7949004" y="4355359"/>
            <a:ext cx="1197624" cy="32222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</a:rPr>
              <a:t>Ai1L.net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3BC5CCA-5BCD-AF42-8147-9BA35715C0FE}"/>
              </a:ext>
            </a:extLst>
          </p:cNvPr>
          <p:cNvSpPr txBox="1">
            <a:spLocks/>
          </p:cNvSpPr>
          <p:nvPr/>
        </p:nvSpPr>
        <p:spPr>
          <a:xfrm>
            <a:off x="3045371" y="5311184"/>
            <a:ext cx="6067097" cy="133556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/>
              <a:t>Lesson 26</a:t>
            </a:r>
            <a:br>
              <a:rPr lang="en-US" sz="4000" dirty="0"/>
            </a:br>
            <a:endParaRPr lang="en-US" sz="300" dirty="0"/>
          </a:p>
          <a:p>
            <a:pPr marL="9525" algn="l"/>
            <a:r>
              <a:rPr lang="en-US" sz="2000" dirty="0"/>
              <a:t>Fact 3: Early Skeptics (Paul and James) Became Believers</a:t>
            </a:r>
          </a:p>
          <a:p>
            <a:pPr marL="9525" algn="l"/>
            <a:r>
              <a:rPr lang="en-US" sz="2000"/>
              <a:t>Fact 4: </a:t>
            </a:r>
            <a:r>
              <a:rPr lang="en-US" sz="2000" dirty="0"/>
              <a:t>the Tomb was Empty</a:t>
            </a:r>
          </a:p>
        </p:txBody>
      </p:sp>
    </p:spTree>
    <p:extLst>
      <p:ext uri="{BB962C8B-B14F-4D97-AF65-F5344CB8AC3E}">
        <p14:creationId xmlns:p14="http://schemas.microsoft.com/office/powerpoint/2010/main" val="334283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Profile James and how he changes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9431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Read the historical accounts of James’ death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83069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James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7293A5-9F6A-4A42-B28F-77E682AEFD25}"/>
              </a:ext>
            </a:extLst>
          </p:cNvPr>
          <p:cNvGrpSpPr/>
          <p:nvPr/>
        </p:nvGrpSpPr>
        <p:grpSpPr>
          <a:xfrm>
            <a:off x="533400" y="2895600"/>
            <a:ext cx="8001000" cy="685800"/>
            <a:chOff x="533400" y="2895600"/>
            <a:chExt cx="8001000" cy="6858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36B79E8-7DCE-0445-821B-D0B03DF78CAA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30B7FE-A318-9845-8F59-02267667CECB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Early records indicate </a:t>
              </a:r>
              <a:r>
                <a:rPr lang="en-US" sz="2400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Jesus’ appeared to James </a:t>
              </a:r>
            </a:p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(1 Cor 15:7)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533400" y="1833265"/>
            <a:ext cx="8001000" cy="685800"/>
            <a:chOff x="533400" y="1833265"/>
            <a:chExt cx="8001000" cy="6858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447800" y="1833265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Was </a:t>
              </a:r>
              <a:r>
                <a:rPr lang="en-US" sz="2400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previously a disbeliever </a:t>
              </a:r>
            </a:p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(John 7:5)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A87E3B-646D-1E41-9334-E8ECC604DF38}"/>
              </a:ext>
            </a:extLst>
          </p:cNvPr>
          <p:cNvGrpSpPr/>
          <p:nvPr/>
        </p:nvGrpSpPr>
        <p:grpSpPr>
          <a:xfrm>
            <a:off x="533400" y="3957935"/>
            <a:ext cx="8001000" cy="685800"/>
            <a:chOff x="533400" y="2895600"/>
            <a:chExt cx="8001000" cy="6858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02F0422-D845-1E4E-A7C5-B2069A212A2E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3230A02-C278-BF4F-B7D5-75C53BF2251C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Became a </a:t>
              </a:r>
              <a:r>
                <a:rPr lang="en-US" sz="2400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leader in Jerusalem </a:t>
              </a:r>
            </a:p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(Gal 1:19, Acts 15:12-21)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4A84829-4CB1-4C40-8E7D-B6CBAD01A2F4}"/>
              </a:ext>
            </a:extLst>
          </p:cNvPr>
          <p:cNvGrpSpPr/>
          <p:nvPr/>
        </p:nvGrpSpPr>
        <p:grpSpPr>
          <a:xfrm>
            <a:off x="533400" y="5020270"/>
            <a:ext cx="8001000" cy="685800"/>
            <a:chOff x="533400" y="2895600"/>
            <a:chExt cx="8001000" cy="6858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1641DFD-C31E-AF4B-92BD-EE7443ED3AAF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C180CAD-DACF-7840-8853-448ACB5C4069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Suffered and was </a:t>
              </a:r>
              <a:r>
                <a:rPr lang="en-US" sz="2400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martyred </a:t>
              </a:r>
            </a:p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(Josephus, </a:t>
              </a:r>
              <a:r>
                <a:rPr lang="en-US" sz="2400" dirty="0" err="1">
                  <a:solidFill>
                    <a:schemeClr val="tx1">
                      <a:lumMod val="50000"/>
                    </a:schemeClr>
                  </a:solidFill>
                </a:rPr>
                <a:t>Hegesippus</a:t>
              </a:r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, Clement of Alexandria)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CE1C68-C736-2F42-AD3D-29FCB9A69CAD}"/>
              </a:ext>
            </a:extLst>
          </p:cNvPr>
          <p:cNvCxnSpPr>
            <a:cxnSpLocks/>
          </p:cNvCxnSpPr>
          <p:nvPr/>
        </p:nvCxnSpPr>
        <p:spPr>
          <a:xfrm>
            <a:off x="228600" y="1066800"/>
            <a:ext cx="2209800" cy="0"/>
          </a:xfrm>
          <a:prstGeom prst="line">
            <a:avLst/>
          </a:prstGeom>
          <a:ln w="76200">
            <a:solidFill>
              <a:srgbClr val="009E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10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Make a case for the resurrection based on Paul’s history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49030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Read the historical accounts of Paul’s death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97424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Paul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7293A5-9F6A-4A42-B28F-77E682AEFD25}"/>
              </a:ext>
            </a:extLst>
          </p:cNvPr>
          <p:cNvGrpSpPr/>
          <p:nvPr/>
        </p:nvGrpSpPr>
        <p:grpSpPr>
          <a:xfrm>
            <a:off x="533400" y="2895600"/>
            <a:ext cx="8001000" cy="685800"/>
            <a:chOff x="533400" y="2895600"/>
            <a:chExt cx="8001000" cy="6858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36B79E8-7DCE-0445-821B-D0B03DF78CAA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30B7FE-A318-9845-8F59-02267667CECB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Early records indicate </a:t>
              </a:r>
              <a:r>
                <a:rPr lang="en-US" sz="2400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Jesus’ appeared to Paul </a:t>
              </a:r>
            </a:p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(1 Cor 15:8; Acts 9, 22, 26)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533400" y="1833265"/>
            <a:ext cx="8001000" cy="685800"/>
            <a:chOff x="533400" y="1833265"/>
            <a:chExt cx="8001000" cy="6858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447800" y="1833265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Was </a:t>
              </a:r>
              <a:r>
                <a:rPr lang="en-US" sz="2400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previously an enemy </a:t>
              </a:r>
              <a:r>
                <a:rPr lang="en-US" sz="2400" dirty="0">
                  <a:solidFill>
                    <a:schemeClr val="tx1"/>
                  </a:solidFill>
                </a:rPr>
                <a:t>of the church</a:t>
              </a:r>
            </a:p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(1 Cor. 15:9-10; Gal. 1:13-16; Phil. 3:6-7; Acts 9, 22, 26)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A87E3B-646D-1E41-9334-E8ECC604DF38}"/>
              </a:ext>
            </a:extLst>
          </p:cNvPr>
          <p:cNvGrpSpPr/>
          <p:nvPr/>
        </p:nvGrpSpPr>
        <p:grpSpPr>
          <a:xfrm>
            <a:off x="533400" y="3957935"/>
            <a:ext cx="8001000" cy="685800"/>
            <a:chOff x="533400" y="2895600"/>
            <a:chExt cx="8001000" cy="6858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02F0422-D845-1E4E-A7C5-B2069A212A2E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3230A02-C278-BF4F-B7D5-75C53BF2251C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Became a </a:t>
              </a:r>
              <a:r>
                <a:rPr lang="en-US" sz="2400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leader in the church </a:t>
              </a:r>
            </a:p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(Paul, Acts)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4A84829-4CB1-4C40-8E7D-B6CBAD01A2F4}"/>
              </a:ext>
            </a:extLst>
          </p:cNvPr>
          <p:cNvGrpSpPr/>
          <p:nvPr/>
        </p:nvGrpSpPr>
        <p:grpSpPr>
          <a:xfrm>
            <a:off x="533400" y="5020270"/>
            <a:ext cx="7992737" cy="1075730"/>
            <a:chOff x="533400" y="2895600"/>
            <a:chExt cx="7992737" cy="107573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1641DFD-C31E-AF4B-92BD-EE7443ED3AAF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C180CAD-DACF-7840-8853-448ACB5C4069}"/>
                </a:ext>
              </a:extLst>
            </p:cNvPr>
            <p:cNvSpPr/>
            <p:nvPr/>
          </p:nvSpPr>
          <p:spPr>
            <a:xfrm>
              <a:off x="1439537" y="2895600"/>
              <a:ext cx="7086600" cy="1075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Suffered and was </a:t>
              </a:r>
              <a:r>
                <a:rPr lang="en-US" sz="2400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martyred </a:t>
              </a:r>
            </a:p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(2 Cor 11:23-28; Phil. 1:21-23; Acts; Clement of Rome, Polycarp, Tertullian, Dionysius of Corinth, Origen)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CE1C68-C736-2F42-AD3D-29FCB9A69CAD}"/>
              </a:ext>
            </a:extLst>
          </p:cNvPr>
          <p:cNvCxnSpPr>
            <a:cxnSpLocks/>
          </p:cNvCxnSpPr>
          <p:nvPr/>
        </p:nvCxnSpPr>
        <p:spPr>
          <a:xfrm>
            <a:off x="228600" y="1066800"/>
            <a:ext cx="2209800" cy="0"/>
          </a:xfrm>
          <a:prstGeom prst="line">
            <a:avLst/>
          </a:prstGeom>
          <a:ln w="76200">
            <a:solidFill>
              <a:srgbClr val="009E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98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would the evidence of former skeptics be useful?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60058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Empty Tomb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7293A5-9F6A-4A42-B28F-77E682AEFD25}"/>
              </a:ext>
            </a:extLst>
          </p:cNvPr>
          <p:cNvGrpSpPr/>
          <p:nvPr/>
        </p:nvGrpSpPr>
        <p:grpSpPr>
          <a:xfrm>
            <a:off x="533400" y="2895600"/>
            <a:ext cx="8001000" cy="685800"/>
            <a:chOff x="533400" y="2895600"/>
            <a:chExt cx="8001000" cy="6858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36B79E8-7DCE-0445-821B-D0B03DF78CAA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30B7FE-A318-9845-8F59-02267667CECB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Enemies attest </a:t>
              </a:r>
              <a:r>
                <a:rPr lang="en-US" sz="2400" dirty="0">
                  <a:solidFill>
                    <a:schemeClr val="tx1"/>
                  </a:solidFill>
                </a:rPr>
                <a:t> to the empty tomb</a:t>
              </a:r>
              <a:endParaRPr lang="en-US" sz="2400" b="1" dirty="0">
                <a:solidFill>
                  <a:schemeClr val="tx1"/>
                </a:solidFill>
              </a:endParaRPr>
            </a:p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(Matt 28:12-13; Justin Martyr; Tertullian)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533400" y="1833265"/>
            <a:ext cx="8001000" cy="685800"/>
            <a:chOff x="533400" y="1833265"/>
            <a:chExt cx="8001000" cy="6858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447800" y="1833265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Resurrection taught in the city </a:t>
              </a:r>
              <a:r>
                <a:rPr lang="en-US" sz="2400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where Jesus’ tomb was </a:t>
              </a:r>
            </a:p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(Acts 9)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A87E3B-646D-1E41-9334-E8ECC604DF38}"/>
              </a:ext>
            </a:extLst>
          </p:cNvPr>
          <p:cNvGrpSpPr/>
          <p:nvPr/>
        </p:nvGrpSpPr>
        <p:grpSpPr>
          <a:xfrm>
            <a:off x="533400" y="3957935"/>
            <a:ext cx="8001000" cy="842665"/>
            <a:chOff x="533400" y="2895600"/>
            <a:chExt cx="8001000" cy="84266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02F0422-D845-1E4E-A7C5-B2069A212A2E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3230A02-C278-BF4F-B7D5-75C53BF2251C}"/>
                </a:ext>
              </a:extLst>
            </p:cNvPr>
            <p:cNvSpPr/>
            <p:nvPr/>
          </p:nvSpPr>
          <p:spPr>
            <a:xfrm>
              <a:off x="1447800" y="3052465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Women are the primary sources </a:t>
              </a:r>
              <a:r>
                <a:rPr lang="en-US" sz="2400" dirty="0">
                  <a:solidFill>
                    <a:schemeClr val="tx1"/>
                  </a:solidFill>
                </a:rPr>
                <a:t>(despite cultural objections)</a:t>
              </a:r>
              <a:endParaRPr lang="en-US" sz="2400" b="1" dirty="0">
                <a:solidFill>
                  <a:schemeClr val="tx1"/>
                </a:solidFill>
              </a:endParaRPr>
            </a:p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(Gospels; Josephus; Talmud; Origen; Suetonius)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CE1C68-C736-2F42-AD3D-29FCB9A69CAD}"/>
              </a:ext>
            </a:extLst>
          </p:cNvPr>
          <p:cNvCxnSpPr>
            <a:cxnSpLocks/>
          </p:cNvCxnSpPr>
          <p:nvPr/>
        </p:nvCxnSpPr>
        <p:spPr>
          <a:xfrm>
            <a:off x="228600" y="1066800"/>
            <a:ext cx="2209800" cy="0"/>
          </a:xfrm>
          <a:prstGeom prst="line">
            <a:avLst/>
          </a:prstGeom>
          <a:ln w="76200">
            <a:solidFill>
              <a:srgbClr val="009E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6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Dark Simplicity">
      <a:dk1>
        <a:srgbClr val="FFFFFF"/>
      </a:dk1>
      <a:lt1>
        <a:srgbClr val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278</Words>
  <Application>Microsoft Macintosh PowerPoint</Application>
  <PresentationFormat>On-screen Show (4:3)</PresentationFormat>
  <Paragraphs>56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Gabriola</vt:lpstr>
      <vt:lpstr>Office Theme</vt:lpstr>
      <vt:lpstr>APOLOGETICS</vt:lpstr>
      <vt:lpstr>Profile James and how he changes</vt:lpstr>
      <vt:lpstr>Read the historical accounts of James’ death</vt:lpstr>
      <vt:lpstr>PowerPoint Presentation</vt:lpstr>
      <vt:lpstr>Make a case for the resurrection based on Paul’s history</vt:lpstr>
      <vt:lpstr>Read the historical accounts of Paul’s death</vt:lpstr>
      <vt:lpstr>PowerPoint Presentation</vt:lpstr>
      <vt:lpstr>Why would the evidence of former skeptics be useful?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Luke</dc:creator>
  <cp:lastModifiedBy>Luke Murphey</cp:lastModifiedBy>
  <cp:revision>79</cp:revision>
  <dcterms:created xsi:type="dcterms:W3CDTF">2010-07-14T22:15:37Z</dcterms:created>
  <dcterms:modified xsi:type="dcterms:W3CDTF">2020-07-15T06:02:14Z</dcterms:modified>
</cp:coreProperties>
</file>