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5" r:id="rId2"/>
    <p:sldId id="438" r:id="rId3"/>
    <p:sldId id="450" r:id="rId4"/>
    <p:sldId id="451" r:id="rId5"/>
    <p:sldId id="443" r:id="rId6"/>
    <p:sldId id="444" r:id="rId7"/>
    <p:sldId id="439" r:id="rId8"/>
    <p:sldId id="449" r:id="rId9"/>
    <p:sldId id="442" r:id="rId10"/>
    <p:sldId id="445" r:id="rId11"/>
    <p:sldId id="452" r:id="rId12"/>
    <p:sldId id="446" r:id="rId13"/>
    <p:sldId id="458" r:id="rId14"/>
    <p:sldId id="454" r:id="rId15"/>
    <p:sldId id="456" r:id="rId16"/>
    <p:sldId id="447" r:id="rId17"/>
    <p:sldId id="457" r:id="rId18"/>
    <p:sldId id="44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902"/>
    <a:srgbClr val="CA5C0E"/>
    <a:srgbClr val="C00002"/>
    <a:srgbClr val="009EC0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68"/>
    <p:restoredTop sz="94719"/>
  </p:normalViewPr>
  <p:slideViewPr>
    <p:cSldViewPr>
      <p:cViewPr>
        <p:scale>
          <a:sx n="190" d="100"/>
          <a:sy n="190" d="100"/>
        </p:scale>
        <p:origin x="144" y="-1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2+ times per month</c:v>
                </c:pt>
              </c:strCache>
            </c:strRef>
          </c:tx>
          <c:spPr>
            <a:ln>
              <a:solidFill>
                <a:srgbClr val="009EC0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A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8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6-1B33-5944-93E6-FAE2DF40E450}"/>
              </c:ext>
            </c:extLst>
          </c:dPt>
          <c:dLbls>
            <c:dLbl>
              <c:idx val="0"/>
              <c:layout>
                <c:manualLayout>
                  <c:x val="-1.6975308641975308E-2"/>
                  <c:y val="-3.4825870646766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B33-5944-93E6-FAE2DF40E450}"/>
                </c:ext>
              </c:extLst>
            </c:dLbl>
            <c:dLbl>
              <c:idx val="28"/>
              <c:layout>
                <c:manualLayout>
                  <c:x val="-1.0802469135802583E-2"/>
                  <c:y val="-6.46766169154229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31-8744-9265-ABBF7BB49C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Sheet1!$B$2:$B$31</c:f>
              <c:numCache>
                <c:formatCode>0"%"</c:formatCode>
                <c:ptCount val="30"/>
                <c:pt idx="0">
                  <c:v>49.699999999999996</c:v>
                </c:pt>
                <c:pt idx="1">
                  <c:v>43.9</c:v>
                </c:pt>
                <c:pt idx="2">
                  <c:v>44.8</c:v>
                </c:pt>
                <c:pt idx="3">
                  <c:v>44.699999999999996</c:v>
                </c:pt>
                <c:pt idx="4">
                  <c:v>41.499999999999993</c:v>
                </c:pt>
                <c:pt idx="5">
                  <c:v>44.099999999999994</c:v>
                </c:pt>
                <c:pt idx="6">
                  <c:v>44</c:v>
                </c:pt>
                <c:pt idx="7">
                  <c:v>43.1</c:v>
                </c:pt>
                <c:pt idx="8">
                  <c:v>42.2</c:v>
                </c:pt>
                <c:pt idx="9">
                  <c:v>46.4</c:v>
                </c:pt>
                <c:pt idx="10">
                  <c:v>45.7</c:v>
                </c:pt>
                <c:pt idx="11">
                  <c:v>43.9</c:v>
                </c:pt>
                <c:pt idx="12">
                  <c:v>46.3</c:v>
                </c:pt>
                <c:pt idx="13">
                  <c:v>43.300000000000004</c:v>
                </c:pt>
                <c:pt idx="14">
                  <c:v>43.199999999999996</c:v>
                </c:pt>
                <c:pt idx="15">
                  <c:v>42.900000000000006</c:v>
                </c:pt>
                <c:pt idx="16">
                  <c:v>43.5</c:v>
                </c:pt>
                <c:pt idx="17">
                  <c:v>44.1</c:v>
                </c:pt>
                <c:pt idx="18">
                  <c:v>43.1</c:v>
                </c:pt>
                <c:pt idx="19">
                  <c:v>40.699999999999996</c:v>
                </c:pt>
                <c:pt idx="20">
                  <c:v>38.700000000000003</c:v>
                </c:pt>
                <c:pt idx="21">
                  <c:v>40.200000000000003</c:v>
                </c:pt>
                <c:pt idx="22">
                  <c:v>36.700000000000003</c:v>
                </c:pt>
                <c:pt idx="23">
                  <c:v>40</c:v>
                </c:pt>
                <c:pt idx="24">
                  <c:v>42.900000000000006</c:v>
                </c:pt>
                <c:pt idx="25">
                  <c:v>39.5</c:v>
                </c:pt>
                <c:pt idx="26">
                  <c:v>41.099999999999994</c:v>
                </c:pt>
                <c:pt idx="27">
                  <c:v>38.799999999999997</c:v>
                </c:pt>
                <c:pt idx="28">
                  <c:v>37.900000000000006</c:v>
                </c:pt>
                <c:pt idx="29">
                  <c:v>37.5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D6-774A-AEC1-01E5BF60A9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Never</c:v>
                </c:pt>
              </c:strCache>
            </c:strRef>
          </c:tx>
          <c:spPr>
            <a:ln>
              <a:solidFill>
                <a:srgbClr val="CA5C0E"/>
              </a:solidFill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9-1B33-5944-93E6-FAE2DF40E450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7-1B33-5944-93E6-FAE2DF40E450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5-1B33-5944-93E6-FAE2DF40E450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B33-5944-93E6-FAE2DF40E450}"/>
                </c:ext>
              </c:extLst>
            </c:dLbl>
            <c:dLbl>
              <c:idx val="28"/>
              <c:layout>
                <c:manualLayout>
                  <c:x val="-2.0061728395061727E-2"/>
                  <c:y val="7.21393034825870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731-8744-9265-ABBF7BB49C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>
                      <a:noFill/>
                    </a:ln>
                  </c:spPr>
                </c15:leaderLines>
              </c:ext>
            </c:extLst>
          </c:dLbls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Sheet1!$C$2:$C$31</c:f>
              <c:numCache>
                <c:formatCode>0"%"</c:formatCode>
                <c:ptCount val="30"/>
                <c:pt idx="0">
                  <c:v>9.3000000000000007</c:v>
                </c:pt>
                <c:pt idx="1">
                  <c:v>13.6</c:v>
                </c:pt>
                <c:pt idx="2">
                  <c:v>12.2</c:v>
                </c:pt>
                <c:pt idx="3">
                  <c:v>14.5</c:v>
                </c:pt>
                <c:pt idx="4">
                  <c:v>12.9</c:v>
                </c:pt>
                <c:pt idx="5">
                  <c:v>13.9</c:v>
                </c:pt>
                <c:pt idx="6">
                  <c:v>15.6</c:v>
                </c:pt>
                <c:pt idx="7">
                  <c:v>11.4</c:v>
                </c:pt>
                <c:pt idx="8">
                  <c:v>14.1</c:v>
                </c:pt>
                <c:pt idx="9">
                  <c:v>13.9</c:v>
                </c:pt>
                <c:pt idx="10">
                  <c:v>12.9</c:v>
                </c:pt>
                <c:pt idx="11">
                  <c:v>14.5</c:v>
                </c:pt>
                <c:pt idx="12">
                  <c:v>14</c:v>
                </c:pt>
                <c:pt idx="13">
                  <c:v>11.9</c:v>
                </c:pt>
                <c:pt idx="14">
                  <c:v>17.2</c:v>
                </c:pt>
                <c:pt idx="15">
                  <c:v>16.399999999999999</c:v>
                </c:pt>
                <c:pt idx="16">
                  <c:v>13.1</c:v>
                </c:pt>
                <c:pt idx="17">
                  <c:v>12.5</c:v>
                </c:pt>
                <c:pt idx="18">
                  <c:v>16.100000000000001</c:v>
                </c:pt>
                <c:pt idx="19">
                  <c:v>16.100000000000001</c:v>
                </c:pt>
                <c:pt idx="20">
                  <c:v>15.1</c:v>
                </c:pt>
                <c:pt idx="21">
                  <c:v>19.3</c:v>
                </c:pt>
                <c:pt idx="22">
                  <c:v>20.7</c:v>
                </c:pt>
                <c:pt idx="23">
                  <c:v>18.600000000000001</c:v>
                </c:pt>
                <c:pt idx="24">
                  <c:v>15.3</c:v>
                </c:pt>
                <c:pt idx="25">
                  <c:v>22.4</c:v>
                </c:pt>
                <c:pt idx="26">
                  <c:v>20.7</c:v>
                </c:pt>
                <c:pt idx="27">
                  <c:v>22</c:v>
                </c:pt>
                <c:pt idx="28">
                  <c:v>25.5</c:v>
                </c:pt>
                <c:pt idx="29">
                  <c:v>26.2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B33-5944-93E6-FAE2DF40E4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Less than once a year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Sheet1!$D$2:$D$31</c:f>
            </c:numRef>
          </c:val>
          <c:smooth val="0"/>
          <c:extLst>
            <c:ext xmlns:c16="http://schemas.microsoft.com/office/drawing/2014/chart" uri="{C3380CC4-5D6E-409C-BE32-E72D297353CC}">
              <c16:uniqueId val="{00000000-A731-8744-9265-ABBF7BB49CD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Once or twice a year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Sheet1!$E$2:$E$31</c:f>
            </c:numRef>
          </c:val>
          <c:smooth val="0"/>
          <c:extLst>
            <c:ext xmlns:c16="http://schemas.microsoft.com/office/drawing/2014/chart" uri="{C3380CC4-5D6E-409C-BE32-E72D297353CC}">
              <c16:uniqueId val="{00000001-A731-8744-9265-ABBF7BB49CD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Several times a year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Sheet1!$F$2:$F$31</c:f>
            </c:numRef>
          </c:val>
          <c:smooth val="0"/>
          <c:extLst>
            <c:ext xmlns:c16="http://schemas.microsoft.com/office/drawing/2014/chart" uri="{C3380CC4-5D6E-409C-BE32-E72D297353CC}">
              <c16:uniqueId val="{00000002-A731-8744-9265-ABBF7BB49CD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Once a month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Sheet1!$G$2:$G$31</c:f>
            </c:numRef>
          </c:val>
          <c:smooth val="0"/>
          <c:extLst>
            <c:ext xmlns:c16="http://schemas.microsoft.com/office/drawing/2014/chart" uri="{C3380CC4-5D6E-409C-BE32-E72D297353CC}">
              <c16:uniqueId val="{00000003-A731-8744-9265-ABBF7BB49CD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2-3 times a month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Sheet1!$H$2:$H$31</c:f>
            </c:numRef>
          </c:val>
          <c:smooth val="0"/>
          <c:extLst>
            <c:ext xmlns:c16="http://schemas.microsoft.com/office/drawing/2014/chart" uri="{C3380CC4-5D6E-409C-BE32-E72D297353CC}">
              <c16:uniqueId val="{00000004-A731-8744-9265-ABBF7BB49CD0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About weekly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Sheet1!$I$2:$I$31</c:f>
            </c:numRef>
          </c:val>
          <c:smooth val="0"/>
          <c:extLst>
            <c:ext xmlns:c16="http://schemas.microsoft.com/office/drawing/2014/chart" uri="{C3380CC4-5D6E-409C-BE32-E72D297353CC}">
              <c16:uniqueId val="{00000005-A731-8744-9265-ABBF7BB49CD0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Once a week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Sheet1!$J$2:$J$31</c:f>
            </c:numRef>
          </c:val>
          <c:smooth val="0"/>
          <c:extLst>
            <c:ext xmlns:c16="http://schemas.microsoft.com/office/drawing/2014/chart" uri="{C3380CC4-5D6E-409C-BE32-E72D297353CC}">
              <c16:uniqueId val="{00000006-A731-8744-9265-ABBF7BB49CD0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Several times a week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Sheet1!$K$2:$K$31</c:f>
            </c:numRef>
          </c:val>
          <c:smooth val="0"/>
          <c:extLst>
            <c:ext xmlns:c16="http://schemas.microsoft.com/office/drawing/2014/chart" uri="{C3380CC4-5D6E-409C-BE32-E72D297353CC}">
              <c16:uniqueId val="{00000007-A731-8744-9265-ABBF7BB49CD0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Don't know/No answer</c:v>
                </c:pt>
              </c:strCache>
            </c:strRef>
          </c:tx>
          <c:marker>
            <c:symbol val="none"/>
          </c:marker>
          <c:cat>
            <c:numRef>
              <c:f>Sheet1!$A$2:$A$31</c:f>
              <c:numCache>
                <c:formatCode>General</c:formatCode>
                <c:ptCount val="30"/>
                <c:pt idx="0">
                  <c:v>1972</c:v>
                </c:pt>
                <c:pt idx="1">
                  <c:v>1973</c:v>
                </c:pt>
                <c:pt idx="2">
                  <c:v>1974</c:v>
                </c:pt>
                <c:pt idx="3">
                  <c:v>1975</c:v>
                </c:pt>
                <c:pt idx="4">
                  <c:v>1976</c:v>
                </c:pt>
                <c:pt idx="5">
                  <c:v>1977</c:v>
                </c:pt>
                <c:pt idx="6">
                  <c:v>1978</c:v>
                </c:pt>
                <c:pt idx="7">
                  <c:v>1980</c:v>
                </c:pt>
                <c:pt idx="8">
                  <c:v>1982</c:v>
                </c:pt>
                <c:pt idx="9">
                  <c:v>1983</c:v>
                </c:pt>
                <c:pt idx="10">
                  <c:v>1984</c:v>
                </c:pt>
                <c:pt idx="11">
                  <c:v>1985</c:v>
                </c:pt>
                <c:pt idx="12">
                  <c:v>1986</c:v>
                </c:pt>
                <c:pt idx="13">
                  <c:v>1987</c:v>
                </c:pt>
                <c:pt idx="14">
                  <c:v>1988</c:v>
                </c:pt>
                <c:pt idx="15">
                  <c:v>1989</c:v>
                </c:pt>
                <c:pt idx="16">
                  <c:v>1990</c:v>
                </c:pt>
                <c:pt idx="17">
                  <c:v>1991</c:v>
                </c:pt>
                <c:pt idx="18">
                  <c:v>1993</c:v>
                </c:pt>
                <c:pt idx="19">
                  <c:v>1994</c:v>
                </c:pt>
                <c:pt idx="20">
                  <c:v>1996</c:v>
                </c:pt>
                <c:pt idx="21">
                  <c:v>1998</c:v>
                </c:pt>
                <c:pt idx="22">
                  <c:v>2000</c:v>
                </c:pt>
                <c:pt idx="23">
                  <c:v>2002</c:v>
                </c:pt>
                <c:pt idx="24">
                  <c:v>2004</c:v>
                </c:pt>
                <c:pt idx="25">
                  <c:v>2006</c:v>
                </c:pt>
                <c:pt idx="26">
                  <c:v>2008</c:v>
                </c:pt>
                <c:pt idx="27">
                  <c:v>2010</c:v>
                </c:pt>
                <c:pt idx="28">
                  <c:v>2012</c:v>
                </c:pt>
                <c:pt idx="29">
                  <c:v>2014</c:v>
                </c:pt>
              </c:numCache>
            </c:numRef>
          </c:cat>
          <c:val>
            <c:numRef>
              <c:f>Sheet1!$L$2:$L$31</c:f>
            </c:numRef>
          </c:val>
          <c:smooth val="0"/>
          <c:extLst>
            <c:ext xmlns:c16="http://schemas.microsoft.com/office/drawing/2014/chart" uri="{C3380CC4-5D6E-409C-BE32-E72D297353CC}">
              <c16:uniqueId val="{00000008-A731-8744-9265-ABBF7BB49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0563136"/>
        <c:axId val="768197296"/>
      </c:lineChart>
      <c:catAx>
        <c:axId val="7905631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prstClr val="black">
                <a:lumMod val="65000"/>
                <a:lumOff val="35000"/>
                <a:alpha val="50000"/>
              </a:prstClr>
            </a:solidFill>
          </a:ln>
        </c:spPr>
        <c:txPr>
          <a:bodyPr/>
          <a:lstStyle/>
          <a:p>
            <a:pPr>
              <a:defRPr baseline="0">
                <a:solidFill>
                  <a:schemeClr val="bg1"/>
                </a:solidFill>
              </a:defRPr>
            </a:pPr>
            <a:endParaRPr lang="en-US"/>
          </a:p>
        </c:txPr>
        <c:crossAx val="768197296"/>
        <c:crosses val="autoZero"/>
        <c:auto val="1"/>
        <c:lblAlgn val="ctr"/>
        <c:lblOffset val="100"/>
        <c:noMultiLvlLbl val="0"/>
      </c:catAx>
      <c:valAx>
        <c:axId val="768197296"/>
        <c:scaling>
          <c:orientation val="minMax"/>
        </c:scaling>
        <c:delete val="1"/>
        <c:axPos val="l"/>
        <c:majorGridlines>
          <c:spPr>
            <a:ln>
              <a:solidFill>
                <a:prstClr val="black">
                  <a:lumMod val="65000"/>
                  <a:lumOff val="35000"/>
                  <a:alpha val="40000"/>
                </a:prstClr>
              </a:solidFill>
            </a:ln>
          </c:spPr>
        </c:majorGridlines>
        <c:numFmt formatCode="0&quot;%&quot;" sourceLinked="1"/>
        <c:majorTickMark val="out"/>
        <c:minorTickMark val="none"/>
        <c:tickLblPos val="none"/>
        <c:crossAx val="790563136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130536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4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A-Paul-</a:t>
            </a:r>
            <a:r>
              <a:rPr lang="en-US" sz="3700" dirty="0" err="1"/>
              <a:t>agetics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argument that Paul uses against idolatry? Why would this argument be persuasive?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9680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“God had no need of human resources”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 err="1">
                <a:solidFill>
                  <a:srgbClr val="009EC0"/>
                </a:solidFill>
              </a:rPr>
              <a:t>Philodemus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On Piety, </a:t>
            </a:r>
            <a:r>
              <a:rPr lang="en-US" sz="4400" b="0" i="1" dirty="0" err="1">
                <a:solidFill>
                  <a:srgbClr val="009EC0"/>
                </a:solidFill>
              </a:rPr>
              <a:t>fr</a:t>
            </a:r>
            <a:r>
              <a:rPr lang="en-US" sz="4400" b="0" i="1" dirty="0">
                <a:solidFill>
                  <a:srgbClr val="009EC0"/>
                </a:solidFill>
              </a:rPr>
              <a:t> 38</a:t>
            </a:r>
          </a:p>
        </p:txBody>
      </p:sp>
    </p:spTree>
    <p:extLst>
      <p:ext uri="{BB962C8B-B14F-4D97-AF65-F5344CB8AC3E}">
        <p14:creationId xmlns:p14="http://schemas.microsoft.com/office/powerpoint/2010/main" val="204857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what ways in which Paul showed courage?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053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Daryl Davis Inspired More Than 200 White Supremacists To ...">
            <a:extLst>
              <a:ext uri="{FF2B5EF4-FFF2-40B4-BE49-F238E27FC236}">
                <a16:creationId xmlns:a16="http://schemas.microsoft.com/office/drawing/2014/main" id="{9B671F2A-A346-D947-BAED-0E3247399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29" y="-381000"/>
            <a:ext cx="6512771" cy="886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40513" y="3700216"/>
            <a:ext cx="3836687" cy="22467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0" y="3700215"/>
            <a:ext cx="58097" cy="22562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9097" y="3739834"/>
            <a:ext cx="37471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“what good is it when you complain about racism to people who already agree? You are literally preaching to the choir.”	</a:t>
            </a:r>
            <a:endParaRPr lang="en-US" sz="260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1001" y="5946984"/>
            <a:ext cx="3886199" cy="3014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DARYL DAVIS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001" y="5942963"/>
            <a:ext cx="58097" cy="305437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36 -1.11111E-6 L 2.77778E-7 -1.11111E-6 " pathEditMode="relative" rAng="0" ptsTypes="AA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.0169 L 1.94444E-6 -3.33333E-6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7" grpId="0" animBg="1"/>
      <p:bldP spid="8" grpId="0"/>
      <p:bldP spid="8" grpId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 fontScale="90000"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“If the Council were so persuaded, then the god or goddess would be admitted to the Parthenon. A dedicated </a:t>
            </a:r>
            <a:r>
              <a:rPr lang="en-US" b="1" dirty="0">
                <a:highlight>
                  <a:srgbClr val="C00002"/>
                </a:highlight>
              </a:rPr>
              <a:t> temple would be built </a:t>
            </a:r>
            <a:r>
              <a:rPr lang="en-US" b="1" dirty="0"/>
              <a:t> </a:t>
            </a:r>
            <a:r>
              <a:rPr lang="en-US" dirty="0"/>
              <a:t>to the divinity, an annual  </a:t>
            </a:r>
            <a:r>
              <a:rPr lang="en-US" b="1" dirty="0">
                <a:highlight>
                  <a:srgbClr val="C00002"/>
                </a:highlight>
              </a:rPr>
              <a:t>feast day endowed </a:t>
            </a:r>
            <a:r>
              <a:rPr lang="en-US" dirty="0"/>
              <a:t> and </a:t>
            </a:r>
            <a:r>
              <a:rPr lang="en-US" dirty="0">
                <a:highlight>
                  <a:srgbClr val="C00002"/>
                </a:highlight>
              </a:rPr>
              <a:t> </a:t>
            </a:r>
            <a:r>
              <a:rPr lang="en-US" b="1" dirty="0">
                <a:highlight>
                  <a:srgbClr val="C00002"/>
                </a:highlight>
              </a:rPr>
              <a:t>included in the Athenians’ religious calendar</a:t>
            </a:r>
            <a:r>
              <a:rPr lang="en-US" dirty="0"/>
              <a:t>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2209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Bruce Winter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Introducing the Athenians to God: Paul’s failed apologetic in Acts 17?</a:t>
            </a:r>
            <a:br>
              <a:rPr lang="en-US" sz="4400" b="0" i="1" dirty="0">
                <a:solidFill>
                  <a:srgbClr val="009EC0"/>
                </a:solidFill>
              </a:rPr>
            </a:br>
            <a:r>
              <a:rPr lang="en-US" sz="2400" b="0" i="1" dirty="0">
                <a:solidFill>
                  <a:srgbClr val="009EC0"/>
                </a:solidFill>
              </a:rPr>
              <a:t> </a:t>
            </a:r>
            <a:br>
              <a:rPr lang="en-US" sz="4400" b="0" i="1" dirty="0">
                <a:solidFill>
                  <a:srgbClr val="009EC0"/>
                </a:solidFill>
              </a:rPr>
            </a:br>
            <a:r>
              <a:rPr lang="en-US" sz="4400" b="0" i="1" dirty="0" err="1">
                <a:solidFill>
                  <a:srgbClr val="009EC0"/>
                </a:solidFill>
              </a:rPr>
              <a:t>Themelios</a:t>
            </a:r>
            <a:r>
              <a:rPr lang="en-US" sz="4400" b="0" i="1" dirty="0">
                <a:solidFill>
                  <a:srgbClr val="009EC0"/>
                </a:solidFill>
              </a:rPr>
              <a:t> volume 31, issue 1, page 41</a:t>
            </a:r>
          </a:p>
        </p:txBody>
      </p:sp>
    </p:spTree>
    <p:extLst>
      <p:ext uri="{BB962C8B-B14F-4D97-AF65-F5344CB8AC3E}">
        <p14:creationId xmlns:p14="http://schemas.microsoft.com/office/powerpoint/2010/main" val="2226473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218635"/>
              </p:ext>
            </p:extLst>
          </p:nvPr>
        </p:nvGraphicFramePr>
        <p:xfrm>
          <a:off x="114300" y="533400"/>
          <a:ext cx="8915400" cy="4495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Athenians</a:t>
                      </a: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Paul</a:t>
                      </a: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A special day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Mankind’s seasons are set by God (17:25)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83446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Temple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You dwell in him (17:28)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1130798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Introducing a new God 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Not a new God, and you need to be introduced to him (17:30)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877531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They are the judge</a:t>
                      </a:r>
                    </a:p>
                  </a:txBody>
                  <a:tcPr marL="182880" marR="182880" marT="63500" marB="6350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God judges you (17:31)</a:t>
                      </a:r>
                    </a:p>
                  </a:txBody>
                  <a:tcPr marL="182880" marR="182880" marT="63500" marB="6350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6C9EDE8-8CB9-5A4B-9D1C-B2CF228A626F}"/>
              </a:ext>
            </a:extLst>
          </p:cNvPr>
          <p:cNvSpPr/>
          <p:nvPr/>
        </p:nvSpPr>
        <p:spPr>
          <a:xfrm>
            <a:off x="0" y="1447799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7BE07-B3A8-D644-B3F0-08C7BA9F2D90}"/>
              </a:ext>
            </a:extLst>
          </p:cNvPr>
          <p:cNvSpPr/>
          <p:nvPr/>
        </p:nvSpPr>
        <p:spPr>
          <a:xfrm>
            <a:off x="0" y="21336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743330-320C-224E-B7CE-8BDC286ABA68}"/>
              </a:ext>
            </a:extLst>
          </p:cNvPr>
          <p:cNvSpPr/>
          <p:nvPr/>
        </p:nvSpPr>
        <p:spPr>
          <a:xfrm>
            <a:off x="0" y="2895599"/>
            <a:ext cx="9144000" cy="1066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A9670C-9374-AD45-83DF-16B055D1EE6C}"/>
              </a:ext>
            </a:extLst>
          </p:cNvPr>
          <p:cNvSpPr/>
          <p:nvPr/>
        </p:nvSpPr>
        <p:spPr>
          <a:xfrm>
            <a:off x="0" y="3962399"/>
            <a:ext cx="9144000" cy="1066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Want can we learn from the response to Paul’s message?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69101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4419600"/>
          </a:xfrm>
        </p:spPr>
        <p:txBody>
          <a:bodyPr anchor="b" anchorCtr="0">
            <a:normAutofit fontScale="90000"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“Now when they heard about the resurrection from the dead, </a:t>
            </a:r>
            <a:r>
              <a:rPr lang="en-US" b="1" dirty="0">
                <a:highlight>
                  <a:srgbClr val="C00002"/>
                </a:highlight>
              </a:rPr>
              <a:t> some began to scoff </a:t>
            </a:r>
            <a:r>
              <a:rPr lang="en-US" dirty="0"/>
              <a:t>, but others said, “</a:t>
            </a:r>
            <a:r>
              <a:rPr lang="en-US" b="1" dirty="0">
                <a:highlight>
                  <a:srgbClr val="CA5C0E"/>
                </a:highlight>
              </a:rPr>
              <a:t>We will hear you again</a:t>
            </a:r>
            <a:r>
              <a:rPr lang="en-US" b="1" dirty="0"/>
              <a:t> </a:t>
            </a:r>
            <a:r>
              <a:rPr lang="en-US" dirty="0"/>
              <a:t>about this.” So Paul left the Areopagus.</a:t>
            </a:r>
            <a:br>
              <a:rPr lang="en-US" dirty="0"/>
            </a:br>
            <a:r>
              <a:rPr lang="en-US" sz="1800" dirty="0"/>
              <a:t> </a:t>
            </a:r>
            <a:br>
              <a:rPr lang="en-US" dirty="0"/>
            </a:br>
            <a:r>
              <a:rPr lang="en-US" dirty="0"/>
              <a:t>But </a:t>
            </a:r>
            <a:r>
              <a:rPr lang="en-US" dirty="0">
                <a:highlight>
                  <a:srgbClr val="008000"/>
                </a:highlight>
              </a:rPr>
              <a:t> </a:t>
            </a:r>
            <a:r>
              <a:rPr lang="en-US" b="1" dirty="0">
                <a:highlight>
                  <a:srgbClr val="008000"/>
                </a:highlight>
              </a:rPr>
              <a:t>some people joined him and believed. </a:t>
            </a:r>
            <a:r>
              <a:rPr lang="en-US" dirty="0"/>
              <a:t>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2209800"/>
          </a:xfrm>
        </p:spPr>
        <p:txBody>
          <a:bodyPr>
            <a:normAutofit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Acts 17:32-34</a:t>
            </a:r>
            <a:endParaRPr lang="en-US" sz="4400" b="0" i="1" dirty="0">
              <a:solidFill>
                <a:srgbClr val="009E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40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Was there anything else that stood out to you?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9939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what ways did Paul act in a gracious to the Athenians?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“used to describe people of low class who speak as though they have intelligence”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Jennifer Marie Creamer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God as Creator in Acts 17:24: An Historical-Exegetical Study, page 30</a:t>
            </a:r>
          </a:p>
        </p:txBody>
      </p:sp>
    </p:spTree>
    <p:extLst>
      <p:ext uri="{BB962C8B-B14F-4D97-AF65-F5344CB8AC3E}">
        <p14:creationId xmlns:p14="http://schemas.microsoft.com/office/powerpoint/2010/main" val="207538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“He was a </a:t>
            </a:r>
            <a:r>
              <a:rPr lang="en-US" dirty="0">
                <a:highlight>
                  <a:srgbClr val="C00002"/>
                </a:highlight>
              </a:rPr>
              <a:t> </a:t>
            </a:r>
            <a:r>
              <a:rPr lang="en-US" b="1" dirty="0">
                <a:highlight>
                  <a:srgbClr val="C00002"/>
                </a:highlight>
              </a:rPr>
              <a:t>rag-bag collector</a:t>
            </a:r>
            <a:r>
              <a:rPr lang="en-US" dirty="0">
                <a:highlight>
                  <a:srgbClr val="C00002"/>
                </a:highlight>
              </a:rPr>
              <a:t> </a:t>
            </a:r>
            <a:r>
              <a:rPr lang="en-US" dirty="0"/>
              <a:t> of scraps of learning.”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2209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Bruce Winter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Introducing the Athenians to God: Paul’s failed apologetic in Acts 17?</a:t>
            </a:r>
            <a:br>
              <a:rPr lang="en-US" sz="4400" b="0" i="1" dirty="0">
                <a:solidFill>
                  <a:srgbClr val="009EC0"/>
                </a:solidFill>
              </a:rPr>
            </a:br>
            <a:r>
              <a:rPr lang="en-US" sz="2400" b="0" i="1" dirty="0">
                <a:solidFill>
                  <a:srgbClr val="009EC0"/>
                </a:solidFill>
              </a:rPr>
              <a:t> </a:t>
            </a:r>
            <a:br>
              <a:rPr lang="en-US" sz="4400" b="0" i="1" dirty="0">
                <a:solidFill>
                  <a:srgbClr val="009EC0"/>
                </a:solidFill>
              </a:rPr>
            </a:br>
            <a:r>
              <a:rPr lang="en-US" sz="4400" b="0" i="1" dirty="0" err="1">
                <a:solidFill>
                  <a:srgbClr val="009EC0"/>
                </a:solidFill>
              </a:rPr>
              <a:t>Themelios</a:t>
            </a:r>
            <a:r>
              <a:rPr lang="en-US" sz="4400" b="0" i="1" dirty="0">
                <a:solidFill>
                  <a:srgbClr val="009EC0"/>
                </a:solidFill>
              </a:rPr>
              <a:t> volume 31, issue 1, page 39</a:t>
            </a:r>
          </a:p>
        </p:txBody>
      </p:sp>
    </p:spTree>
    <p:extLst>
      <p:ext uri="{BB962C8B-B14F-4D97-AF65-F5344CB8AC3E}">
        <p14:creationId xmlns:p14="http://schemas.microsoft.com/office/powerpoint/2010/main" val="357190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Paul’s argument he makes in 17:24-27. Why this is significant?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305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out ways in which Paul adjusted his approach for the Athenians.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3711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“First believe that God is living, immortal and blessed”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fontScale="92500"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Epicurus (in a letter to </a:t>
            </a:r>
            <a:r>
              <a:rPr lang="en-US" sz="4400" cap="all" dirty="0" err="1">
                <a:solidFill>
                  <a:srgbClr val="009EC0"/>
                </a:solidFill>
              </a:rPr>
              <a:t>Menoeceus</a:t>
            </a:r>
            <a:r>
              <a:rPr lang="en-US" sz="4400" cap="all" dirty="0">
                <a:solidFill>
                  <a:srgbClr val="009EC0"/>
                </a:solidFill>
              </a:rPr>
              <a:t>)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Lives of Eminent Philosophers, 10.123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730A8A-A2B3-2041-976E-7E013CC72704}"/>
              </a:ext>
            </a:extLst>
          </p:cNvPr>
          <p:cNvGrpSpPr/>
          <p:nvPr/>
        </p:nvGrpSpPr>
        <p:grpSpPr>
          <a:xfrm>
            <a:off x="4948090" y="1030742"/>
            <a:ext cx="3662510" cy="1788659"/>
            <a:chOff x="5334634" y="1030742"/>
            <a:chExt cx="3662510" cy="178865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3875EA-BB63-404F-96B0-2C8CFF68DEBF}"/>
                </a:ext>
              </a:extLst>
            </p:cNvPr>
            <p:cNvSpPr/>
            <p:nvPr/>
          </p:nvSpPr>
          <p:spPr>
            <a:xfrm>
              <a:off x="6096001" y="2057401"/>
              <a:ext cx="1572064" cy="762000"/>
            </a:xfrm>
            <a:custGeom>
              <a:avLst/>
              <a:gdLst>
                <a:gd name="connsiteX0" fmla="*/ 0 w 1572064"/>
                <a:gd name="connsiteY0" fmla="*/ 381000 h 762000"/>
                <a:gd name="connsiteX1" fmla="*/ 786032 w 1572064"/>
                <a:gd name="connsiteY1" fmla="*/ 0 h 762000"/>
                <a:gd name="connsiteX2" fmla="*/ 1572064 w 1572064"/>
                <a:gd name="connsiteY2" fmla="*/ 381000 h 762000"/>
                <a:gd name="connsiteX3" fmla="*/ 786032 w 1572064"/>
                <a:gd name="connsiteY3" fmla="*/ 762000 h 762000"/>
                <a:gd name="connsiteX4" fmla="*/ 0 w 1572064"/>
                <a:gd name="connsiteY4" fmla="*/ 381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064" h="762000" extrusionOk="0">
                  <a:moveTo>
                    <a:pt x="0" y="381000"/>
                  </a:moveTo>
                  <a:cubicBezTo>
                    <a:pt x="-87775" y="116438"/>
                    <a:pt x="282197" y="26168"/>
                    <a:pt x="786032" y="0"/>
                  </a:cubicBezTo>
                  <a:cubicBezTo>
                    <a:pt x="1280844" y="12779"/>
                    <a:pt x="1528989" y="171950"/>
                    <a:pt x="1572064" y="381000"/>
                  </a:cubicBezTo>
                  <a:cubicBezTo>
                    <a:pt x="1518445" y="643782"/>
                    <a:pt x="1213110" y="800884"/>
                    <a:pt x="786032" y="762000"/>
                  </a:cubicBezTo>
                  <a:cubicBezTo>
                    <a:pt x="317444" y="743138"/>
                    <a:pt x="13438" y="597841"/>
                    <a:pt x="0" y="381000"/>
                  </a:cubicBezTo>
                  <a:close/>
                </a:path>
              </a:pathLst>
            </a:custGeom>
            <a:noFill/>
            <a:ln w="50800"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28C343-0B44-EA43-9330-84E78DBA1765}"/>
                </a:ext>
              </a:extLst>
            </p:cNvPr>
            <p:cNvSpPr txBox="1"/>
            <p:nvPr/>
          </p:nvSpPr>
          <p:spPr>
            <a:xfrm>
              <a:off x="7514046" y="1030742"/>
              <a:ext cx="1483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Bradley Hand" pitchFamily="2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1 Thess. 1:9</a:t>
              </a: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FECB0C4-9015-BC41-82AE-FA579C0CF375}"/>
                </a:ext>
              </a:extLst>
            </p:cNvPr>
            <p:cNvSpPr/>
            <p:nvPr/>
          </p:nvSpPr>
          <p:spPr>
            <a:xfrm rot="19252917" flipV="1">
              <a:off x="5334634" y="1489118"/>
              <a:ext cx="3541874" cy="762000"/>
            </a:xfrm>
            <a:prstGeom prst="arc">
              <a:avLst>
                <a:gd name="adj1" fmla="val 16464522"/>
                <a:gd name="adj2" fmla="val 20529920"/>
              </a:avLst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E8604D-85AF-434D-9349-DFFCA4039703}"/>
              </a:ext>
            </a:extLst>
          </p:cNvPr>
          <p:cNvGrpSpPr/>
          <p:nvPr/>
        </p:nvGrpSpPr>
        <p:grpSpPr>
          <a:xfrm>
            <a:off x="3266772" y="2667000"/>
            <a:ext cx="3681064" cy="1981199"/>
            <a:chOff x="3653316" y="2667000"/>
            <a:chExt cx="3681064" cy="198119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75B509-E280-0C48-98ED-343BED500CA7}"/>
                </a:ext>
              </a:extLst>
            </p:cNvPr>
            <p:cNvSpPr/>
            <p:nvPr/>
          </p:nvSpPr>
          <p:spPr>
            <a:xfrm>
              <a:off x="3653316" y="2667000"/>
              <a:ext cx="1831271" cy="818133"/>
            </a:xfrm>
            <a:custGeom>
              <a:avLst/>
              <a:gdLst>
                <a:gd name="connsiteX0" fmla="*/ 0 w 1831271"/>
                <a:gd name="connsiteY0" fmla="*/ 409067 h 818133"/>
                <a:gd name="connsiteX1" fmla="*/ 915636 w 1831271"/>
                <a:gd name="connsiteY1" fmla="*/ 0 h 818133"/>
                <a:gd name="connsiteX2" fmla="*/ 1831272 w 1831271"/>
                <a:gd name="connsiteY2" fmla="*/ 409067 h 818133"/>
                <a:gd name="connsiteX3" fmla="*/ 915636 w 1831271"/>
                <a:gd name="connsiteY3" fmla="*/ 818134 h 818133"/>
                <a:gd name="connsiteX4" fmla="*/ 0 w 1831271"/>
                <a:gd name="connsiteY4" fmla="*/ 409067 h 818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1271" h="818133" extrusionOk="0">
                  <a:moveTo>
                    <a:pt x="0" y="409067"/>
                  </a:moveTo>
                  <a:cubicBezTo>
                    <a:pt x="-56231" y="148462"/>
                    <a:pt x="353921" y="21026"/>
                    <a:pt x="915636" y="0"/>
                  </a:cubicBezTo>
                  <a:cubicBezTo>
                    <a:pt x="1440655" y="4069"/>
                    <a:pt x="1773117" y="184995"/>
                    <a:pt x="1831272" y="409067"/>
                  </a:cubicBezTo>
                  <a:cubicBezTo>
                    <a:pt x="1780433" y="684635"/>
                    <a:pt x="1419045" y="830754"/>
                    <a:pt x="915636" y="818134"/>
                  </a:cubicBezTo>
                  <a:cubicBezTo>
                    <a:pt x="365496" y="793816"/>
                    <a:pt x="49782" y="658774"/>
                    <a:pt x="0" y="409067"/>
                  </a:cubicBezTo>
                  <a:close/>
                </a:path>
              </a:pathLst>
            </a:custGeom>
            <a:noFill/>
            <a:ln w="50800"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88672C58-7B09-9240-B9BB-CF924D9AE719}"/>
                </a:ext>
              </a:extLst>
            </p:cNvPr>
            <p:cNvSpPr/>
            <p:nvPr/>
          </p:nvSpPr>
          <p:spPr>
            <a:xfrm rot="12600000" flipV="1">
              <a:off x="3792506" y="3886199"/>
              <a:ext cx="3541874" cy="762000"/>
            </a:xfrm>
            <a:prstGeom prst="arc">
              <a:avLst>
                <a:gd name="adj1" fmla="val 16464522"/>
                <a:gd name="adj2" fmla="val 20555756"/>
              </a:avLst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56EAE-4153-494A-9F8C-405BFBFDCA5F}"/>
                </a:ext>
              </a:extLst>
            </p:cNvPr>
            <p:cNvSpPr txBox="1"/>
            <p:nvPr/>
          </p:nvSpPr>
          <p:spPr>
            <a:xfrm>
              <a:off x="5181600" y="3946316"/>
              <a:ext cx="1460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Bradley Hand" pitchFamily="2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1 Tim. 1:11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CA9FBB-F57A-394C-9DF9-F6ABFBC6B684}"/>
              </a:ext>
            </a:extLst>
          </p:cNvPr>
          <p:cNvGrpSpPr/>
          <p:nvPr/>
        </p:nvGrpSpPr>
        <p:grpSpPr>
          <a:xfrm>
            <a:off x="-414006" y="2749636"/>
            <a:ext cx="3541874" cy="1977790"/>
            <a:chOff x="-27462" y="2749636"/>
            <a:chExt cx="3541874" cy="197779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020642-1C5E-3946-9E3F-7EF7A1EC45F5}"/>
                </a:ext>
              </a:extLst>
            </p:cNvPr>
            <p:cNvSpPr/>
            <p:nvPr/>
          </p:nvSpPr>
          <p:spPr>
            <a:xfrm>
              <a:off x="430696" y="2749636"/>
              <a:ext cx="2388704" cy="762000"/>
            </a:xfrm>
            <a:custGeom>
              <a:avLst/>
              <a:gdLst>
                <a:gd name="connsiteX0" fmla="*/ 0 w 2388704"/>
                <a:gd name="connsiteY0" fmla="*/ 381000 h 762000"/>
                <a:gd name="connsiteX1" fmla="*/ 1194352 w 2388704"/>
                <a:gd name="connsiteY1" fmla="*/ 0 h 762000"/>
                <a:gd name="connsiteX2" fmla="*/ 2388704 w 2388704"/>
                <a:gd name="connsiteY2" fmla="*/ 381000 h 762000"/>
                <a:gd name="connsiteX3" fmla="*/ 1194352 w 2388704"/>
                <a:gd name="connsiteY3" fmla="*/ 762000 h 762000"/>
                <a:gd name="connsiteX4" fmla="*/ 0 w 2388704"/>
                <a:gd name="connsiteY4" fmla="*/ 381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8704" h="762000" extrusionOk="0">
                  <a:moveTo>
                    <a:pt x="0" y="381000"/>
                  </a:moveTo>
                  <a:cubicBezTo>
                    <a:pt x="-86752" y="117069"/>
                    <a:pt x="413791" y="45390"/>
                    <a:pt x="1194352" y="0"/>
                  </a:cubicBezTo>
                  <a:cubicBezTo>
                    <a:pt x="1914673" y="12779"/>
                    <a:pt x="2345629" y="171950"/>
                    <a:pt x="2388704" y="381000"/>
                  </a:cubicBezTo>
                  <a:cubicBezTo>
                    <a:pt x="2338316" y="640626"/>
                    <a:pt x="1837716" y="851862"/>
                    <a:pt x="1194352" y="762000"/>
                  </a:cubicBezTo>
                  <a:cubicBezTo>
                    <a:pt x="500255" y="743138"/>
                    <a:pt x="13438" y="597841"/>
                    <a:pt x="0" y="381000"/>
                  </a:cubicBezTo>
                  <a:close/>
                </a:path>
              </a:pathLst>
            </a:custGeom>
            <a:noFill/>
            <a:ln w="50800"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4112BDE-3DE6-9D49-B7D0-03766C410A9D}"/>
                </a:ext>
              </a:extLst>
            </p:cNvPr>
            <p:cNvSpPr/>
            <p:nvPr/>
          </p:nvSpPr>
          <p:spPr>
            <a:xfrm rot="13074481" flipV="1">
              <a:off x="-27462" y="3965426"/>
              <a:ext cx="3541874" cy="762000"/>
            </a:xfrm>
            <a:prstGeom prst="arc">
              <a:avLst>
                <a:gd name="adj1" fmla="val 16464522"/>
                <a:gd name="adj2" fmla="val 20529920"/>
              </a:avLst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AAB82A-74A7-834B-B359-F74CEBF51462}"/>
                </a:ext>
              </a:extLst>
            </p:cNvPr>
            <p:cNvSpPr txBox="1"/>
            <p:nvPr/>
          </p:nvSpPr>
          <p:spPr>
            <a:xfrm>
              <a:off x="1648239" y="4036919"/>
              <a:ext cx="1721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Bradley Hand" pitchFamily="2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Romans 1:23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60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“God had no need of human resources”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cap="all" dirty="0" err="1">
                <a:solidFill>
                  <a:srgbClr val="009EC0"/>
                </a:solidFill>
              </a:rPr>
              <a:t>Philodemus</a:t>
            </a:r>
            <a:br>
              <a:rPr lang="en-US" sz="4400" dirty="0">
                <a:solidFill>
                  <a:srgbClr val="009EC0"/>
                </a:solidFill>
              </a:rPr>
            </a:br>
            <a:r>
              <a:rPr lang="en-US" sz="4400" b="0" i="1" dirty="0">
                <a:solidFill>
                  <a:srgbClr val="009EC0"/>
                </a:solidFill>
              </a:rPr>
              <a:t>On Piety, </a:t>
            </a:r>
            <a:r>
              <a:rPr lang="en-US" sz="4400" b="0" i="1" dirty="0" err="1">
                <a:solidFill>
                  <a:srgbClr val="009EC0"/>
                </a:solidFill>
              </a:rPr>
              <a:t>fr</a:t>
            </a:r>
            <a:r>
              <a:rPr lang="en-US" sz="4400" b="0" i="1" dirty="0">
                <a:solidFill>
                  <a:srgbClr val="009EC0"/>
                </a:solidFill>
              </a:rPr>
              <a:t> 38</a:t>
            </a:r>
          </a:p>
        </p:txBody>
      </p:sp>
    </p:spTree>
    <p:extLst>
      <p:ext uri="{BB962C8B-B14F-4D97-AF65-F5344CB8AC3E}">
        <p14:creationId xmlns:p14="http://schemas.microsoft.com/office/powerpoint/2010/main" val="334135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499105"/>
              </p:ext>
            </p:extLst>
          </p:nvPr>
        </p:nvGraphicFramePr>
        <p:xfrm>
          <a:off x="457200" y="1447800"/>
          <a:ext cx="8229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Church Attendance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1972-2014 (General Social Surveys)</a:t>
            </a:r>
          </a:p>
        </p:txBody>
      </p:sp>
    </p:spTree>
    <p:extLst>
      <p:ext uri="{BB962C8B-B14F-4D97-AF65-F5344CB8AC3E}">
        <p14:creationId xmlns:p14="http://schemas.microsoft.com/office/powerpoint/2010/main" val="415819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464</Words>
  <Application>Microsoft Macintosh PowerPoint</Application>
  <PresentationFormat>On-screen Show (4:3)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Book</vt:lpstr>
      <vt:lpstr>Bradley Hand</vt:lpstr>
      <vt:lpstr>Calibri</vt:lpstr>
      <vt:lpstr>Gabriola</vt:lpstr>
      <vt:lpstr>Office Theme</vt:lpstr>
      <vt:lpstr>APOLOGETICS</vt:lpstr>
      <vt:lpstr>In what ways did Paul act in a gracious to the Athenians?</vt:lpstr>
      <vt:lpstr>“used to describe people of low class who speak as though they have intelligence” </vt:lpstr>
      <vt:lpstr>“He was a  rag-bag collector  of scraps of learning.” </vt:lpstr>
      <vt:lpstr>Describe Paul’s argument he makes in 17:24-27. Why this is significant?</vt:lpstr>
      <vt:lpstr>List out ways in which Paul adjusted his approach for the Athenians.</vt:lpstr>
      <vt:lpstr>“First believe that God is living, immortal and blessed” </vt:lpstr>
      <vt:lpstr>“God had no need of human resources” </vt:lpstr>
      <vt:lpstr>PowerPoint Presentation</vt:lpstr>
      <vt:lpstr>What is the argument that Paul uses against idolatry? Why would this argument be persuasive?</vt:lpstr>
      <vt:lpstr>“God had no need of human resources” </vt:lpstr>
      <vt:lpstr>In what ways in which Paul showed courage?</vt:lpstr>
      <vt:lpstr>PowerPoint Presentation</vt:lpstr>
      <vt:lpstr>“If the Council were so persuaded, then the god or goddess would be admitted to the Parthenon. A dedicated  temple would be built  to the divinity, an annual  feast day endowed  and  included in the Athenians’ religious calendar.”</vt:lpstr>
      <vt:lpstr>PowerPoint Presentation</vt:lpstr>
      <vt:lpstr>Want can we learn from the response to Paul’s message?</vt:lpstr>
      <vt:lpstr>“Now when they heard about the resurrection from the dead,  some began to scoff , but others said, “We will hear you again about this.” So Paul left the Areopagus.   But  some people joined him and believed. ”</vt:lpstr>
      <vt:lpstr>Was there anything else that stood out to you?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87</cp:revision>
  <dcterms:created xsi:type="dcterms:W3CDTF">2010-07-14T22:15:37Z</dcterms:created>
  <dcterms:modified xsi:type="dcterms:W3CDTF">2020-08-23T20:42:47Z</dcterms:modified>
</cp:coreProperties>
</file>