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435" r:id="rId3"/>
    <p:sldId id="43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EC0"/>
    <a:srgbClr val="01B902"/>
    <a:srgbClr val="06C200"/>
    <a:srgbClr val="01FF3B"/>
    <a:srgbClr val="C00002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4"/>
    <p:restoredTop sz="87074"/>
  </p:normalViewPr>
  <p:slideViewPr>
    <p:cSldViewPr>
      <p:cViewPr varScale="1">
        <p:scale>
          <a:sx n="139" d="100"/>
          <a:sy n="139" d="100"/>
        </p:scale>
        <p:origin x="15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LivingByOffset!$B$1</c:f>
              <c:strCache>
                <c:ptCount val="1"/>
                <c:pt idx="0">
                  <c:v>Living 25 years later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B33-5944-93E6-FAE2DF40E45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B33-5944-93E6-FAE2DF40E450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6DB-E146-AE33-5B276F3B6D41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6DB-E146-AE33-5B276F3B6D41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6DB-E146-AE33-5B276F3B6D41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6DB-E146-AE33-5B276F3B6D41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6DB-E146-AE33-5B276F3B6D41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6DB-E146-AE33-5B276F3B6D41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DB-E146-AE33-5B276F3B6D41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6DB-E146-AE33-5B276F3B6D41}"/>
                </c:ext>
              </c:extLst>
            </c:dLbl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6DB-E146-AE33-5B276F3B6D41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6DB-E146-AE33-5B276F3B6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no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LivingByOffset!$A$2:$A$13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cat>
          <c:val>
            <c:numRef>
              <c:f>LivingByOffset!$B$2:$B$13</c:f>
              <c:numCache>
                <c:formatCode>0%</c:formatCode>
                <c:ptCount val="12"/>
                <c:pt idx="0">
                  <c:v>6.7099999999999998E-3</c:v>
                </c:pt>
                <c:pt idx="1">
                  <c:v>2.0670000000000001E-2</c:v>
                </c:pt>
                <c:pt idx="2">
                  <c:v>4.3770000000000003E-2</c:v>
                </c:pt>
                <c:pt idx="3">
                  <c:v>7.4590000000000004E-2</c:v>
                </c:pt>
                <c:pt idx="4">
                  <c:v>0.11096</c:v>
                </c:pt>
                <c:pt idx="5">
                  <c:v>0.14807000000000001</c:v>
                </c:pt>
                <c:pt idx="6">
                  <c:v>0.18776999999999999</c:v>
                </c:pt>
                <c:pt idx="7">
                  <c:v>0.22642000000000001</c:v>
                </c:pt>
                <c:pt idx="8">
                  <c:v>0.26401000000000002</c:v>
                </c:pt>
                <c:pt idx="9">
                  <c:v>0.30054999999999998</c:v>
                </c:pt>
                <c:pt idx="10">
                  <c:v>0.33604000000000001</c:v>
                </c:pt>
                <c:pt idx="11">
                  <c:v>0.37047000000000002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%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LivingByOffset!$B$1</c:f>
              <c:strCache>
                <c:ptCount val="1"/>
                <c:pt idx="0">
                  <c:v>Number still living (if 15+)</c:v>
                </c:pt>
              </c:strCache>
            </c:strRef>
          </c:tx>
          <c:spPr>
            <a:solidFill>
              <a:srgbClr val="009EC0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Pt>
            <c:idx val="6"/>
            <c:invertIfNegative val="0"/>
            <c:bubble3D val="0"/>
            <c:spPr>
              <a:solidFill>
                <a:srgbClr val="CA5C0E"/>
              </a:solidFill>
              <a:ln w="25400">
                <a:noFill/>
              </a:ln>
            </c:spPr>
            <c:extLst>
              <c:ext xmlns:c16="http://schemas.microsoft.com/office/drawing/2014/chart" uri="{C3380CC4-5D6E-409C-BE32-E72D297353CC}">
                <c16:uniqueId val="{00000009-B6DB-E146-AE33-5B276F3B6D41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B33-5944-93E6-FAE2DF40E450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1B33-5944-93E6-FAE2DF40E450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58790220666861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6DB-E146-AE33-5B276F3B6D41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6DB-E146-AE33-5B276F3B6D41}"/>
                </c:ext>
              </c:extLst>
            </c:dLbl>
            <c:dLbl>
              <c:idx val="5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6DB-E146-AE33-5B276F3B6D41}"/>
                </c:ext>
              </c:extLst>
            </c:dLbl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6DB-E146-AE33-5B276F3B6D41}"/>
                </c:ext>
              </c:extLst>
            </c:dLbl>
            <c:dLbl>
              <c:idx val="7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6DB-E146-AE33-5B276F3B6D41}"/>
                </c:ext>
              </c:extLst>
            </c:dLbl>
            <c:dLbl>
              <c:idx val="8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6DB-E146-AE33-5B276F3B6D41}"/>
                </c:ext>
              </c:extLst>
            </c:dLbl>
            <c:dLbl>
              <c:idx val="9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6DB-E146-AE33-5B276F3B6D41}"/>
                </c:ext>
              </c:extLst>
            </c:dLbl>
            <c:dLbl>
              <c:idx val="1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6DB-E146-AE33-5B276F3B6D41}"/>
                </c:ext>
              </c:extLst>
            </c:dLbl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6DB-E146-AE33-5B276F3B6D41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669753086419751E-2"/>
                      <c:h val="6.21269636071610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6DB-E146-AE33-5B276F3B6D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>
                <a:no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numRef>
              <c:f>LivingByOffset!$A$2:$A$13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45</c:v>
                </c:pt>
                <c:pt idx="3">
                  <c:v>40</c:v>
                </c:pt>
                <c:pt idx="4">
                  <c:v>35</c:v>
                </c:pt>
                <c:pt idx="5">
                  <c:v>30</c:v>
                </c:pt>
                <c:pt idx="6">
                  <c:v>25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0</c:v>
                </c:pt>
              </c:numCache>
            </c:numRef>
          </c:cat>
          <c:val>
            <c:numRef>
              <c:f>LivingByOffset!$B$2:$B$13</c:f>
              <c:numCache>
                <c:formatCode>0</c:formatCode>
                <c:ptCount val="12"/>
                <c:pt idx="0">
                  <c:v>12.6</c:v>
                </c:pt>
                <c:pt idx="1">
                  <c:v>25.75</c:v>
                </c:pt>
                <c:pt idx="2">
                  <c:v>45.3</c:v>
                </c:pt>
                <c:pt idx="3">
                  <c:v>71.349999999999994</c:v>
                </c:pt>
                <c:pt idx="4">
                  <c:v>104.2</c:v>
                </c:pt>
                <c:pt idx="5">
                  <c:v>143.69999999999999</c:v>
                </c:pt>
                <c:pt idx="6">
                  <c:v>189.5</c:v>
                </c:pt>
                <c:pt idx="7">
                  <c:v>241.29999999999998</c:v>
                </c:pt>
                <c:pt idx="8">
                  <c:v>298.70000000000005</c:v>
                </c:pt>
                <c:pt idx="9">
                  <c:v>361.25</c:v>
                </c:pt>
                <c:pt idx="10">
                  <c:v>428.5</c:v>
                </c:pt>
                <c:pt idx="11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563136"/>
        <c:axId val="768197296"/>
      </c:barChart>
      <c:catAx>
        <c:axId val="7905631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b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at the percent of people who would still be alive at +25y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 30% of 10 year </a:t>
            </a:r>
            <a:r>
              <a:rPr lang="en-US" dirty="0" err="1"/>
              <a:t>olds</a:t>
            </a:r>
            <a:r>
              <a:rPr lang="en-US" dirty="0"/>
              <a:t> people would still be alive 25 years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looks at the number of the 500 people who would still be alive at +25y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 190 of the 500 would be alive at the time of the writing of 1 Corinthians assuming that the witnesses were greater than15 year when they were witnesses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6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Eyewitness Memory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14803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First Century Survival Rates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Percent of people who would still be living 25 years later</a:t>
            </a:r>
          </a:p>
        </p:txBody>
      </p:sp>
    </p:spTree>
    <p:extLst>
      <p:ext uri="{BB962C8B-B14F-4D97-AF65-F5344CB8AC3E}">
        <p14:creationId xmlns:p14="http://schemas.microsoft.com/office/powerpoint/2010/main" val="21939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8161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Surviving Witness Pool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Number of the 500 would still be living when 1 Cor. 15 was written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12281D-8A34-AD41-8A8D-702CA6B84C28}"/>
              </a:ext>
            </a:extLst>
          </p:cNvPr>
          <p:cNvSpPr/>
          <p:nvPr/>
        </p:nvSpPr>
        <p:spPr>
          <a:xfrm>
            <a:off x="609600" y="1886869"/>
            <a:ext cx="8458200" cy="42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83BEE8-75F9-6D42-9D59-70829B01F483}"/>
              </a:ext>
            </a:extLst>
          </p:cNvPr>
          <p:cNvSpPr/>
          <p:nvPr/>
        </p:nvSpPr>
        <p:spPr>
          <a:xfrm>
            <a:off x="457200" y="2291622"/>
            <a:ext cx="8458200" cy="40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A9CE1-6DC6-7842-BE70-9BA015B78397}"/>
              </a:ext>
            </a:extLst>
          </p:cNvPr>
          <p:cNvSpPr/>
          <p:nvPr/>
        </p:nvSpPr>
        <p:spPr>
          <a:xfrm>
            <a:off x="457200" y="2689879"/>
            <a:ext cx="8458200" cy="385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A3693-A4F9-BD47-A80F-49FDB2E66C30}"/>
              </a:ext>
            </a:extLst>
          </p:cNvPr>
          <p:cNvSpPr/>
          <p:nvPr/>
        </p:nvSpPr>
        <p:spPr>
          <a:xfrm>
            <a:off x="457200" y="3072732"/>
            <a:ext cx="8458200" cy="444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1679-9020-6343-B8FC-61C5F9B3A7D3}"/>
              </a:ext>
            </a:extLst>
          </p:cNvPr>
          <p:cNvSpPr/>
          <p:nvPr/>
        </p:nvSpPr>
        <p:spPr>
          <a:xfrm>
            <a:off x="457200" y="3504515"/>
            <a:ext cx="8458200" cy="385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72509-2DD2-4D48-8654-38C4A6BF83C8}"/>
              </a:ext>
            </a:extLst>
          </p:cNvPr>
          <p:cNvSpPr/>
          <p:nvPr/>
        </p:nvSpPr>
        <p:spPr>
          <a:xfrm>
            <a:off x="457200" y="3889978"/>
            <a:ext cx="8525540" cy="266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68AF3-96B1-6040-A8FB-C94FE3DD5DF0}"/>
              </a:ext>
            </a:extLst>
          </p:cNvPr>
          <p:cNvSpPr txBox="1"/>
          <p:nvPr/>
        </p:nvSpPr>
        <p:spPr>
          <a:xfrm>
            <a:off x="3962400" y="3589896"/>
            <a:ext cx="348178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1 Corinthians was written in 53-57 AD and Jesus died around 33 AD (roughly 25 years later)</a:t>
            </a:r>
          </a:p>
          <a:p>
            <a:endParaRPr lang="en-US" sz="11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49E5E93-7CDE-5D41-BAD1-CF84EB3FB147}"/>
              </a:ext>
            </a:extLst>
          </p:cNvPr>
          <p:cNvSpPr txBox="1"/>
          <p:nvPr/>
        </p:nvSpPr>
        <p:spPr>
          <a:xfrm>
            <a:off x="5867400" y="5385092"/>
            <a:ext cx="2971800" cy="83820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Number of the 500 resurrection witnesses still living</a:t>
            </a:r>
            <a:br>
              <a:rPr lang="en-US" sz="1400" dirty="0"/>
            </a:br>
            <a:r>
              <a:rPr lang="en-US" sz="1400" dirty="0"/>
              <a:t>(assuming the witnesses were 15 years old or older)</a:t>
            </a:r>
          </a:p>
        </p:txBody>
      </p:sp>
    </p:spTree>
    <p:extLst>
      <p:ext uri="{BB962C8B-B14F-4D97-AF65-F5344CB8AC3E}">
        <p14:creationId xmlns:p14="http://schemas.microsoft.com/office/powerpoint/2010/main" val="25693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  <p:bldP spid="2" grpId="0" animBg="1"/>
      <p:bldP spid="8" grpId="0" animBg="1"/>
      <p:bldP spid="10" grpId="0" animBg="1"/>
      <p:bldP spid="11" grpId="0" animBg="1"/>
      <p:bldP spid="12" grpId="0" animBg="1"/>
      <p:bldP spid="15" grpId="0" animBg="1"/>
      <p:bldP spid="5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198</Words>
  <Application>Microsoft Macintosh PowerPoint</Application>
  <PresentationFormat>On-screen Show (4:3)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82</cp:revision>
  <dcterms:created xsi:type="dcterms:W3CDTF">2010-07-14T22:15:37Z</dcterms:created>
  <dcterms:modified xsi:type="dcterms:W3CDTF">2020-07-02T22:28:27Z</dcterms:modified>
</cp:coreProperties>
</file>