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5" r:id="rId2"/>
    <p:sldId id="276" r:id="rId3"/>
    <p:sldId id="277" r:id="rId4"/>
    <p:sldId id="433" r:id="rId5"/>
    <p:sldId id="278" r:id="rId6"/>
    <p:sldId id="436" r:id="rId7"/>
    <p:sldId id="434" r:id="rId8"/>
    <p:sldId id="437" r:id="rId9"/>
    <p:sldId id="449" r:id="rId10"/>
    <p:sldId id="450" r:id="rId11"/>
    <p:sldId id="259" r:id="rId12"/>
    <p:sldId id="435" r:id="rId13"/>
    <p:sldId id="441" r:id="rId14"/>
    <p:sldId id="442" r:id="rId15"/>
    <p:sldId id="261" r:id="rId16"/>
    <p:sldId id="262" r:id="rId17"/>
    <p:sldId id="265" r:id="rId18"/>
    <p:sldId id="263" r:id="rId19"/>
    <p:sldId id="264" r:id="rId20"/>
    <p:sldId id="447" r:id="rId21"/>
    <p:sldId id="448" r:id="rId22"/>
    <p:sldId id="455" r:id="rId23"/>
    <p:sldId id="456" r:id="rId24"/>
    <p:sldId id="438" r:id="rId25"/>
    <p:sldId id="439" r:id="rId26"/>
    <p:sldId id="445" r:id="rId27"/>
    <p:sldId id="267" r:id="rId28"/>
    <p:sldId id="269" r:id="rId29"/>
    <p:sldId id="270" r:id="rId30"/>
    <p:sldId id="268" r:id="rId31"/>
    <p:sldId id="446" r:id="rId32"/>
    <p:sldId id="271" r:id="rId33"/>
    <p:sldId id="444" r:id="rId34"/>
    <p:sldId id="440" r:id="rId35"/>
    <p:sldId id="451" r:id="rId36"/>
    <p:sldId id="452" r:id="rId37"/>
    <p:sldId id="453" r:id="rId38"/>
    <p:sldId id="44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10"/>
    <p:restoredTop sz="94629"/>
  </p:normalViewPr>
  <p:slideViewPr>
    <p:cSldViewPr>
      <p:cViewPr>
        <p:scale>
          <a:sx n="125" d="100"/>
          <a:sy n="125" d="100"/>
        </p:scale>
        <p:origin x="4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 w="2540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774A-AEC1-01E5BF60A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0000">
                <a:lumMod val="50000"/>
                <a:lumOff val="50000"/>
              </a:srgbClr>
            </a:solidFill>
            <a:ln w="15875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A5C0E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33DDEA5E-53BD-2241-8A3C-2C03F088DBC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B33-5944-93E6-FAE2DF40E4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B453A95-C41C-3E41-BFD1-2C6C7F843D8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B33-5944-93E6-FAE2DF40E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General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2+ times per month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1.6975308641975308E-2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28"/>
              <c:layout>
                <c:manualLayout>
                  <c:x val="-1.0802469135802583E-2"/>
                  <c:y val="-6.4676616915422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Sheet1!$B$2:$B$31</c:f>
              <c:numCache>
                <c:formatCode>0"%"</c:formatCode>
                <c:ptCount val="30"/>
                <c:pt idx="0">
                  <c:v>49.699999999999996</c:v>
                </c:pt>
                <c:pt idx="1">
                  <c:v>43.9</c:v>
                </c:pt>
                <c:pt idx="2">
                  <c:v>44.8</c:v>
                </c:pt>
                <c:pt idx="3">
                  <c:v>44.699999999999996</c:v>
                </c:pt>
                <c:pt idx="4">
                  <c:v>41.499999999999993</c:v>
                </c:pt>
                <c:pt idx="5">
                  <c:v>44.099999999999994</c:v>
                </c:pt>
                <c:pt idx="6">
                  <c:v>44</c:v>
                </c:pt>
                <c:pt idx="7">
                  <c:v>43.1</c:v>
                </c:pt>
                <c:pt idx="8">
                  <c:v>42.2</c:v>
                </c:pt>
                <c:pt idx="9">
                  <c:v>46.4</c:v>
                </c:pt>
                <c:pt idx="10">
                  <c:v>45.7</c:v>
                </c:pt>
                <c:pt idx="11">
                  <c:v>43.9</c:v>
                </c:pt>
                <c:pt idx="12">
                  <c:v>46.3</c:v>
                </c:pt>
                <c:pt idx="13">
                  <c:v>43.300000000000004</c:v>
                </c:pt>
                <c:pt idx="14">
                  <c:v>43.199999999999996</c:v>
                </c:pt>
                <c:pt idx="15">
                  <c:v>42.900000000000006</c:v>
                </c:pt>
                <c:pt idx="16">
                  <c:v>43.5</c:v>
                </c:pt>
                <c:pt idx="17">
                  <c:v>44.1</c:v>
                </c:pt>
                <c:pt idx="18">
                  <c:v>43.1</c:v>
                </c:pt>
                <c:pt idx="19">
                  <c:v>40.699999999999996</c:v>
                </c:pt>
                <c:pt idx="20">
                  <c:v>38.700000000000003</c:v>
                </c:pt>
                <c:pt idx="21">
                  <c:v>40.200000000000003</c:v>
                </c:pt>
                <c:pt idx="22">
                  <c:v>36.700000000000003</c:v>
                </c:pt>
                <c:pt idx="23">
                  <c:v>40</c:v>
                </c:pt>
                <c:pt idx="24">
                  <c:v>42.900000000000006</c:v>
                </c:pt>
                <c:pt idx="25">
                  <c:v>39.5</c:v>
                </c:pt>
                <c:pt idx="26">
                  <c:v>41.099999999999994</c:v>
                </c:pt>
                <c:pt idx="27">
                  <c:v>38.799999999999997</c:v>
                </c:pt>
                <c:pt idx="28">
                  <c:v>37.900000000000006</c:v>
                </c:pt>
                <c:pt idx="2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Never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28"/>
              <c:layout>
                <c:manualLayout>
                  <c:x val="-2.0061728395061727E-2"/>
                  <c:y val="7.213930348258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Sheet1!$C$2:$C$31</c:f>
              <c:numCache>
                <c:formatCode>0"%"</c:formatCode>
                <c:ptCount val="30"/>
                <c:pt idx="0">
                  <c:v>9.3000000000000007</c:v>
                </c:pt>
                <c:pt idx="1">
                  <c:v>13.6</c:v>
                </c:pt>
                <c:pt idx="2">
                  <c:v>12.2</c:v>
                </c:pt>
                <c:pt idx="3">
                  <c:v>14.5</c:v>
                </c:pt>
                <c:pt idx="4">
                  <c:v>12.9</c:v>
                </c:pt>
                <c:pt idx="5">
                  <c:v>13.9</c:v>
                </c:pt>
                <c:pt idx="6">
                  <c:v>15.6</c:v>
                </c:pt>
                <c:pt idx="7">
                  <c:v>11.4</c:v>
                </c:pt>
                <c:pt idx="8">
                  <c:v>14.1</c:v>
                </c:pt>
                <c:pt idx="9">
                  <c:v>13.9</c:v>
                </c:pt>
                <c:pt idx="10">
                  <c:v>12.9</c:v>
                </c:pt>
                <c:pt idx="11">
                  <c:v>14.5</c:v>
                </c:pt>
                <c:pt idx="12">
                  <c:v>14</c:v>
                </c:pt>
                <c:pt idx="13">
                  <c:v>11.9</c:v>
                </c:pt>
                <c:pt idx="14">
                  <c:v>17.2</c:v>
                </c:pt>
                <c:pt idx="15">
                  <c:v>16.399999999999999</c:v>
                </c:pt>
                <c:pt idx="16">
                  <c:v>13.1</c:v>
                </c:pt>
                <c:pt idx="17">
                  <c:v>12.5</c:v>
                </c:pt>
                <c:pt idx="18">
                  <c:v>16.100000000000001</c:v>
                </c:pt>
                <c:pt idx="19">
                  <c:v>16.100000000000001</c:v>
                </c:pt>
                <c:pt idx="20">
                  <c:v>15.1</c:v>
                </c:pt>
                <c:pt idx="21">
                  <c:v>19.3</c:v>
                </c:pt>
                <c:pt idx="22">
                  <c:v>20.7</c:v>
                </c:pt>
                <c:pt idx="23">
                  <c:v>18.600000000000001</c:v>
                </c:pt>
                <c:pt idx="24">
                  <c:v>15.3</c:v>
                </c:pt>
                <c:pt idx="25">
                  <c:v>22.4</c:v>
                </c:pt>
                <c:pt idx="26">
                  <c:v>20.7</c:v>
                </c:pt>
                <c:pt idx="27">
                  <c:v>22</c:v>
                </c:pt>
                <c:pt idx="28">
                  <c:v>25.5</c:v>
                </c:pt>
                <c:pt idx="29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than once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Sheet1!$D$2:$D$31</c:f>
            </c:numRef>
          </c:val>
          <c:smooth val="0"/>
          <c:extLst>
            <c:ext xmlns:c16="http://schemas.microsoft.com/office/drawing/2014/chart" uri="{C3380CC4-5D6E-409C-BE32-E72D297353CC}">
              <c16:uniqueId val="{00000000-A731-8744-9265-ABBF7BB49C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Once or twice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Sheet1!$E$2:$E$31</c:f>
            </c:numRef>
          </c:val>
          <c:smooth val="0"/>
          <c:extLst>
            <c:ext xmlns:c16="http://schemas.microsoft.com/office/drawing/2014/chart" uri="{C3380CC4-5D6E-409C-BE32-E72D297353CC}">
              <c16:uniqueId val="{00000001-A731-8744-9265-ABBF7BB49CD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Several times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Sheet1!$F$2:$F$31</c:f>
            </c:numRef>
          </c:val>
          <c:smooth val="0"/>
          <c:extLst>
            <c:ext xmlns:c16="http://schemas.microsoft.com/office/drawing/2014/chart" uri="{C3380CC4-5D6E-409C-BE32-E72D297353CC}">
              <c16:uniqueId val="{00000002-A731-8744-9265-ABBF7BB49CD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Once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Sheet1!$G$2:$G$31</c:f>
            </c:numRef>
          </c:val>
          <c:smooth val="0"/>
          <c:extLst>
            <c:ext xmlns:c16="http://schemas.microsoft.com/office/drawing/2014/chart" uri="{C3380CC4-5D6E-409C-BE32-E72D297353CC}">
              <c16:uniqueId val="{00000003-A731-8744-9265-ABBF7BB49CD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2-3 times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Sheet1!$H$2:$H$31</c:f>
            </c:numRef>
          </c:val>
          <c:smooth val="0"/>
          <c:extLst>
            <c:ext xmlns:c16="http://schemas.microsoft.com/office/drawing/2014/chart" uri="{C3380CC4-5D6E-409C-BE32-E72D297353CC}">
              <c16:uniqueId val="{00000004-A731-8744-9265-ABBF7BB49CD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About weekly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Sheet1!$I$2:$I$31</c:f>
            </c:numRef>
          </c:val>
          <c:smooth val="0"/>
          <c:extLst>
            <c:ext xmlns:c16="http://schemas.microsoft.com/office/drawing/2014/chart" uri="{C3380CC4-5D6E-409C-BE32-E72D297353CC}">
              <c16:uniqueId val="{00000005-A731-8744-9265-ABBF7BB49CD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Once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Sheet1!$J$2:$J$31</c:f>
            </c:numRef>
          </c:val>
          <c:smooth val="0"/>
          <c:extLst>
            <c:ext xmlns:c16="http://schemas.microsoft.com/office/drawing/2014/chart" uri="{C3380CC4-5D6E-409C-BE32-E72D297353CC}">
              <c16:uniqueId val="{00000006-A731-8744-9265-ABBF7BB49CD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Several times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Sheet1!$K$2:$K$31</c:f>
            </c:numRef>
          </c:val>
          <c:smooth val="0"/>
          <c:extLst>
            <c:ext xmlns:c16="http://schemas.microsoft.com/office/drawing/2014/chart" uri="{C3380CC4-5D6E-409C-BE32-E72D297353CC}">
              <c16:uniqueId val="{00000007-A731-8744-9265-ABBF7BB49CD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Don't know/No answer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Sheet1!$L$2:$L$31</c:f>
            </c:numRef>
          </c:val>
          <c:smooth val="0"/>
          <c:extLst>
            <c:ext xmlns:c16="http://schemas.microsoft.com/office/drawing/2014/chart" uri="{C3380CC4-5D6E-409C-BE32-E72D297353CC}">
              <c16:uniqueId val="{00000008-A731-8744-9265-ABBF7BB4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&quot;%&quot;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61003475260036899"/>
          <c:y val="1.5625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076EB"/>
                </a:gs>
                <a:gs pos="100000">
                  <a:srgbClr val="56ABFE"/>
                </a:gs>
              </a:gsLst>
              <a:lin ang="0" scaled="0"/>
            </a:gradFill>
            <a:ln w="25400">
              <a:solidFill>
                <a:srgbClr val="1483F0"/>
              </a:solidFill>
            </a:ln>
          </c:spPr>
          <c:dPt>
            <c:idx val="0"/>
            <c:bubble3D val="0"/>
            <c:spPr>
              <a:solidFill>
                <a:srgbClr val="000000">
                  <a:lumMod val="50000"/>
                  <a:lumOff val="50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1-4969-914D-98D1-B0ED6CE46163}"/>
              </c:ext>
            </c:extLst>
          </c:dPt>
          <c:dPt>
            <c:idx val="1"/>
            <c:bubble3D val="0"/>
            <c:spPr>
              <a:solidFill>
                <a:srgbClr val="000000">
                  <a:lumMod val="75000"/>
                  <a:lumOff val="25000"/>
                </a:srgbClr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4-7EED-5D45-AD3F-B9425E277810}"/>
              </c:ext>
            </c:extLst>
          </c:dPt>
          <c:dPt>
            <c:idx val="2"/>
            <c:bubble3D val="0"/>
            <c:spPr>
              <a:solidFill>
                <a:srgbClr val="009EC0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3-4969-914D-98D1-B0ED6CE46163}"/>
              </c:ext>
            </c:extLst>
          </c:dPt>
          <c:dPt>
            <c:idx val="3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7-7EED-5D45-AD3F-B9425E277810}"/>
              </c:ext>
            </c:extLst>
          </c:dPt>
          <c:dLbls>
            <c:dLbl>
              <c:idx val="1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5725916204918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EED-5D45-AD3F-B9425E27781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32864294740934"/>
                      <c:h val="0.122265624999999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969-914D-98D1-B0ED6CE46163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62493924370564"/>
                      <c:h val="0.17949229002624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EED-5D45-AD3F-B9425E2778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Spelling Errors</c:v>
                </c:pt>
                <c:pt idx="1">
                  <c:v>Inconsequential</c:v>
                </c:pt>
                <c:pt idx="2">
                  <c:v>Meaningful</c:v>
                </c:pt>
                <c:pt idx="3">
                  <c:v>Ones we actually care about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0.49</c:v>
                </c:pt>
                <c:pt idx="2">
                  <c:v>0.15</c:v>
                </c:pt>
                <c:pt idx="3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9-914D-98D1-B0ED6CE46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1199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17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Early Skeptics Became Believers;</a:t>
            </a:r>
            <a:br>
              <a:rPr lang="en-US" sz="3700" dirty="0"/>
            </a:br>
            <a:r>
              <a:rPr lang="en-US" sz="3700" dirty="0"/>
              <a:t>the Tomb was Empty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599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bones.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reward.”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40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4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T w="12700" cap="flat" cmpd="sng" algn="ctr">
                      <a:solidFill>
                        <a:schemeClr val="bg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26752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765978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899029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</p:spTree>
    <p:extLst>
      <p:ext uri="{BB962C8B-B14F-4D97-AF65-F5344CB8AC3E}">
        <p14:creationId xmlns:p14="http://schemas.microsoft.com/office/powerpoint/2010/main" val="124326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9910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Church Attendance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1972-2014 (General Social Surveys)</a:t>
            </a:r>
          </a:p>
        </p:txBody>
      </p:sp>
    </p:spTree>
    <p:extLst>
      <p:ext uri="{BB962C8B-B14F-4D97-AF65-F5344CB8AC3E}">
        <p14:creationId xmlns:p14="http://schemas.microsoft.com/office/powerpoint/2010/main" val="415819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Chart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chart sub-title</a:t>
            </a:r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22540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0" y="2819400"/>
              <a:ext cx="917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</p:grpSp>
      <p:cxnSp>
        <p:nvCxnSpPr>
          <p:cNvPr id="4" name="Elbow Connector 3"/>
          <p:cNvCxnSpPr>
            <a:stCxn id="17" idx="3"/>
          </p:cNvCxnSpPr>
          <p:nvPr/>
        </p:nvCxnSpPr>
        <p:spPr>
          <a:xfrm>
            <a:off x="1828800" y="4038600"/>
            <a:ext cx="685800" cy="12700"/>
          </a:xfrm>
          <a:prstGeom prst="bentConnector3">
            <a:avLst>
              <a:gd name="adj1" fmla="val -338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743200" y="3124200"/>
            <a:ext cx="914400" cy="12700"/>
          </a:xfrm>
          <a:prstGeom prst="bentConnector3">
            <a:avLst>
              <a:gd name="adj1" fmla="val -27581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5146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886200" y="2209800"/>
            <a:ext cx="685800" cy="12700"/>
          </a:xfrm>
          <a:prstGeom prst="bentConnector3">
            <a:avLst>
              <a:gd name="adj1" fmla="val -4675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5146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800600" y="3124200"/>
            <a:ext cx="914400" cy="12700"/>
          </a:xfrm>
          <a:prstGeom prst="bentConnector3">
            <a:avLst>
              <a:gd name="adj1" fmla="val -5385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5720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62801" y="28194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Tertiary</a:t>
              </a:r>
            </a:p>
          </p:txBody>
        </p:sp>
      </p:grp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5829300" y="2095500"/>
            <a:ext cx="914400" cy="2057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629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5720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800600" y="4953000"/>
            <a:ext cx="914400" cy="12700"/>
          </a:xfrm>
          <a:prstGeom prst="bentConnector3">
            <a:avLst>
              <a:gd name="adj1" fmla="val -22576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6858000" y="4953000"/>
            <a:ext cx="914400" cy="12700"/>
          </a:xfrm>
          <a:prstGeom prst="bentConnector3">
            <a:avLst>
              <a:gd name="adj1" fmla="val -3508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629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</p:spTree>
    <p:extLst>
      <p:ext uri="{BB962C8B-B14F-4D97-AF65-F5344CB8AC3E}">
        <p14:creationId xmlns:p14="http://schemas.microsoft.com/office/powerpoint/2010/main" val="128161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28600" y="5105400"/>
            <a:ext cx="8610600" cy="1524000"/>
            <a:chOff x="228600" y="1676400"/>
            <a:chExt cx="8610600" cy="1524000"/>
          </a:xfrm>
        </p:grpSpPr>
        <p:sp>
          <p:nvSpPr>
            <p:cNvPr id="60" name="Rounded Rectangle 5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2146012"/>
              <a:ext cx="1752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Tertiary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3276600"/>
            <a:ext cx="8610600" cy="1524000"/>
            <a:chOff x="228600" y="1676400"/>
            <a:chExt cx="8610600" cy="1524000"/>
          </a:xfrm>
        </p:grpSpPr>
        <p:sp>
          <p:nvSpPr>
            <p:cNvPr id="20" name="Rounded Rectangle 19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" y="2146012"/>
              <a:ext cx="1981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</a:rPr>
                <a:t>Secondary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1447800"/>
            <a:ext cx="8610600" cy="1524000"/>
            <a:chOff x="228600" y="1676400"/>
            <a:chExt cx="8610600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228600" y="1676400"/>
              <a:ext cx="8610600" cy="15240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2146012"/>
              <a:ext cx="152637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Primary</a:t>
              </a:r>
            </a:p>
          </p:txBody>
        </p:sp>
      </p:grpSp>
      <p:cxnSp>
        <p:nvCxnSpPr>
          <p:cNvPr id="4" name="Elbow Connector 3"/>
          <p:cNvCxnSpPr>
            <a:endCxn id="23" idx="2"/>
          </p:cNvCxnSpPr>
          <p:nvPr/>
        </p:nvCxnSpPr>
        <p:spPr>
          <a:xfrm rot="5400000" flipH="1" flipV="1">
            <a:off x="2590800" y="4953000"/>
            <a:ext cx="914400" cy="12700"/>
          </a:xfrm>
          <a:prstGeom prst="bentConnector3">
            <a:avLst>
              <a:gd name="adj1" fmla="val -2209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62200" y="54102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Zeta</a:t>
            </a:r>
          </a:p>
        </p:txBody>
      </p:sp>
      <p:cxnSp>
        <p:nvCxnSpPr>
          <p:cNvPr id="25" name="Elbow Connector 24"/>
          <p:cNvCxnSpPr>
            <a:stCxn id="23" idx="0"/>
            <a:endCxn id="29" idx="2"/>
          </p:cNvCxnSpPr>
          <p:nvPr/>
        </p:nvCxnSpPr>
        <p:spPr>
          <a:xfrm rot="5400000" flipH="1" flipV="1">
            <a:off x="2590800" y="3124200"/>
            <a:ext cx="914400" cy="12700"/>
          </a:xfrm>
          <a:prstGeom prst="bentConnector3">
            <a:avLst>
              <a:gd name="adj1" fmla="val -18917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362200" y="35814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Gamma</a:t>
            </a:r>
          </a:p>
        </p:txBody>
      </p:sp>
      <p:cxnSp>
        <p:nvCxnSpPr>
          <p:cNvPr id="35" name="Elbow Connector 34"/>
          <p:cNvCxnSpPr>
            <a:stCxn id="29" idx="3"/>
            <a:endCxn id="43" idx="1"/>
          </p:cNvCxnSpPr>
          <p:nvPr/>
        </p:nvCxnSpPr>
        <p:spPr>
          <a:xfrm>
            <a:off x="3733800" y="2209800"/>
            <a:ext cx="990600" cy="12700"/>
          </a:xfrm>
          <a:prstGeom prst="bentConnector3">
            <a:avLst>
              <a:gd name="adj1" fmla="val -4199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3622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55" name="Elbow Connector 54"/>
          <p:cNvCxnSpPr>
            <a:stCxn id="43" idx="2"/>
            <a:endCxn id="16" idx="0"/>
          </p:cNvCxnSpPr>
          <p:nvPr/>
        </p:nvCxnSpPr>
        <p:spPr>
          <a:xfrm rot="5400000">
            <a:off x="4953000" y="3124200"/>
            <a:ext cx="914400" cy="12700"/>
          </a:xfrm>
          <a:prstGeom prst="bentConnector3">
            <a:avLst>
              <a:gd name="adj1" fmla="val -1361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24400" y="1752600"/>
            <a:ext cx="1371600" cy="914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62" name="Elbow Connector 61"/>
          <p:cNvCxnSpPr>
            <a:stCxn id="43" idx="2"/>
            <a:endCxn id="2" idx="0"/>
          </p:cNvCxnSpPr>
          <p:nvPr/>
        </p:nvCxnSpPr>
        <p:spPr>
          <a:xfrm rot="16200000" flipH="1">
            <a:off x="6134100" y="1943100"/>
            <a:ext cx="914400" cy="2362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0866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Theta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724400" y="54102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Eta</a:t>
            </a:r>
          </a:p>
        </p:txBody>
      </p:sp>
      <p:cxnSp>
        <p:nvCxnSpPr>
          <p:cNvPr id="68" name="Elbow Connector 67"/>
          <p:cNvCxnSpPr>
            <a:stCxn id="16" idx="2"/>
            <a:endCxn id="67" idx="0"/>
          </p:cNvCxnSpPr>
          <p:nvPr/>
        </p:nvCxnSpPr>
        <p:spPr>
          <a:xfrm rot="5400000">
            <a:off x="4953000" y="4953000"/>
            <a:ext cx="914400" cy="12700"/>
          </a:xfrm>
          <a:prstGeom prst="bentConnector3">
            <a:avLst>
              <a:gd name="adj1" fmla="val -44363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244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Delta</a:t>
            </a:r>
          </a:p>
        </p:txBody>
      </p:sp>
      <p:cxnSp>
        <p:nvCxnSpPr>
          <p:cNvPr id="75" name="Elbow Connector 74"/>
          <p:cNvCxnSpPr>
            <a:stCxn id="2" idx="2"/>
            <a:endCxn id="66" idx="0"/>
          </p:cNvCxnSpPr>
          <p:nvPr/>
        </p:nvCxnSpPr>
        <p:spPr>
          <a:xfrm rot="5400000">
            <a:off x="7315200" y="4953000"/>
            <a:ext cx="914400" cy="12700"/>
          </a:xfrm>
          <a:prstGeom prst="bentConnector3">
            <a:avLst>
              <a:gd name="adj1" fmla="val -10435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086600" y="3581400"/>
            <a:ext cx="1371600" cy="914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193378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28600" y="1447800"/>
            <a:ext cx="8610600" cy="1066800"/>
            <a:chOff x="228600" y="1447800"/>
            <a:chExt cx="8610600" cy="10668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14478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04800" y="1560286"/>
              <a:ext cx="1294344" cy="750332"/>
              <a:chOff x="304800" y="1828800"/>
              <a:chExt cx="550264" cy="750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04800" y="1828800"/>
                <a:ext cx="550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04800" y="2209800"/>
                <a:ext cx="307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Alpha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28600" y="4191000"/>
            <a:ext cx="8610600" cy="1066800"/>
            <a:chOff x="228600" y="4191000"/>
            <a:chExt cx="8610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" y="41910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4800" y="4303486"/>
              <a:ext cx="1294346" cy="750332"/>
              <a:chOff x="304800" y="1828800"/>
              <a:chExt cx="235676" cy="75033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4800" y="1828800"/>
                <a:ext cx="2356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3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4800" y="2209800"/>
                <a:ext cx="167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Gamma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5562600"/>
            <a:ext cx="8610600" cy="1066800"/>
            <a:chOff x="228600" y="5562600"/>
            <a:chExt cx="86106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228600" y="55626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04800" y="5715000"/>
              <a:ext cx="1294344" cy="750332"/>
              <a:chOff x="304800" y="1828800"/>
              <a:chExt cx="232501" cy="750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4800" y="1828800"/>
                <a:ext cx="232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4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800" y="2209800"/>
                <a:ext cx="122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Delta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28600" y="2819400"/>
            <a:ext cx="8610600" cy="1066800"/>
            <a:chOff x="228600" y="2819400"/>
            <a:chExt cx="8610600" cy="1066800"/>
          </a:xfrm>
        </p:grpSpPr>
        <p:sp>
          <p:nvSpPr>
            <p:cNvPr id="21" name="Rounded Rectangle 20"/>
            <p:cNvSpPr/>
            <p:nvPr/>
          </p:nvSpPr>
          <p:spPr>
            <a:xfrm>
              <a:off x="228600" y="2819400"/>
              <a:ext cx="8610600" cy="1066800"/>
            </a:xfrm>
            <a:prstGeom prst="roundRect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04800" y="2943554"/>
              <a:ext cx="1294344" cy="750332"/>
              <a:chOff x="304800" y="1828800"/>
              <a:chExt cx="325942" cy="750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04800" y="1828800"/>
                <a:ext cx="325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Option 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4800" y="2209800"/>
                <a:ext cx="15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7696200" y="3124200"/>
              <a:ext cx="558304" cy="533400"/>
              <a:chOff x="7010400" y="3048000"/>
              <a:chExt cx="558304" cy="5334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010400" y="3048000"/>
                <a:ext cx="533400" cy="533400"/>
              </a:xfrm>
              <a:prstGeom prst="ellipse">
                <a:avLst/>
              </a:prstGeom>
              <a:gradFill>
                <a:gsLst>
                  <a:gs pos="0">
                    <a:srgbClr val="01B902"/>
                  </a:gs>
                  <a:gs pos="100000">
                    <a:srgbClr val="69E168"/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24965" y="305818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932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Alpha</a:t>
            </a:r>
          </a:p>
          <a:p>
            <a:r>
              <a:rPr lang="en-US" dirty="0">
                <a:solidFill>
                  <a:srgbClr val="FFFFFF"/>
                </a:solidFill>
              </a:rPr>
              <a:t>Beta</a:t>
            </a:r>
          </a:p>
          <a:p>
            <a:r>
              <a:rPr lang="en-US" dirty="0">
                <a:solidFill>
                  <a:srgbClr val="FFFFFF"/>
                </a:solidFill>
              </a:rPr>
              <a:t>Gamma</a:t>
            </a:r>
          </a:p>
          <a:p>
            <a:r>
              <a:rPr lang="en-US" dirty="0">
                <a:solidFill>
                  <a:srgbClr val="FFFFFF"/>
                </a:solidFill>
              </a:rPr>
              <a:t>Delta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9429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888382" y="5098155"/>
            <a:ext cx="1710721" cy="184175"/>
          </a:xfrm>
          <a:prstGeom prst="rect">
            <a:avLst/>
          </a:prstGeom>
          <a:pattFill prst="wdUpDiag">
            <a:fgClr>
              <a:srgbClr val="C00002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03CF53-9708-E347-8E96-E304700F0F86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610100" y="3444700"/>
            <a:ext cx="0" cy="1844876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65D5AB0-6678-F145-9530-C35E29CF0EC5}"/>
              </a:ext>
            </a:extLst>
          </p:cNvPr>
          <p:cNvCxnSpPr>
            <a:cxnSpLocks/>
          </p:cNvCxnSpPr>
          <p:nvPr/>
        </p:nvCxnSpPr>
        <p:spPr>
          <a:xfrm flipH="1">
            <a:off x="2873463" y="3399728"/>
            <a:ext cx="14919" cy="1889848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86923" y="3366566"/>
            <a:ext cx="0" cy="457676"/>
          </a:xfrm>
          <a:prstGeom prst="line">
            <a:avLst/>
          </a:prstGeom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36779-30DD-DF43-9BAE-EE85AB4CDC8D}"/>
              </a:ext>
            </a:extLst>
          </p:cNvPr>
          <p:cNvSpPr txBox="1"/>
          <p:nvPr/>
        </p:nvSpPr>
        <p:spPr>
          <a:xfrm>
            <a:off x="3120879" y="2766230"/>
            <a:ext cx="136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Jerusalem meeting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44F1A-F474-8549-ABCB-77EF983012FE}"/>
              </a:ext>
            </a:extLst>
          </p:cNvPr>
          <p:cNvGrpSpPr/>
          <p:nvPr/>
        </p:nvGrpSpPr>
        <p:grpSpPr>
          <a:xfrm>
            <a:off x="3120880" y="2718027"/>
            <a:ext cx="160171" cy="610064"/>
            <a:chOff x="2876792" y="3687695"/>
            <a:chExt cx="160171" cy="610064"/>
          </a:xfrm>
          <a:solidFill>
            <a:srgbClr val="009EC0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A12A6C-F0C6-D14D-8F74-89DC5D272E8B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E8F2CAEB-450D-B34D-AAF1-A7B7C1DE7FB1}"/>
                </a:ext>
              </a:extLst>
            </p:cNvPr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06602E-C97E-874E-8111-31D6BE054799}"/>
              </a:ext>
            </a:extLst>
          </p:cNvPr>
          <p:cNvCxnSpPr>
            <a:cxnSpLocks/>
          </p:cNvCxnSpPr>
          <p:nvPr/>
        </p:nvCxnSpPr>
        <p:spPr>
          <a:xfrm flipV="1">
            <a:off x="3020545" y="3375724"/>
            <a:ext cx="7280" cy="610065"/>
          </a:xfrm>
          <a:prstGeom prst="line">
            <a:avLst/>
          </a:prstGeom>
          <a:solidFill>
            <a:srgbClr val="248BF3"/>
          </a:solidFill>
          <a:ln>
            <a:solidFill>
              <a:srgbClr val="009E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F2107B-A612-C341-BC04-D137573F7B4A}"/>
              </a:ext>
            </a:extLst>
          </p:cNvPr>
          <p:cNvSpPr/>
          <p:nvPr/>
        </p:nvSpPr>
        <p:spPr>
          <a:xfrm>
            <a:off x="3033546" y="3837820"/>
            <a:ext cx="152891" cy="142693"/>
          </a:xfrm>
          <a:prstGeom prst="rtTriangle">
            <a:avLst/>
          </a:prstGeom>
          <a:solidFill>
            <a:srgbClr val="009EC0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2999816" y="3328091"/>
            <a:ext cx="148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2948267" y="3954385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049040" y="247512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B3896-CF40-2345-8D10-82F1A59C2984}"/>
              </a:ext>
            </a:extLst>
          </p:cNvPr>
          <p:cNvSpPr txBox="1"/>
          <p:nvPr/>
        </p:nvSpPr>
        <p:spPr>
          <a:xfrm>
            <a:off x="4312056" y="247295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+30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F00B9-0CA1-C648-AFDD-5702E226F95A}"/>
              </a:ext>
            </a:extLst>
          </p:cNvPr>
          <p:cNvSpPr txBox="1"/>
          <p:nvPr/>
        </p:nvSpPr>
        <p:spPr>
          <a:xfrm>
            <a:off x="2888382" y="4535606"/>
            <a:ext cx="1683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 as oral</a:t>
            </a:r>
          </a:p>
          <a:p>
            <a:r>
              <a:rPr lang="en-US" sz="1600" dirty="0">
                <a:solidFill>
                  <a:srgbClr val="D7D7D7"/>
                </a:solidFill>
              </a:rPr>
              <a:t>history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489722-E610-A246-86B7-F2E6B14C14BC}"/>
              </a:ext>
            </a:extLst>
          </p:cNvPr>
          <p:cNvCxnSpPr>
            <a:cxnSpLocks/>
          </p:cNvCxnSpPr>
          <p:nvPr/>
        </p:nvCxnSpPr>
        <p:spPr>
          <a:xfrm flipH="1">
            <a:off x="2865457" y="5283697"/>
            <a:ext cx="1755639" cy="0"/>
          </a:xfrm>
          <a:prstGeom prst="line">
            <a:avLst/>
          </a:prstGeom>
          <a:ln>
            <a:solidFill>
              <a:srgbClr val="C0000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0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Beta</a:t>
              </a:r>
              <a:r>
                <a:rPr lang="en-US" sz="2400" dirty="0">
                  <a:solidFill>
                    <a:schemeClr val="tx1"/>
                  </a:solidFill>
                </a:rPr>
                <a:t> is the second letter in the Greek language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Alpha</a:t>
              </a:r>
              <a:r>
                <a:rPr lang="en-US" sz="2400" dirty="0">
                  <a:solidFill>
                    <a:schemeClr val="tx1"/>
                  </a:solidFill>
                </a:rPr>
                <a:t> is the first letter in the Greek language and aleph is the first in Hebrew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Gamma</a:t>
              </a:r>
              <a:r>
                <a:rPr lang="en-US" sz="2400" dirty="0">
                  <a:solidFill>
                    <a:schemeClr val="tx1"/>
                  </a:solidFill>
                </a:rPr>
                <a:t> is the third letter in the Greek language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Delta</a:t>
              </a:r>
              <a:r>
                <a:rPr lang="en-US" sz="2400" dirty="0">
                  <a:solidFill>
                    <a:schemeClr val="tx1"/>
                  </a:solidFill>
                </a:rPr>
                <a:t> is the fourth letter in the Greek language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Textual Criticism is a little complicated</a:t>
              </a:r>
              <a:r>
                <a:rPr lang="en-US" sz="2400" dirty="0">
                  <a:solidFill>
                    <a:schemeClr val="tx1"/>
                  </a:solidFill>
                </a:rPr>
                <a:t>; know that people sometimes use this to their advantage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We can have confidence </a:t>
              </a:r>
              <a:r>
                <a:rPr lang="en-US" sz="2400" dirty="0">
                  <a:solidFill>
                    <a:schemeClr val="tx1"/>
                  </a:solidFill>
                </a:rPr>
                <a:t>in the text despite some questions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New Testament has an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“embarrassment of riches” </a:t>
              </a:r>
              <a:r>
                <a:rPr lang="en-US" sz="2400" dirty="0">
                  <a:solidFill>
                    <a:schemeClr val="tx1"/>
                  </a:solidFill>
                </a:rPr>
                <a:t>compared to other ancient works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Don’t hold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ancient manuscript culture </a:t>
              </a:r>
              <a:r>
                <a:rPr lang="en-US" sz="2400" dirty="0">
                  <a:solidFill>
                    <a:schemeClr val="tx1"/>
                  </a:solidFill>
                </a:rPr>
                <a:t>to modern print culture standards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15FF-A9F0-9A48-A5A5-58F2C06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6147-FAD1-B746-B07D-30F67FD6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.Lucida Grande UI Regular"/>
              <a:buChar char="►"/>
            </a:pPr>
            <a:r>
              <a:rPr lang="en-US" dirty="0"/>
              <a:t>Textual Criticism</a:t>
            </a:r>
          </a:p>
          <a:p>
            <a:pPr>
              <a:buFont typeface=".Lucida Grande UI Regular"/>
              <a:buChar char="►"/>
            </a:pPr>
            <a:r>
              <a:rPr lang="en-US" dirty="0"/>
              <a:t>We can have confidence in the text despite some questions</a:t>
            </a:r>
          </a:p>
        </p:txBody>
      </p:sp>
    </p:spTree>
    <p:extLst>
      <p:ext uri="{BB962C8B-B14F-4D97-AF65-F5344CB8AC3E}">
        <p14:creationId xmlns:p14="http://schemas.microsoft.com/office/powerpoint/2010/main" val="3732984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question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sz="4300" dirty="0"/>
              <a:t>“This is the sort of truth that is hard to explain because it is a fact; but it is a fact to which </a:t>
            </a:r>
            <a:r>
              <a:rPr lang="en-US" sz="4300" dirty="0">
                <a:highlight>
                  <a:srgbClr val="C00002"/>
                </a:highlight>
              </a:rPr>
              <a:t>we can call witnesses</a:t>
            </a:r>
            <a:r>
              <a:rPr lang="en-US" sz="4300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80020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610100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610100" y="3366566"/>
            <a:ext cx="2146300" cy="156267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756401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0100" y="3506994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Gospels</a:t>
            </a:r>
            <a:r>
              <a:rPr lang="en-US" sz="1400" dirty="0">
                <a:solidFill>
                  <a:srgbClr val="D7D7D7"/>
                </a:solidFill>
              </a:rPr>
              <a:t> recorded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5954" y="2774781"/>
            <a:ext cx="34411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Galatians, Thessalonians</a:t>
            </a:r>
          </a:p>
          <a:p>
            <a:r>
              <a:rPr lang="en-US" sz="1600" dirty="0">
                <a:solidFill>
                  <a:srgbClr val="D7D7D7"/>
                </a:solidFill>
              </a:rPr>
              <a:t>Corinthians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15954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4" name="Straight Connector 13"/>
            <p:cNvCxnSpPr>
              <a:endCxn id="15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Triangle 14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075058" y="2726578"/>
            <a:ext cx="160171" cy="610064"/>
            <a:chOff x="2876792" y="3687695"/>
            <a:chExt cx="160171" cy="610064"/>
          </a:xfrm>
          <a:solidFill>
            <a:srgbClr val="248BF3"/>
          </a:solidFill>
        </p:grpSpPr>
        <p:cxnSp>
          <p:nvCxnSpPr>
            <p:cNvPr id="18" name="Straight Connector 17"/>
            <p:cNvCxnSpPr>
              <a:endCxn id="19" idx="2"/>
            </p:cNvCxnSpPr>
            <p:nvPr/>
          </p:nvCxnSpPr>
          <p:spPr>
            <a:xfrm flipV="1">
              <a:off x="2876792" y="3687695"/>
              <a:ext cx="0" cy="610064"/>
            </a:xfrm>
            <a:prstGeom prst="lin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Triangle 18"/>
            <p:cNvSpPr/>
            <p:nvPr/>
          </p:nvSpPr>
          <p:spPr>
            <a:xfrm flipV="1">
              <a:off x="2876792" y="3687695"/>
              <a:ext cx="160171" cy="149487"/>
            </a:xfrm>
            <a:prstGeom prst="rtTriangle">
              <a:avLst/>
            </a:prstGeom>
            <a:grpFill/>
            <a:ln>
              <a:solidFill>
                <a:srgbClr val="248BF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/>
          <p:cNvCxnSpPr/>
          <p:nvPr/>
        </p:nvCxnSpPr>
        <p:spPr>
          <a:xfrm flipV="1">
            <a:off x="232834" y="3356645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2834" y="3365471"/>
            <a:ext cx="2643958" cy="157362"/>
          </a:xfrm>
          <a:prstGeom prst="rect">
            <a:avLst/>
          </a:prstGeom>
          <a:solidFill>
            <a:srgbClr val="248BF3"/>
          </a:solidFill>
          <a:ln>
            <a:solidFill>
              <a:srgbClr val="248BF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876792" y="3353744"/>
            <a:ext cx="0" cy="457676"/>
          </a:xfrm>
          <a:prstGeom prst="line">
            <a:avLst/>
          </a:prstGeom>
          <a:ln>
            <a:solidFill>
              <a:srgbClr val="248BF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34" y="3522833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Life</a:t>
            </a:r>
            <a:endParaRPr lang="en-US" sz="1400" dirty="0">
              <a:solidFill>
                <a:srgbClr val="D7D7D7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105728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2340349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52 AD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Galatians written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3000" y="2340349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60-70 AD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Gospels recorded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15200" y="2340349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90 AD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Revelation written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2400" y="2340349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CA5C0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4049203"/>
              <a:ext cx="173899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30 AD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291803"/>
              <a:ext cx="17389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Jesus</a:t>
              </a:r>
            </a:p>
            <a:p>
              <a:pPr algn="ctr"/>
              <a:r>
                <a:rPr lang="en-US" sz="2800" dirty="0"/>
                <a:t>dies</a:t>
              </a:r>
            </a:p>
          </p:txBody>
        </p:sp>
      </p:grpSp>
      <p:cxnSp>
        <p:nvCxnSpPr>
          <p:cNvPr id="10" name="Straight Connector 9"/>
          <p:cNvCxnSpPr>
            <a:stCxn id="2" idx="6"/>
            <a:endCxn id="41" idx="2"/>
          </p:cNvCxnSpPr>
          <p:nvPr/>
        </p:nvCxnSpPr>
        <p:spPr>
          <a:xfrm>
            <a:off x="1143000" y="4092949"/>
            <a:ext cx="6934200" cy="0"/>
          </a:xfrm>
          <a:prstGeom prst="line">
            <a:avLst/>
          </a:prstGeom>
          <a:ln w="47625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38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766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077200" y="3940549"/>
            <a:ext cx="304800" cy="3048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Timeline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is the sub-title</a:t>
            </a:r>
          </a:p>
        </p:txBody>
      </p:sp>
    </p:spTree>
    <p:extLst>
      <p:ext uri="{BB962C8B-B14F-4D97-AF65-F5344CB8AC3E}">
        <p14:creationId xmlns:p14="http://schemas.microsoft.com/office/powerpoint/2010/main" val="2020231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1905000"/>
            <a:ext cx="1738990" cy="2841251"/>
            <a:chOff x="3172752" y="1910803"/>
            <a:chExt cx="1738990" cy="2841251"/>
          </a:xfrm>
        </p:grpSpPr>
        <p:sp>
          <p:nvSpPr>
            <p:cNvPr id="11" name="Rectangle 1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53000" y="1905000"/>
            <a:ext cx="1738990" cy="2841251"/>
            <a:chOff x="3172752" y="1910803"/>
            <a:chExt cx="1738990" cy="2841251"/>
          </a:xfrm>
        </p:grpSpPr>
        <p:sp>
          <p:nvSpPr>
            <p:cNvPr id="25" name="Rectangle 24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315200" y="1905000"/>
            <a:ext cx="1738990" cy="2841251"/>
            <a:chOff x="3172752" y="1910803"/>
            <a:chExt cx="1738990" cy="2841251"/>
          </a:xfrm>
        </p:grpSpPr>
        <p:sp>
          <p:nvSpPr>
            <p:cNvPr id="21" name="Rectangle 20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2400" y="1905000"/>
            <a:ext cx="1738990" cy="2841251"/>
            <a:chOff x="3172752" y="1910803"/>
            <a:chExt cx="1738990" cy="2841251"/>
          </a:xfrm>
        </p:grpSpPr>
        <p:sp>
          <p:nvSpPr>
            <p:cNvPr id="34" name="Rectangle 33"/>
            <p:cNvSpPr/>
            <p:nvPr/>
          </p:nvSpPr>
          <p:spPr>
            <a:xfrm>
              <a:off x="3172752" y="2036663"/>
              <a:ext cx="1738990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172752" y="1910803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72752" y="4752054"/>
              <a:ext cx="1738990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172752" y="3206203"/>
              <a:ext cx="173899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dirty="0"/>
                <a:t>NT books written in 1</a:t>
              </a:r>
              <a:r>
                <a:rPr lang="en-US" sz="2000" baseline="30000" dirty="0"/>
                <a:t>st</a:t>
              </a:r>
              <a:r>
                <a:rPr lang="en-US" sz="2000" dirty="0"/>
                <a:t> century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72752" y="2139403"/>
              <a:ext cx="17389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100%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146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530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530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200" y="3200400"/>
            <a:ext cx="1738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Apocryphal “gospels” written in 1</a:t>
            </a:r>
            <a:r>
              <a:rPr lang="en-US" sz="2000" baseline="30000" dirty="0"/>
              <a:t>st</a:t>
            </a:r>
            <a:r>
              <a:rPr lang="en-US" sz="2000" dirty="0"/>
              <a:t> century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15200" y="2133600"/>
            <a:ext cx="1738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33682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ABAC20C-8568-6C44-B3CA-D5906376B57A}"/>
              </a:ext>
            </a:extLst>
          </p:cNvPr>
          <p:cNvSpPr/>
          <p:nvPr/>
        </p:nvSpPr>
        <p:spPr>
          <a:xfrm>
            <a:off x="2905052" y="4978180"/>
            <a:ext cx="1902282" cy="298675"/>
          </a:xfrm>
          <a:prstGeom prst="rect">
            <a:avLst/>
          </a:prstGeom>
          <a:pattFill prst="wdUpDiag">
            <a:fgClr>
              <a:srgbClr val="C00002"/>
            </a:fgClr>
            <a:bgClr>
              <a:srgbClr val="C00002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50193E-BCCA-7B44-A238-4E76B711A278}"/>
              </a:ext>
            </a:extLst>
          </p:cNvPr>
          <p:cNvSpPr/>
          <p:nvPr/>
        </p:nvSpPr>
        <p:spPr>
          <a:xfrm>
            <a:off x="2905052" y="3354323"/>
            <a:ext cx="1895547" cy="1922529"/>
          </a:xfrm>
          <a:prstGeom prst="rect">
            <a:avLst/>
          </a:prstGeom>
          <a:noFill/>
          <a:ln w="12700">
            <a:solidFill>
              <a:srgbClr val="C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366566"/>
            <a:ext cx="3124200" cy="178508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8846611" cy="378893"/>
            <a:chOff x="0" y="4551909"/>
            <a:chExt cx="8846611" cy="378893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537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771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3817" y="456147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14069" y="3314719"/>
            <a:ext cx="170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Gospels recorded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6129" y="281677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Revelation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8246" y="3366995"/>
            <a:ext cx="2655548" cy="157362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9504" y="3307176"/>
            <a:ext cx="214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Jesus’ Life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Galatians 1:8; 2:2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3296066" y="3489360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ACB04-08B5-944E-AEDA-0096781BE3D9}"/>
              </a:ext>
            </a:extLst>
          </p:cNvPr>
          <p:cNvSpPr txBox="1"/>
          <p:nvPr/>
        </p:nvSpPr>
        <p:spPr>
          <a:xfrm>
            <a:off x="3287012" y="400903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+2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7E7496-C4AD-4A47-B201-952896066856}"/>
              </a:ext>
            </a:extLst>
          </p:cNvPr>
          <p:cNvSpPr txBox="1"/>
          <p:nvPr/>
        </p:nvSpPr>
        <p:spPr>
          <a:xfrm>
            <a:off x="3371281" y="241558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D7D7D7"/>
                </a:solidFill>
              </a:rPr>
              <a:t>+3 years</a:t>
            </a:r>
            <a:endParaRPr lang="en-US" sz="900" dirty="0">
              <a:solidFill>
                <a:srgbClr val="D7D7D7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353308" y="1979408"/>
            <a:ext cx="9887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Jerusalem meeting </a:t>
            </a:r>
            <a:r>
              <a:rPr lang="en-US" sz="1400" baseline="30000" dirty="0">
                <a:solidFill>
                  <a:srgbClr val="D7D7D7"/>
                </a:solidFill>
              </a:rPr>
              <a:t>2</a:t>
            </a:r>
            <a:endParaRPr lang="en-US" sz="1400" dirty="0">
              <a:solidFill>
                <a:srgbClr val="D7D7D7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7C924BA-A0BD-DD4A-B4C4-8850E79959D7}"/>
              </a:ext>
            </a:extLst>
          </p:cNvPr>
          <p:cNvGrpSpPr/>
          <p:nvPr/>
        </p:nvGrpSpPr>
        <p:grpSpPr>
          <a:xfrm>
            <a:off x="4818674" y="2210422"/>
            <a:ext cx="3441113" cy="769290"/>
            <a:chOff x="4648200" y="2393125"/>
            <a:chExt cx="3441113" cy="769290"/>
          </a:xfrm>
        </p:grpSpPr>
        <p:sp>
          <p:nvSpPr>
            <p:cNvPr id="12" name="TextBox 11"/>
            <p:cNvSpPr txBox="1"/>
            <p:nvPr/>
          </p:nvSpPr>
          <p:spPr>
            <a:xfrm>
              <a:off x="4648200" y="2393125"/>
              <a:ext cx="34411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7D7D7"/>
                  </a:solidFill>
                </a:rPr>
                <a:t>Galatians, 1 Thessalonians, Romans</a:t>
              </a:r>
            </a:p>
            <a:p>
              <a:r>
                <a:rPr lang="en-US" sz="1600" dirty="0">
                  <a:solidFill>
                    <a:srgbClr val="D7D7D7"/>
                  </a:solidFill>
                </a:rPr>
                <a:t>Philemon, 1-2 Corinthians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2B3896-CF40-2345-8D10-82F1A59C2984}"/>
                </a:ext>
              </a:extLst>
            </p:cNvPr>
            <p:cNvSpPr txBox="1"/>
            <p:nvPr/>
          </p:nvSpPr>
          <p:spPr>
            <a:xfrm>
              <a:off x="4670969" y="2900805"/>
              <a:ext cx="7377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+30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7511B0E-3692-7249-9392-75B0752C2B04}"/>
              </a:ext>
            </a:extLst>
          </p:cNvPr>
          <p:cNvSpPr/>
          <p:nvPr/>
        </p:nvSpPr>
        <p:spPr>
          <a:xfrm>
            <a:off x="4401704" y="3155331"/>
            <a:ext cx="1420958" cy="183291"/>
          </a:xfrm>
          <a:prstGeom prst="rect">
            <a:avLst/>
          </a:prstGeom>
          <a:solidFill>
            <a:srgbClr val="009EC0"/>
          </a:solidFill>
          <a:ln>
            <a:solidFill>
              <a:srgbClr val="009E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1784E8-07DD-034A-A540-B75555D743A4}"/>
              </a:ext>
            </a:extLst>
          </p:cNvPr>
          <p:cNvSpPr txBox="1"/>
          <p:nvPr/>
        </p:nvSpPr>
        <p:spPr>
          <a:xfrm>
            <a:off x="4415172" y="3103485"/>
            <a:ext cx="1407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Undisputed Epistles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FC731F7-A72E-D947-AAC4-89653C96104C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092352" y="2241018"/>
            <a:ext cx="260956" cy="109702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A14FF14-08D5-7843-8F60-01F11A133600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045576" y="3366566"/>
            <a:ext cx="250490" cy="415182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1BD37D6-7709-CB42-AAAA-BB10F034061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4572000" y="2502809"/>
            <a:ext cx="246674" cy="65252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780E784-070E-2840-96AD-0C64545D54CC}"/>
              </a:ext>
            </a:extLst>
          </p:cNvPr>
          <p:cNvSpPr txBox="1"/>
          <p:nvPr/>
        </p:nvSpPr>
        <p:spPr>
          <a:xfrm>
            <a:off x="2877749" y="4987510"/>
            <a:ext cx="1902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Gospels as oral history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8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81361" y="1922244"/>
            <a:ext cx="6669943" cy="2841251"/>
            <a:chOff x="1281361" y="1922244"/>
            <a:chExt cx="6669943" cy="2841251"/>
          </a:xfrm>
        </p:grpSpPr>
        <p:sp>
          <p:nvSpPr>
            <p:cNvPr id="4" name="Rectangle 3"/>
            <p:cNvSpPr/>
            <p:nvPr/>
          </p:nvSpPr>
          <p:spPr>
            <a:xfrm>
              <a:off x="1281361" y="2048104"/>
              <a:ext cx="6669943" cy="2597316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81361" y="1922244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81361" y="4763495"/>
              <a:ext cx="6669943" cy="0"/>
            </a:xfrm>
            <a:prstGeom prst="line">
              <a:avLst/>
            </a:prstGeom>
            <a:ln w="53975">
              <a:solidFill>
                <a:srgbClr val="009E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3270" y="2540106"/>
            <a:ext cx="228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6,000</a:t>
            </a:r>
          </a:p>
        </p:txBody>
      </p:sp>
    </p:spTree>
    <p:extLst>
      <p:ext uri="{BB962C8B-B14F-4D97-AF65-F5344CB8AC3E}">
        <p14:creationId xmlns:p14="http://schemas.microsoft.com/office/powerpoint/2010/main" val="71186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1361" y="2048104"/>
            <a:ext cx="6669943" cy="259731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81361" y="1922244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81361" y="4763495"/>
            <a:ext cx="6669943" cy="0"/>
          </a:xfrm>
          <a:prstGeom prst="line">
            <a:avLst/>
          </a:prstGeom>
          <a:ln w="53975">
            <a:solidFill>
              <a:srgbClr val="009E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3270" y="3624421"/>
            <a:ext cx="22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Greek NT Manuscripts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3270" y="2540106"/>
            <a:ext cx="228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6,000</a:t>
            </a:r>
          </a:p>
        </p:txBody>
      </p:sp>
    </p:spTree>
    <p:extLst>
      <p:ext uri="{BB962C8B-B14F-4D97-AF65-F5344CB8AC3E}">
        <p14:creationId xmlns:p14="http://schemas.microsoft.com/office/powerpoint/2010/main" val="358749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1" y="5606669"/>
            <a:ext cx="2398411" cy="3403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7287" y="5606669"/>
            <a:ext cx="49514" cy="34984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6800" y="5589320"/>
            <a:ext cx="25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7287" y="5946984"/>
            <a:ext cx="2600325" cy="149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27287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0913" y="5433289"/>
            <a:ext cx="3609524" cy="5136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5194" y="5433289"/>
            <a:ext cx="45719" cy="52322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0427" y="5420380"/>
            <a:ext cx="374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5946984"/>
            <a:ext cx="3659037" cy="14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Vincent van Gogh (June 1890)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5942963"/>
            <a:ext cx="49513" cy="14753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69 L -3.05556E-6 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3562" y="0"/>
            <a:ext cx="5336875" cy="6889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5606668"/>
            <a:ext cx="2703212" cy="483827"/>
          </a:xfrm>
          <a:prstGeom prst="rect">
            <a:avLst/>
          </a:prstGeom>
          <a:solidFill>
            <a:schemeClr val="bg1">
              <a:alpha val="44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59112" y="5650468"/>
            <a:ext cx="2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/>
                <a:cs typeface="Avenir Book"/>
              </a:rPr>
              <a:t>The Church at Auvers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601980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Vincent van Gogh (June 1890)</a:t>
            </a:r>
          </a:p>
        </p:txBody>
      </p:sp>
    </p:spTree>
    <p:extLst>
      <p:ext uri="{BB962C8B-B14F-4D97-AF65-F5344CB8AC3E}">
        <p14:creationId xmlns:p14="http://schemas.microsoft.com/office/powerpoint/2010/main" val="16080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9F630-50C1-074B-BF31-2E456A1B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9144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28800" y="2951930"/>
            <a:ext cx="5334000" cy="3276600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302813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“there is in the tradition and experience which we include under the name of </a:t>
            </a:r>
            <a:r>
              <a:rPr lang="en-US" sz="2800" b="1" dirty="0">
                <a:highlight>
                  <a:srgbClr val="C00002"/>
                </a:highlight>
              </a:rPr>
              <a:t>‘the law’,</a:t>
            </a:r>
            <a:br>
              <a:rPr lang="en-US" sz="2800" b="1" dirty="0">
                <a:highlight>
                  <a:srgbClr val="C00002"/>
                </a:highlight>
              </a:rPr>
            </a:br>
            <a:r>
              <a:rPr lang="en-US" sz="28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800" dirty="0">
                <a:highlight>
                  <a:srgbClr val="C00002"/>
                </a:highlight>
              </a:rPr>
              <a:t> </a:t>
            </a:r>
            <a:r>
              <a:rPr lang="en-US" sz="2800" dirty="0"/>
              <a:t>or its statutes and more sure than that of any court or its decisions.”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6096000"/>
            <a:ext cx="2438400" cy="2711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Justice Robert H. Jackson</a:t>
            </a:r>
          </a:p>
        </p:txBody>
      </p:sp>
    </p:spTree>
    <p:extLst>
      <p:ext uri="{BB962C8B-B14F-4D97-AF65-F5344CB8AC3E}">
        <p14:creationId xmlns:p14="http://schemas.microsoft.com/office/powerpoint/2010/main" val="293258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854270-D274-D64B-B520-49E5BF1B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-304800"/>
            <a:ext cx="7162800" cy="887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513" y="3700216"/>
            <a:ext cx="4903487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3700215"/>
            <a:ext cx="58096" cy="22562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9097" y="3739834"/>
            <a:ext cx="3747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“there is in the tradition and experience which we include under the name of </a:t>
            </a:r>
            <a:r>
              <a:rPr lang="en-US" sz="2000" b="1" dirty="0">
                <a:highlight>
                  <a:srgbClr val="C00002"/>
                </a:highlight>
              </a:rPr>
              <a:t>‘the law’,</a:t>
            </a:r>
            <a:br>
              <a:rPr lang="en-US" sz="2000" b="1" dirty="0">
                <a:highlight>
                  <a:srgbClr val="C00002"/>
                </a:highlight>
              </a:rPr>
            </a:br>
            <a:r>
              <a:rPr lang="en-US" sz="2000" b="1" dirty="0">
                <a:highlight>
                  <a:srgbClr val="C00002"/>
                </a:highlight>
              </a:rPr>
              <a:t>a wisdom higher than that of any legislature</a:t>
            </a:r>
            <a:r>
              <a:rPr lang="en-US" sz="2000" dirty="0">
                <a:highlight>
                  <a:srgbClr val="C00002"/>
                </a:highlight>
              </a:rPr>
              <a:t> </a:t>
            </a:r>
            <a:r>
              <a:rPr lang="en-US" sz="2000" dirty="0"/>
              <a:t>or its statutes and more sure than that of any court or its decisions.”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JUSTICE ROBERT H. JACKSON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6" b="-3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“God is dead. God remains dead. And we have killed him. How shall we comfort ourselves, the murderers of all murderers? </a:t>
            </a:r>
            <a:r>
              <a:rPr lang="en-US" sz="2000" b="1" dirty="0">
                <a:highlight>
                  <a:srgbClr val="C00002"/>
                </a:highlight>
              </a:rPr>
              <a:t>What was holiest and mightiest of all that the world has yet owned has bled to death under our knives: who will wipe this blood off us? </a:t>
            </a:r>
            <a:r>
              <a:rPr lang="en-US" sz="2000" dirty="0"/>
              <a:t>What water is there for us to clean ourselves?”</a:t>
            </a:r>
            <a:endParaRPr lang="en-US" sz="20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FRIEDRICH NIETZSCHE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Thus Spoke Zarathustra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A00E638A-6078-FA48-AA46-860CD171B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"/>
            <a:ext cx="17183100" cy="6873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015868"/>
            <a:ext cx="5334000" cy="1327532"/>
          </a:xfrm>
          <a:prstGeom prst="rect">
            <a:avLst/>
          </a:prstGeom>
          <a:solidFill>
            <a:schemeClr val="bg1">
              <a:alpha val="60000"/>
            </a:schemeClr>
          </a:solidFill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059668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u="sng" dirty="0"/>
              <a:t>we are a colony of heaven</a:t>
            </a:r>
            <a:r>
              <a:rPr lang="en-US" b="1" dirty="0"/>
              <a:t> </a:t>
            </a:r>
            <a:r>
              <a:rPr lang="en-US" dirty="0"/>
              <a:t>on earth as we cling tightly to our life-giver, the Lord Jesus Christ,</a:t>
            </a:r>
            <a:r>
              <a:rPr lang="en-US" baseline="30000" dirty="0"/>
              <a:t> </a:t>
            </a:r>
            <a:r>
              <a:rPr lang="en-US" dirty="0"/>
              <a:t>…</a:t>
            </a:r>
          </a:p>
          <a:p>
            <a:r>
              <a:rPr lang="en-US" dirty="0"/>
              <a:t>using his matchless power, he continually subdues everything to himself.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4287070"/>
            <a:ext cx="2438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Philippians 3:20-21</a:t>
            </a:r>
          </a:p>
        </p:txBody>
      </p:sp>
    </p:spTree>
    <p:extLst>
      <p:ext uri="{BB962C8B-B14F-4D97-AF65-F5344CB8AC3E}">
        <p14:creationId xmlns:p14="http://schemas.microsoft.com/office/powerpoint/2010/main" val="10303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Oval 115"/>
          <p:cNvSpPr/>
          <p:nvPr/>
        </p:nvSpPr>
        <p:spPr>
          <a:xfrm>
            <a:off x="341786" y="348761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897021" y="347997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Elbow Connector 123"/>
          <p:cNvCxnSpPr/>
          <p:nvPr/>
        </p:nvCxnSpPr>
        <p:spPr>
          <a:xfrm rot="5400000">
            <a:off x="2876121" y="2288556"/>
            <a:ext cx="2293485" cy="182507"/>
          </a:xfrm>
          <a:prstGeom prst="bentConnector3">
            <a:avLst>
              <a:gd name="adj1" fmla="val 579"/>
            </a:avLst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cxnSpLocks/>
            <a:stCxn id="61" idx="1"/>
          </p:cNvCxnSpPr>
          <p:nvPr/>
        </p:nvCxnSpPr>
        <p:spPr>
          <a:xfrm rot="10800000" flipV="1">
            <a:off x="4383836" y="2524863"/>
            <a:ext cx="177033" cy="1005746"/>
          </a:xfrm>
          <a:prstGeom prst="bentConnector2">
            <a:avLst/>
          </a:prstGeom>
          <a:solidFill>
            <a:srgbClr val="238BF3"/>
          </a:solidFill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cxnSpLocks/>
            <a:stCxn id="67" idx="1"/>
          </p:cNvCxnSpPr>
          <p:nvPr/>
        </p:nvCxnSpPr>
        <p:spPr>
          <a:xfrm rot="10800000" flipV="1">
            <a:off x="5800046" y="2473443"/>
            <a:ext cx="198802" cy="1038464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cxnSpLocks/>
            <a:stCxn id="16" idx="1"/>
          </p:cNvCxnSpPr>
          <p:nvPr/>
        </p:nvCxnSpPr>
        <p:spPr>
          <a:xfrm rot="10800000" flipV="1">
            <a:off x="8052055" y="2462735"/>
            <a:ext cx="187486" cy="1056242"/>
          </a:xfrm>
          <a:prstGeom prst="bentConnector2">
            <a:avLst/>
          </a:prstGeom>
          <a:ln w="9525">
            <a:solidFill>
              <a:srgbClr val="CA5C0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 flipV="1">
            <a:off x="676619" y="34876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Elbow Connector 135"/>
          <p:cNvCxnSpPr>
            <a:cxnSpLocks/>
            <a:stCxn id="63" idx="1"/>
          </p:cNvCxnSpPr>
          <p:nvPr/>
        </p:nvCxnSpPr>
        <p:spPr>
          <a:xfrm rot="10800000">
            <a:off x="718225" y="3526552"/>
            <a:ext cx="158243" cy="1082716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cxnSpLocks/>
            <a:stCxn id="90" idx="1"/>
          </p:cNvCxnSpPr>
          <p:nvPr/>
        </p:nvCxnSpPr>
        <p:spPr>
          <a:xfrm rot="10800000">
            <a:off x="4504500" y="3516789"/>
            <a:ext cx="145502" cy="1078797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cxnSp>
        <p:nvCxnSpPr>
          <p:cNvPr id="66" name="Elbow Connector 65"/>
          <p:cNvCxnSpPr>
            <a:cxnSpLocks/>
            <a:stCxn id="59" idx="1"/>
          </p:cNvCxnSpPr>
          <p:nvPr/>
        </p:nvCxnSpPr>
        <p:spPr>
          <a:xfrm rot="10800000" flipV="1">
            <a:off x="6340984" y="2972053"/>
            <a:ext cx="147323" cy="558470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sp>
        <p:nvSpPr>
          <p:cNvPr id="72" name="Oval 71"/>
          <p:cNvSpPr/>
          <p:nvPr/>
        </p:nvSpPr>
        <p:spPr>
          <a:xfrm>
            <a:off x="2211808" y="348107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>
            <a:cxnSpLocks/>
            <a:stCxn id="70" idx="1"/>
          </p:cNvCxnSpPr>
          <p:nvPr/>
        </p:nvCxnSpPr>
        <p:spPr>
          <a:xfrm rot="10800000" flipV="1">
            <a:off x="2252244" y="2455487"/>
            <a:ext cx="174085" cy="1072538"/>
          </a:xfrm>
          <a:prstGeom prst="bentConnector2">
            <a:avLst/>
          </a:prstGeom>
          <a:ln w="9525">
            <a:solidFill>
              <a:srgbClr val="009EC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7DABA6F-873A-DB4C-B9E5-C2623E539634}"/>
              </a:ext>
            </a:extLst>
          </p:cNvPr>
          <p:cNvCxnSpPr>
            <a:cxnSpLocks/>
            <a:stCxn id="39" idx="1"/>
            <a:endCxn id="68" idx="0"/>
          </p:cNvCxnSpPr>
          <p:nvPr/>
        </p:nvCxnSpPr>
        <p:spPr>
          <a:xfrm rot="10800000" flipV="1">
            <a:off x="84517" y="1359187"/>
            <a:ext cx="224903" cy="2123727"/>
          </a:xfrm>
          <a:prstGeom prst="bentConnector2">
            <a:avLst/>
          </a:prstGeom>
          <a:ln>
            <a:solidFill>
              <a:srgbClr val="CA5C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C279C9E-9AE4-6F4F-A4DE-CFC269654250}"/>
              </a:ext>
            </a:extLst>
          </p:cNvPr>
          <p:cNvCxnSpPr>
            <a:cxnSpLocks/>
            <a:stCxn id="43" idx="1"/>
            <a:endCxn id="116" idx="0"/>
          </p:cNvCxnSpPr>
          <p:nvPr/>
        </p:nvCxnSpPr>
        <p:spPr>
          <a:xfrm rot="10800000" flipV="1">
            <a:off x="382196" y="2457324"/>
            <a:ext cx="174110" cy="1030291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111CE55-C16F-6A4C-9E63-6C29978353A4}"/>
              </a:ext>
            </a:extLst>
          </p:cNvPr>
          <p:cNvSpPr/>
          <p:nvPr/>
        </p:nvSpPr>
        <p:spPr>
          <a:xfrm>
            <a:off x="44106" y="3482915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912843-1ECF-2A49-B305-28C233718E08}"/>
              </a:ext>
            </a:extLst>
          </p:cNvPr>
          <p:cNvSpPr/>
          <p:nvPr/>
        </p:nvSpPr>
        <p:spPr>
          <a:xfrm>
            <a:off x="4342816" y="3478567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CD90E51-DC07-DE4C-90BF-B6B61A9CBCE4}"/>
              </a:ext>
            </a:extLst>
          </p:cNvPr>
          <p:cNvSpPr/>
          <p:nvPr/>
        </p:nvSpPr>
        <p:spPr>
          <a:xfrm>
            <a:off x="4464204" y="3482914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A44AF18-F25D-704C-BF1D-73477A7F350B}"/>
              </a:ext>
            </a:extLst>
          </p:cNvPr>
          <p:cNvSpPr/>
          <p:nvPr/>
        </p:nvSpPr>
        <p:spPr>
          <a:xfrm>
            <a:off x="5760934" y="3486142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AEC1A2-C665-0F4E-B720-A620848623D1}"/>
              </a:ext>
            </a:extLst>
          </p:cNvPr>
          <p:cNvSpPr/>
          <p:nvPr/>
        </p:nvSpPr>
        <p:spPr>
          <a:xfrm>
            <a:off x="6298779" y="3486141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1656ED0-D06E-2544-88D9-2F8FAFCDDD12}"/>
              </a:ext>
            </a:extLst>
          </p:cNvPr>
          <p:cNvSpPr/>
          <p:nvPr/>
        </p:nvSpPr>
        <p:spPr>
          <a:xfrm>
            <a:off x="8015127" y="3477756"/>
            <a:ext cx="80819" cy="808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34EE6-8FD8-A249-9AC0-D8A596178E7A}"/>
              </a:ext>
            </a:extLst>
          </p:cNvPr>
          <p:cNvSpPr/>
          <p:nvPr/>
        </p:nvSpPr>
        <p:spPr>
          <a:xfrm>
            <a:off x="429734" y="3322613"/>
            <a:ext cx="261393" cy="201063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EBED3A01-E126-864A-9772-18AB9C0079A2}"/>
              </a:ext>
            </a:extLst>
          </p:cNvPr>
          <p:cNvSpPr/>
          <p:nvPr/>
        </p:nvSpPr>
        <p:spPr>
          <a:xfrm>
            <a:off x="604607" y="2827316"/>
            <a:ext cx="488931" cy="367912"/>
          </a:xfrm>
          <a:prstGeom prst="wedgeRectCallout">
            <a:avLst>
              <a:gd name="adj1" fmla="val -33193"/>
              <a:gd name="adj2" fmla="val 79270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9EC0"/>
                </a:solidFill>
              </a:rPr>
              <a:t>In Arabia</a:t>
            </a:r>
          </a:p>
        </p:txBody>
      </p:sp>
    </p:spTree>
    <p:extLst>
      <p:ext uri="{BB962C8B-B14F-4D97-AF65-F5344CB8AC3E}">
        <p14:creationId xmlns:p14="http://schemas.microsoft.com/office/powerpoint/2010/main" val="27888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8666" y="3120035"/>
            <a:ext cx="1570654" cy="241628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039543"/>
            <a:ext cx="7971149" cy="370385"/>
            <a:chOff x="0" y="4551909"/>
            <a:chExt cx="7971149" cy="370385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1520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295" y="4552962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8666" y="3097917"/>
            <a:ext cx="1230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Paul in Arabia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694"/>
              </p:ext>
            </p:extLst>
          </p:nvPr>
        </p:nvGraphicFramePr>
        <p:xfrm>
          <a:off x="6400800" y="4870300"/>
          <a:ext cx="262169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95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397403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572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9:26-38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40744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4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11:25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967561"/>
                  </a:ext>
                </a:extLst>
              </a:tr>
              <a:tr h="3389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Acts 11:27-30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01358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BFFC284-1591-5C48-B2EC-5B59511CD580}"/>
              </a:ext>
            </a:extLst>
          </p:cNvPr>
          <p:cNvSpPr txBox="1"/>
          <p:nvPr/>
        </p:nvSpPr>
        <p:spPr>
          <a:xfrm>
            <a:off x="1026506" y="4530533"/>
            <a:ext cx="1352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becomes a Christian </a:t>
            </a:r>
            <a:r>
              <a:rPr lang="en-US" sz="1600" baseline="30000" dirty="0">
                <a:solidFill>
                  <a:srgbClr val="D7D7D7"/>
                </a:solidFill>
              </a:rPr>
              <a:t>1</a:t>
            </a:r>
            <a:r>
              <a:rPr lang="en-US" sz="1600" dirty="0">
                <a:solidFill>
                  <a:srgbClr val="D7D7D7"/>
                </a:solidFill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32182-ECF8-574A-833D-C3141AAF7214}"/>
              </a:ext>
            </a:extLst>
          </p:cNvPr>
          <p:cNvSpPr txBox="1"/>
          <p:nvPr/>
        </p:nvSpPr>
        <p:spPr>
          <a:xfrm>
            <a:off x="3613757" y="1981200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Barnabas gets Paul </a:t>
            </a:r>
            <a:r>
              <a:rPr lang="en-US" sz="1400" baseline="30000" dirty="0">
                <a:solidFill>
                  <a:srgbClr val="D7D7D7"/>
                </a:solidFill>
              </a:rPr>
              <a:t>4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36EB5D-B780-3E4F-B763-7803371D88F2}"/>
              </a:ext>
            </a:extLst>
          </p:cNvPr>
          <p:cNvSpPr txBox="1"/>
          <p:nvPr/>
        </p:nvSpPr>
        <p:spPr>
          <a:xfrm>
            <a:off x="7195157" y="1981200"/>
            <a:ext cx="194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Paul delivers famine relief </a:t>
            </a:r>
            <a:r>
              <a:rPr lang="en-US" sz="1400" baseline="30000" dirty="0">
                <a:solidFill>
                  <a:srgbClr val="D7D7D7"/>
                </a:solidFill>
              </a:rPr>
              <a:t>5</a:t>
            </a:r>
            <a:endParaRPr lang="en-US" sz="1400" dirty="0">
              <a:solidFill>
                <a:srgbClr val="D7D7D7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87C9ED-F6E4-CD46-9F21-87990A31F390}"/>
              </a:ext>
            </a:extLst>
          </p:cNvPr>
          <p:cNvSpPr txBox="1"/>
          <p:nvPr/>
        </p:nvSpPr>
        <p:spPr>
          <a:xfrm>
            <a:off x="2981102" y="3478815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introduced to the apostles </a:t>
            </a:r>
            <a:r>
              <a:rPr lang="en-US" sz="1600" baseline="30000" dirty="0">
                <a:solidFill>
                  <a:srgbClr val="D7D7D7"/>
                </a:solidFill>
              </a:rPr>
              <a:t>3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2B311-C141-834F-81D2-8878D0CBCACC}"/>
              </a:ext>
            </a:extLst>
          </p:cNvPr>
          <p:cNvSpPr txBox="1"/>
          <p:nvPr/>
        </p:nvSpPr>
        <p:spPr>
          <a:xfrm>
            <a:off x="423857" y="1935724"/>
            <a:ext cx="133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7D7D7"/>
                </a:solidFill>
              </a:rPr>
              <a:t>Jesus’</a:t>
            </a:r>
          </a:p>
          <a:p>
            <a:r>
              <a:rPr lang="en-US" sz="1400" dirty="0">
                <a:solidFill>
                  <a:srgbClr val="D7D7D7"/>
                </a:solidFill>
              </a:rPr>
              <a:t>death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5B0583-DC0B-C243-A548-B4BE3730ECA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152401" y="2197334"/>
            <a:ext cx="271457" cy="1155466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BAAFE52-5E1D-C84C-A042-E91B57A8E7EF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777510" y="3374917"/>
            <a:ext cx="248997" cy="1448005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92F7511-3D45-5F4E-A3AB-93D6A4F83832}"/>
              </a:ext>
            </a:extLst>
          </p:cNvPr>
          <p:cNvCxnSpPr>
            <a:cxnSpLocks/>
            <a:stCxn id="50" idx="1"/>
          </p:cNvCxnSpPr>
          <p:nvPr/>
        </p:nvCxnSpPr>
        <p:spPr>
          <a:xfrm rot="10800000" flipV="1">
            <a:off x="3321455" y="2242810"/>
            <a:ext cx="292303" cy="110998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745E559-FCCD-C24B-B475-03FD2F4CF704}"/>
              </a:ext>
            </a:extLst>
          </p:cNvPr>
          <p:cNvCxnSpPr>
            <a:cxnSpLocks/>
            <a:stCxn id="68" idx="1"/>
          </p:cNvCxnSpPr>
          <p:nvPr/>
        </p:nvCxnSpPr>
        <p:spPr>
          <a:xfrm rot="10800000" flipV="1">
            <a:off x="6925813" y="2242809"/>
            <a:ext cx="269344" cy="1109983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Border and Accent Bar) 25">
            <a:extLst>
              <a:ext uri="{FF2B5EF4-FFF2-40B4-BE49-F238E27FC236}">
                <a16:creationId xmlns:a16="http://schemas.microsoft.com/office/drawing/2014/main" id="{9D736612-0638-1B45-9768-2211DB2AB9CD}"/>
              </a:ext>
            </a:extLst>
          </p:cNvPr>
          <p:cNvSpPr/>
          <p:nvPr/>
        </p:nvSpPr>
        <p:spPr>
          <a:xfrm>
            <a:off x="10202412" y="2231199"/>
            <a:ext cx="609600" cy="436651"/>
          </a:xfrm>
          <a:prstGeom prst="accentBorderCallout1">
            <a:avLst>
              <a:gd name="adj1" fmla="val 18750"/>
              <a:gd name="adj2" fmla="val -8333"/>
              <a:gd name="adj3" fmla="val 265442"/>
              <a:gd name="adj4" fmla="val -65299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2 26">
            <a:extLst>
              <a:ext uri="{FF2B5EF4-FFF2-40B4-BE49-F238E27FC236}">
                <a16:creationId xmlns:a16="http://schemas.microsoft.com/office/drawing/2014/main" id="{F9DB6DF5-D8D6-A845-A2D5-3DE72237EC80}"/>
              </a:ext>
            </a:extLst>
          </p:cNvPr>
          <p:cNvSpPr/>
          <p:nvPr/>
        </p:nvSpPr>
        <p:spPr>
          <a:xfrm>
            <a:off x="9826681" y="898264"/>
            <a:ext cx="669621" cy="482660"/>
          </a:xfrm>
          <a:prstGeom prst="borderCallout2">
            <a:avLst/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4ECA3C45-58A4-E64D-BCB9-5C3CF34E2EFD}"/>
              </a:ext>
            </a:extLst>
          </p:cNvPr>
          <p:cNvSpPr/>
          <p:nvPr/>
        </p:nvSpPr>
        <p:spPr>
          <a:xfrm>
            <a:off x="10806016" y="3917885"/>
            <a:ext cx="914400" cy="612648"/>
          </a:xfrm>
          <a:prstGeom prst="accentCallout2">
            <a:avLst>
              <a:gd name="adj1" fmla="val 18750"/>
              <a:gd name="adj2" fmla="val -8333"/>
              <a:gd name="adj3" fmla="val 18751"/>
              <a:gd name="adj4" fmla="val -48128"/>
              <a:gd name="adj5" fmla="val 219828"/>
              <a:gd name="adj6" fmla="val -47791"/>
            </a:avLst>
          </a:prstGeom>
          <a:noFill/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DD1F4DA6-AD73-6841-AA2E-930C80ED0818}"/>
              </a:ext>
            </a:extLst>
          </p:cNvPr>
          <p:cNvSpPr/>
          <p:nvPr/>
        </p:nvSpPr>
        <p:spPr>
          <a:xfrm>
            <a:off x="-762000" y="5486400"/>
            <a:ext cx="482623" cy="367912"/>
          </a:xfrm>
          <a:prstGeom prst="wedgeRectCallout">
            <a:avLst>
              <a:gd name="adj1" fmla="val -32069"/>
              <a:gd name="adj2" fmla="val -86754"/>
            </a:avLst>
          </a:prstGeom>
          <a:solidFill>
            <a:srgbClr val="06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FF595DC-DBC3-1245-9A79-4113AFDEF87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84364" y="3357405"/>
            <a:ext cx="296738" cy="413799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F19BC3D-F509-3C47-8A92-1060F0470D21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2519326" y="3374918"/>
            <a:ext cx="528675" cy="1454044"/>
          </a:xfrm>
          <a:prstGeom prst="bentConnector2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706697-5EDB-2D46-850D-8EA4FB1F1EE2}"/>
              </a:ext>
            </a:extLst>
          </p:cNvPr>
          <p:cNvSpPr txBox="1"/>
          <p:nvPr/>
        </p:nvSpPr>
        <p:spPr>
          <a:xfrm>
            <a:off x="3048000" y="4536574"/>
            <a:ext cx="173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returns to Damascus </a:t>
            </a:r>
            <a:r>
              <a:rPr lang="en-US" sz="1600" baseline="30000" dirty="0">
                <a:solidFill>
                  <a:srgbClr val="D7D7D7"/>
                </a:solidFill>
              </a:rPr>
              <a:t>2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C6195F4-2DCA-CB49-BEC1-21ECF67159FB}"/>
              </a:ext>
            </a:extLst>
          </p:cNvPr>
          <p:cNvGrpSpPr/>
          <p:nvPr/>
        </p:nvGrpSpPr>
        <p:grpSpPr>
          <a:xfrm>
            <a:off x="-2819400" y="6172200"/>
            <a:ext cx="2426660" cy="367912"/>
            <a:chOff x="696156" y="2624210"/>
            <a:chExt cx="2426660" cy="367912"/>
          </a:xfrm>
        </p:grpSpPr>
        <p:sp>
          <p:nvSpPr>
            <p:cNvPr id="25" name="Rectangular Callout 24">
              <a:extLst>
                <a:ext uri="{FF2B5EF4-FFF2-40B4-BE49-F238E27FC236}">
                  <a16:creationId xmlns:a16="http://schemas.microsoft.com/office/drawing/2014/main" id="{BF1B0E35-2955-0446-A747-3C5080109118}"/>
                </a:ext>
              </a:extLst>
            </p:cNvPr>
            <p:cNvSpPr/>
            <p:nvPr/>
          </p:nvSpPr>
          <p:spPr>
            <a:xfrm>
              <a:off x="2633885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4" name="Rectangular Callout 73">
              <a:extLst>
                <a:ext uri="{FF2B5EF4-FFF2-40B4-BE49-F238E27FC236}">
                  <a16:creationId xmlns:a16="http://schemas.microsoft.com/office/drawing/2014/main" id="{973F054F-2012-8E4F-877F-BB99EF948622}"/>
                </a:ext>
              </a:extLst>
            </p:cNvPr>
            <p:cNvSpPr/>
            <p:nvPr/>
          </p:nvSpPr>
          <p:spPr>
            <a:xfrm>
              <a:off x="696156" y="2624210"/>
              <a:ext cx="488931" cy="367912"/>
            </a:xfrm>
            <a:prstGeom prst="wedgeRectCallout">
              <a:avLst>
                <a:gd name="adj1" fmla="val -33193"/>
                <a:gd name="adj2" fmla="val 79270"/>
              </a:avLst>
            </a:prstGeom>
            <a:solidFill>
              <a:srgbClr val="06C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21B0848-427B-9746-989F-86FFE740931D}"/>
              </a:ext>
            </a:extLst>
          </p:cNvPr>
          <p:cNvSpPr/>
          <p:nvPr/>
        </p:nvSpPr>
        <p:spPr>
          <a:xfrm>
            <a:off x="850983" y="3352800"/>
            <a:ext cx="1766482" cy="253572"/>
          </a:xfrm>
          <a:prstGeom prst="rect">
            <a:avLst/>
          </a:prstGeom>
          <a:noFill/>
          <a:ln>
            <a:solidFill>
              <a:srgbClr val="CA5C0E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CE3526-5770-2E41-A1D9-05D046776242}"/>
              </a:ext>
            </a:extLst>
          </p:cNvPr>
          <p:cNvSpPr txBox="1"/>
          <p:nvPr/>
        </p:nvSpPr>
        <p:spPr>
          <a:xfrm>
            <a:off x="915123" y="3352800"/>
            <a:ext cx="1570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A5C0E"/>
                </a:solidFill>
              </a:rPr>
              <a:t>To Damascus and back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03BCB-F5DD-5E47-B0DD-4BDE05CBDFDA}"/>
              </a:ext>
            </a:extLst>
          </p:cNvPr>
          <p:cNvSpPr/>
          <p:nvPr/>
        </p:nvSpPr>
        <p:spPr>
          <a:xfrm>
            <a:off x="2514600" y="3364745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353744"/>
            <a:ext cx="8714896" cy="0"/>
          </a:xfrm>
          <a:prstGeom prst="line">
            <a:avLst/>
          </a:prstGeom>
          <a:ln>
            <a:solidFill>
              <a:srgbClr val="D7D7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744407B-4BDA-5D4D-9259-E4356782C6DA}"/>
              </a:ext>
            </a:extLst>
          </p:cNvPr>
          <p:cNvSpPr/>
          <p:nvPr/>
        </p:nvSpPr>
        <p:spPr>
          <a:xfrm>
            <a:off x="774178" y="3361570"/>
            <a:ext cx="174488" cy="251798"/>
          </a:xfrm>
          <a:prstGeom prst="rect">
            <a:avLst/>
          </a:prstGeom>
          <a:solidFill>
            <a:srgbClr val="CA5C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760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419" y="1066800"/>
            <a:ext cx="976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Jesus’ death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20406D-26CF-2B43-8C38-1F38295ADD5E}"/>
              </a:ext>
            </a:extLst>
          </p:cNvPr>
          <p:cNvGrpSpPr/>
          <p:nvPr/>
        </p:nvGrpSpPr>
        <p:grpSpPr>
          <a:xfrm>
            <a:off x="59083" y="1359188"/>
            <a:ext cx="250337" cy="2200198"/>
            <a:chOff x="59083" y="1359188"/>
            <a:chExt cx="250337" cy="2200198"/>
          </a:xfrm>
        </p:grpSpPr>
        <p:sp>
          <p:nvSpPr>
            <p:cNvPr id="2" name="Oval 1"/>
            <p:cNvSpPr/>
            <p:nvPr/>
          </p:nvSpPr>
          <p:spPr>
            <a:xfrm>
              <a:off x="59083" y="3478567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/>
            <p:cNvCxnSpPr>
              <a:cxnSpLocks/>
              <a:stCxn id="39" idx="1"/>
            </p:cNvCxnSpPr>
            <p:nvPr/>
          </p:nvCxnSpPr>
          <p:spPr>
            <a:xfrm rot="10800000" flipV="1">
              <a:off x="99523" y="1359188"/>
              <a:ext cx="209897" cy="2166328"/>
            </a:xfrm>
            <a:prstGeom prst="bentConnector2">
              <a:avLst/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238BF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238B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238B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81710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79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469" y="6183868"/>
            <a:ext cx="8731007" cy="369332"/>
            <a:chOff x="0" y="4551909"/>
            <a:chExt cx="8731007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0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 </a:t>
              </a:r>
              <a:r>
                <a:rPr lang="en-US" sz="1200" dirty="0"/>
                <a:t>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5058" y="45519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 </a:t>
              </a:r>
              <a:r>
                <a:rPr lang="en-US" sz="1200" dirty="0"/>
                <a:t>AD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224" y="4551909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sz="1200" dirty="0"/>
                <a:t>AD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39541" y="2293458"/>
            <a:ext cx="106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dies*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581" y="3518977"/>
            <a:ext cx="8714896" cy="0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Paul in the New Testament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14452" y="1085053"/>
            <a:ext cx="249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2</a:t>
            </a:r>
            <a:r>
              <a:rPr lang="en-US" sz="1600" baseline="30000" dirty="0">
                <a:solidFill>
                  <a:srgbClr val="D7D7D7"/>
                </a:solidFill>
              </a:rPr>
              <a:t>nd</a:t>
            </a:r>
            <a:r>
              <a:rPr lang="en-US" sz="1600" dirty="0">
                <a:solidFill>
                  <a:srgbClr val="D7D7D7"/>
                </a:solidFill>
              </a:rPr>
              <a:t> visit (famine, Acts 11)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432" y="1066800"/>
            <a:ext cx="104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Jesus dies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6306" y="2164937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Paul converted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9)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88306" y="2802776"/>
            <a:ext cx="1638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5</a:t>
            </a:r>
            <a:r>
              <a:rPr lang="en-US" sz="1600" baseline="30000" dirty="0">
                <a:solidFill>
                  <a:srgbClr val="D7D7D7"/>
                </a:solidFill>
              </a:rPr>
              <a:t>th</a:t>
            </a:r>
            <a:r>
              <a:rPr lang="en-US" sz="1600" dirty="0">
                <a:solidFill>
                  <a:srgbClr val="D7D7D7"/>
                </a:solidFill>
              </a:rPr>
              <a:t> visit (Acts 21)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6467" y="4316880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1</a:t>
            </a:r>
            <a:r>
              <a:rPr lang="en-US" sz="1600" baseline="30000" dirty="0">
                <a:solidFill>
                  <a:srgbClr val="D7D7D7"/>
                </a:solidFill>
              </a:rPr>
              <a:t>st</a:t>
            </a:r>
            <a:r>
              <a:rPr lang="en-US" sz="1600" dirty="0">
                <a:solidFill>
                  <a:srgbClr val="D7D7D7"/>
                </a:solidFill>
              </a:rPr>
              <a:t> Jerusalem visit (Acts 9)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50002" y="4303197"/>
            <a:ext cx="1701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3</a:t>
            </a:r>
            <a:r>
              <a:rPr lang="en-US" sz="1600" baseline="30000" dirty="0">
                <a:solidFill>
                  <a:srgbClr val="D7D7D7"/>
                </a:solidFill>
              </a:rPr>
              <a:t>rd</a:t>
            </a:r>
            <a:r>
              <a:rPr lang="en-US" sz="1600" dirty="0">
                <a:solidFill>
                  <a:srgbClr val="D7D7D7"/>
                </a:solidFill>
              </a:rPr>
              <a:t> Jerusalem visit</a:t>
            </a:r>
          </a:p>
          <a:p>
            <a:r>
              <a:rPr lang="en-US" sz="1600" dirty="0">
                <a:solidFill>
                  <a:srgbClr val="D7D7D7"/>
                </a:solidFill>
              </a:rPr>
              <a:t>(Acts 15)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88465" y="4913901"/>
            <a:ext cx="1314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Not recorded in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New Testament</a:t>
            </a:r>
          </a:p>
        </p:txBody>
      </p:sp>
      <p:sp>
        <p:nvSpPr>
          <p:cNvPr id="2" name="Oval 1"/>
          <p:cNvSpPr/>
          <p:nvPr/>
        </p:nvSpPr>
        <p:spPr>
          <a:xfrm>
            <a:off x="59083" y="3478567"/>
            <a:ext cx="80819" cy="80819"/>
          </a:xfrm>
          <a:prstGeom prst="ellipse">
            <a:avLst/>
          </a:prstGeom>
          <a:solidFill>
            <a:srgbClr val="248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-955970" y="2287522"/>
            <a:ext cx="2293485" cy="182507"/>
          </a:xfrm>
          <a:prstGeom prst="bentConnector3">
            <a:avLst>
              <a:gd name="adj1" fmla="val 579"/>
            </a:avLst>
          </a:prstGeom>
          <a:ln w="31750">
            <a:solidFill>
              <a:srgbClr val="248AF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668323" y="2749873"/>
            <a:ext cx="224435" cy="1090290"/>
            <a:chOff x="59083" y="2303863"/>
            <a:chExt cx="224435" cy="1090290"/>
          </a:xfrm>
        </p:grpSpPr>
        <p:sp>
          <p:nvSpPr>
            <p:cNvPr id="104" name="Oval 103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Elbow Connector 104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9933018" y="3247132"/>
            <a:ext cx="186263" cy="588547"/>
            <a:chOff x="2374598" y="2805604"/>
            <a:chExt cx="186263" cy="588547"/>
          </a:xfrm>
        </p:grpSpPr>
        <p:sp>
          <p:nvSpPr>
            <p:cNvPr id="107" name="Oval 106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Elbow Connector 107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9411201" y="2125398"/>
            <a:ext cx="227918" cy="1701123"/>
            <a:chOff x="59083" y="1693030"/>
            <a:chExt cx="227918" cy="1701123"/>
          </a:xfrm>
        </p:grpSpPr>
        <p:sp>
          <p:nvSpPr>
            <p:cNvPr id="113" name="Oval 11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Elbow Connector 113"/>
            <p:cNvCxnSpPr/>
            <p:nvPr/>
          </p:nvCxnSpPr>
          <p:spPr>
            <a:xfrm rot="5400000">
              <a:off x="-640368" y="2432914"/>
              <a:ext cx="1667254" cy="187485"/>
            </a:xfrm>
            <a:prstGeom prst="bentConnector3">
              <a:avLst>
                <a:gd name="adj1" fmla="val 868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41786" y="2473444"/>
            <a:ext cx="224435" cy="1090290"/>
            <a:chOff x="59083" y="2303863"/>
            <a:chExt cx="224435" cy="1090290"/>
          </a:xfrm>
        </p:grpSpPr>
        <p:sp>
          <p:nvSpPr>
            <p:cNvPr id="116" name="Oval 11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Elbow Connector 11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891508" y="1247796"/>
            <a:ext cx="222943" cy="2327353"/>
            <a:chOff x="59083" y="1066800"/>
            <a:chExt cx="222943" cy="2327353"/>
          </a:xfrm>
        </p:grpSpPr>
        <p:sp>
          <p:nvSpPr>
            <p:cNvPr id="123" name="Oval 122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Elbow Connector 123"/>
            <p:cNvCxnSpPr/>
            <p:nvPr/>
          </p:nvCxnSpPr>
          <p:spPr>
            <a:xfrm rot="5400000">
              <a:off x="-955970" y="2122289"/>
              <a:ext cx="2293485" cy="182507"/>
            </a:xfrm>
            <a:prstGeom prst="bentConnector3">
              <a:avLst>
                <a:gd name="adj1" fmla="val 57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343400" y="2474189"/>
            <a:ext cx="224435" cy="1090290"/>
            <a:chOff x="59083" y="2303863"/>
            <a:chExt cx="224435" cy="1090290"/>
          </a:xfrm>
          <a:solidFill>
            <a:srgbClr val="18B143"/>
          </a:solidFill>
        </p:grpSpPr>
        <p:sp>
          <p:nvSpPr>
            <p:cNvPr id="126" name="Oval 125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grpFill/>
            <a:ln>
              <a:solidFill>
                <a:srgbClr val="18B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Elbow Connector 126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grpFill/>
            <a:ln w="31750">
              <a:solidFill>
                <a:srgbClr val="18B14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759613" y="2455488"/>
            <a:ext cx="224435" cy="1090290"/>
            <a:chOff x="59083" y="2303863"/>
            <a:chExt cx="224435" cy="1090290"/>
          </a:xfrm>
        </p:grpSpPr>
        <p:sp>
          <p:nvSpPr>
            <p:cNvPr id="129" name="Oval 128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Elbow Connector 129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015105" y="2466351"/>
            <a:ext cx="224435" cy="1090290"/>
            <a:chOff x="59083" y="2303863"/>
            <a:chExt cx="224435" cy="1090290"/>
          </a:xfrm>
        </p:grpSpPr>
        <p:sp>
          <p:nvSpPr>
            <p:cNvPr id="132" name="Oval 13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 flipV="1">
            <a:off x="671281" y="3464959"/>
            <a:ext cx="224435" cy="1090290"/>
            <a:chOff x="59083" y="2303863"/>
            <a:chExt cx="224435" cy="1090290"/>
          </a:xfrm>
        </p:grpSpPr>
        <p:sp>
          <p:nvSpPr>
            <p:cNvPr id="135" name="Oval 134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Elbow Connector 135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flipV="1">
            <a:off x="4464067" y="3482915"/>
            <a:ext cx="224435" cy="1090290"/>
            <a:chOff x="59083" y="2303863"/>
            <a:chExt cx="224435" cy="1090290"/>
          </a:xfrm>
        </p:grpSpPr>
        <p:sp>
          <p:nvSpPr>
            <p:cNvPr id="141" name="Oval 140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Elbow Connector 141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560868" y="2232475"/>
            <a:ext cx="13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Galatians written</a:t>
            </a:r>
            <a:endParaRPr lang="en-US" sz="1600" dirty="0">
              <a:solidFill>
                <a:srgbClr val="D7D7D7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300546" y="2975846"/>
            <a:ext cx="186263" cy="588547"/>
            <a:chOff x="2374598" y="2805604"/>
            <a:chExt cx="186263" cy="588547"/>
          </a:xfrm>
        </p:grpSpPr>
        <p:sp>
          <p:nvSpPr>
            <p:cNvPr id="65" name="Oval 64"/>
            <p:cNvSpPr/>
            <p:nvPr/>
          </p:nvSpPr>
          <p:spPr>
            <a:xfrm>
              <a:off x="2374598" y="3313332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/>
            <p:nvPr/>
          </p:nvCxnSpPr>
          <p:spPr>
            <a:xfrm rot="5400000">
              <a:off x="2210608" y="3010028"/>
              <a:ext cx="554677" cy="145829"/>
            </a:xfrm>
            <a:prstGeom prst="bentConnector3">
              <a:avLst>
                <a:gd name="adj1" fmla="val 2519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5998848" y="2304166"/>
            <a:ext cx="178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D7D7D7"/>
                </a:solidFill>
              </a:rPr>
              <a:t>4</a:t>
            </a:r>
            <a:r>
              <a:rPr lang="en-US" sz="1600" baseline="30000">
                <a:solidFill>
                  <a:srgbClr val="D7D7D7"/>
                </a:solidFill>
              </a:rPr>
              <a:t>th</a:t>
            </a:r>
            <a:r>
              <a:rPr lang="en-US" sz="1600">
                <a:solidFill>
                  <a:srgbClr val="D7D7D7"/>
                </a:solidFill>
              </a:rPr>
              <a:t> visit </a:t>
            </a:r>
            <a:r>
              <a:rPr lang="en-US" sz="1600" dirty="0">
                <a:solidFill>
                  <a:srgbClr val="D7D7D7"/>
                </a:solidFill>
              </a:rPr>
              <a:t>(Acts </a:t>
            </a:r>
            <a:r>
              <a:rPr lang="en-US" sz="1600">
                <a:solidFill>
                  <a:srgbClr val="D7D7D7"/>
                </a:solidFill>
              </a:rPr>
              <a:t>18)?</a:t>
            </a:r>
            <a:endParaRPr lang="en-US" sz="1600" dirty="0">
              <a:solidFill>
                <a:srgbClr val="D7D7D7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2749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027507" y="3397518"/>
            <a:ext cx="228600" cy="228600"/>
          </a:xfrm>
          <a:prstGeom prst="rect">
            <a:avLst/>
          </a:prstGeom>
          <a:solidFill>
            <a:srgbClr val="18B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426328" y="2163099"/>
            <a:ext cx="145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7D7D7"/>
                </a:solidFill>
              </a:rPr>
              <a:t>Barnabas gets Paul (Acts 11)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11808" y="2471606"/>
            <a:ext cx="224435" cy="1090290"/>
            <a:chOff x="59083" y="2303863"/>
            <a:chExt cx="224435" cy="1090290"/>
          </a:xfrm>
        </p:grpSpPr>
        <p:sp>
          <p:nvSpPr>
            <p:cNvPr id="72" name="Oval 71"/>
            <p:cNvSpPr/>
            <p:nvPr/>
          </p:nvSpPr>
          <p:spPr>
            <a:xfrm>
              <a:off x="59083" y="3313334"/>
              <a:ext cx="80819" cy="80819"/>
            </a:xfrm>
            <a:prstGeom prst="ellipse">
              <a:avLst/>
            </a:prstGeom>
            <a:solidFill>
              <a:srgbClr val="248A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Elbow Connector 72"/>
            <p:cNvCxnSpPr/>
            <p:nvPr/>
          </p:nvCxnSpPr>
          <p:spPr>
            <a:xfrm rot="5400000">
              <a:off x="-336693" y="2740071"/>
              <a:ext cx="1056420" cy="184003"/>
            </a:xfrm>
            <a:prstGeom prst="bentConnector3">
              <a:avLst>
                <a:gd name="adj1" fmla="val 1313"/>
              </a:avLst>
            </a:prstGeom>
            <a:ln w="31750">
              <a:solidFill>
                <a:srgbClr val="248AF3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82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C36167-53C7-724E-BADF-EFCB461DEEF7}"/>
              </a:ext>
            </a:extLst>
          </p:cNvPr>
          <p:cNvSpPr/>
          <p:nvPr/>
        </p:nvSpPr>
        <p:spPr>
          <a:xfrm>
            <a:off x="3733800" y="16050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Aristarchus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Luke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C325E5-0314-E449-A5C7-797CBE90AD59}"/>
              </a:ext>
            </a:extLst>
          </p:cNvPr>
          <p:cNvSpPr/>
          <p:nvPr/>
        </p:nvSpPr>
        <p:spPr>
          <a:xfrm>
            <a:off x="1905000" y="3814894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Philemon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293F90-8208-854B-8999-6D9170B2071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933700" y="2252794"/>
            <a:ext cx="1295400" cy="1828800"/>
          </a:xfrm>
          <a:prstGeom prst="bentConnector3">
            <a:avLst/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886E198-7B04-ED4A-84BF-08A0D61FCEBA}"/>
              </a:ext>
            </a:extLst>
          </p:cNvPr>
          <p:cNvSpPr/>
          <p:nvPr/>
        </p:nvSpPr>
        <p:spPr>
          <a:xfrm>
            <a:off x="5562600" y="3810000"/>
            <a:ext cx="1524000" cy="914400"/>
          </a:xfrm>
          <a:prstGeom prst="roundRect">
            <a:avLst>
              <a:gd name="adj" fmla="val 2906"/>
            </a:avLst>
          </a:prstGeom>
          <a:solidFill>
            <a:srgbClr val="009EC0"/>
          </a:solidFill>
          <a:ln>
            <a:solidFill>
              <a:srgbClr val="009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Colossians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Written by Paul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Mentions Aristarchus &amp; Luke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9977DE-0EB2-E94F-8278-F6E53D2E10E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764947" y="2250347"/>
            <a:ext cx="1290506" cy="1828800"/>
          </a:xfrm>
          <a:prstGeom prst="bentConnector3">
            <a:avLst>
              <a:gd name="adj1" fmla="val 50000"/>
            </a:avLst>
          </a:prstGeom>
          <a:ln>
            <a:solidFill>
              <a:srgbClr val="009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5DF2EA-9DBC-EB43-94D5-A3AE86CBA05A}"/>
              </a:ext>
            </a:extLst>
          </p:cNvPr>
          <p:cNvSpPr txBox="1"/>
          <p:nvPr/>
        </p:nvSpPr>
        <p:spPr>
          <a:xfrm>
            <a:off x="5334000" y="173912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A5C0E"/>
                </a:solidFill>
              </a:rPr>
              <a:t>Acts implies Luke and Aristarchus traveled with Paul to Rome</a:t>
            </a:r>
          </a:p>
        </p:txBody>
      </p:sp>
    </p:spTree>
    <p:extLst>
      <p:ext uri="{BB962C8B-B14F-4D97-AF65-F5344CB8AC3E}">
        <p14:creationId xmlns:p14="http://schemas.microsoft.com/office/powerpoint/2010/main" val="37091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E50748-036B-E142-AEF6-65352B0CB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42296"/>
              </p:ext>
            </p:extLst>
          </p:nvPr>
        </p:nvGraphicFramePr>
        <p:xfrm>
          <a:off x="381000" y="441960"/>
          <a:ext cx="8229600" cy="588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56273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Noah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Built an ark for a future flood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Abraham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 his homeland to a location he didn’t even know yet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Sarah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Believed the promise of a child (though she was old and barren)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Joseph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Spoke about the exodus of the Israelites and gave instructions about his bones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139814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Moses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“valued disgrace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for Christ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above the treasures of Egypt, for he was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looking ahead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to his reward”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3344222"/>
                  </a:ext>
                </a:extLst>
              </a:tr>
              <a:tr h="98044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9EC0"/>
                          </a:solidFill>
                          <a:effectLst/>
                          <a:latin typeface="Arial" panose="020B0604020202020204" pitchFamily="34" charset="0"/>
                        </a:rPr>
                        <a:t>Rahab</a:t>
                      </a:r>
                      <a:endParaRPr lang="en-US" sz="2400" b="1" dirty="0">
                        <a:solidFill>
                          <a:srgbClr val="009EC0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Welcomed the spies so that she could be later saved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61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4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1296</Words>
  <Application>Microsoft Macintosh PowerPoint</Application>
  <PresentationFormat>On-screen Show (4:3)</PresentationFormat>
  <Paragraphs>318</Paragraphs>
  <Slides>38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.Lucida Grande UI Regular</vt:lpstr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Some question goes here</vt:lpstr>
      <vt:lpstr>“This is the sort of truth that is hard to explain because it is a fact; but it is a fact to which we can call witnesses”</vt:lpstr>
      <vt:lpstr>“This is the sort of truth that is hard to explain because it is a fact; but it is a fact to which we can call witnesses”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82</cp:revision>
  <dcterms:created xsi:type="dcterms:W3CDTF">2010-07-14T22:15:37Z</dcterms:created>
  <dcterms:modified xsi:type="dcterms:W3CDTF">2020-08-07T20:38:20Z</dcterms:modified>
</cp:coreProperties>
</file>