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notesSlides/notesSlide10.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75" r:id="rId2"/>
    <p:sldId id="475" r:id="rId3"/>
    <p:sldId id="469" r:id="rId4"/>
    <p:sldId id="476" r:id="rId5"/>
    <p:sldId id="472" r:id="rId6"/>
    <p:sldId id="485" r:id="rId7"/>
    <p:sldId id="486" r:id="rId8"/>
    <p:sldId id="480" r:id="rId9"/>
    <p:sldId id="483" r:id="rId10"/>
    <p:sldId id="487" r:id="rId11"/>
    <p:sldId id="488" r:id="rId12"/>
    <p:sldId id="479" r:id="rId13"/>
    <p:sldId id="484" r:id="rId14"/>
    <p:sldId id="491" r:id="rId15"/>
    <p:sldId id="458" r:id="rId16"/>
    <p:sldId id="459" r:id="rId17"/>
    <p:sldId id="460" r:id="rId18"/>
    <p:sldId id="259" r:id="rId19"/>
    <p:sldId id="489" r:id="rId20"/>
    <p:sldId id="463" r:id="rId21"/>
    <p:sldId id="465" r:id="rId22"/>
    <p:sldId id="464" r:id="rId23"/>
    <p:sldId id="439" r:id="rId24"/>
    <p:sldId id="438" r:id="rId25"/>
    <p:sldId id="474" r:id="rId26"/>
    <p:sldId id="449" r:id="rId27"/>
    <p:sldId id="450" r:id="rId28"/>
    <p:sldId id="448" r:id="rId29"/>
    <p:sldId id="471" r:id="rId30"/>
    <p:sldId id="261" r:id="rId31"/>
    <p:sldId id="466" r:id="rId32"/>
    <p:sldId id="467" r:id="rId33"/>
    <p:sldId id="446" r:id="rId34"/>
    <p:sldId id="456" r:id="rId35"/>
    <p:sldId id="451" r:id="rId36"/>
    <p:sldId id="454" r:id="rId37"/>
    <p:sldId id="455" r:id="rId38"/>
    <p:sldId id="47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2"/>
    <a:srgbClr val="009EC0"/>
    <a:srgbClr val="04A500"/>
    <a:srgbClr val="CA5C0E"/>
    <a:srgbClr val="086C84"/>
    <a:srgbClr val="074F61"/>
    <a:srgbClr val="06C200"/>
    <a:srgbClr val="007F19"/>
    <a:srgbClr val="00C027"/>
    <a:srgbClr val="00C0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7" autoAdjust="0"/>
    <p:restoredTop sz="94463"/>
  </p:normalViewPr>
  <p:slideViewPr>
    <p:cSldViewPr>
      <p:cViewPr varScale="1">
        <p:scale>
          <a:sx n="155" d="100"/>
          <a:sy n="155" d="100"/>
        </p:scale>
        <p:origin x="18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Series 1</c:v>
                </c:pt>
              </c:strCache>
            </c:strRef>
          </c:tx>
          <c:spPr>
            <a:solidFill>
              <a:srgbClr val="009EC0"/>
            </a:solidFill>
            <a:ln w="25400">
              <a:noFill/>
            </a:ln>
          </c:spPr>
          <c:invertIfNegative val="0"/>
          <c:dPt>
            <c:idx val="0"/>
            <c:invertIfNegative val="0"/>
            <c:bubble3D val="0"/>
            <c:spPr>
              <a:solidFill>
                <a:srgbClr val="C00000"/>
              </a:solidFill>
              <a:ln w="25400">
                <a:noFill/>
              </a:ln>
            </c:spPr>
            <c:extLst>
              <c:ext xmlns:c16="http://schemas.microsoft.com/office/drawing/2014/chart" uri="{C3380CC4-5D6E-409C-BE32-E72D297353CC}">
                <c16:uniqueId val="{0000000A-1B33-5944-93E6-FAE2DF40E450}"/>
              </c:ext>
            </c:extLst>
          </c:dPt>
          <c:dPt>
            <c:idx val="1"/>
            <c:invertIfNegative val="0"/>
            <c:bubble3D val="0"/>
            <c:spPr>
              <a:pattFill prst="wdUpDiag">
                <a:fgClr>
                  <a:srgbClr val="C00002"/>
                </a:fgClr>
                <a:bgClr>
                  <a:srgbClr val="000000"/>
                </a:bgClr>
              </a:pattFill>
              <a:ln w="25400">
                <a:noFill/>
              </a:ln>
            </c:spPr>
            <c:extLst>
              <c:ext xmlns:c16="http://schemas.microsoft.com/office/drawing/2014/chart" uri="{C3380CC4-5D6E-409C-BE32-E72D297353CC}">
                <c16:uniqueId val="{00000008-1B33-5944-93E6-FAE2DF40E450}"/>
              </c:ext>
            </c:extLst>
          </c:dPt>
          <c:dPt>
            <c:idx val="2"/>
            <c:invertIfNegative val="0"/>
            <c:bubble3D val="0"/>
            <c:spPr>
              <a:pattFill prst="wdUpDiag">
                <a:fgClr>
                  <a:srgbClr val="04A500"/>
                </a:fgClr>
                <a:bgClr>
                  <a:srgbClr val="000000"/>
                </a:bgClr>
              </a:pattFill>
              <a:ln w="25400">
                <a:noFill/>
              </a:ln>
            </c:spPr>
            <c:extLst>
              <c:ext xmlns:c16="http://schemas.microsoft.com/office/drawing/2014/chart" uri="{C3380CC4-5D6E-409C-BE32-E72D297353CC}">
                <c16:uniqueId val="{00000006-1B33-5944-93E6-FAE2DF40E450}"/>
              </c:ext>
            </c:extLst>
          </c:dPt>
          <c:dPt>
            <c:idx val="3"/>
            <c:invertIfNegative val="0"/>
            <c:bubble3D val="0"/>
            <c:spPr>
              <a:solidFill>
                <a:srgbClr val="04A500"/>
              </a:solidFill>
              <a:ln w="25400">
                <a:noFill/>
              </a:ln>
            </c:spPr>
            <c:extLst>
              <c:ext xmlns:c16="http://schemas.microsoft.com/office/drawing/2014/chart" uri="{C3380CC4-5D6E-409C-BE32-E72D297353CC}">
                <c16:uniqueId val="{00000001-0CCD-1248-BA71-88997077BAD1}"/>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Great difficulty (D)</c:v>
                </c:pt>
                <c:pt idx="1">
                  <c:v>Difficult to decide (C)</c:v>
                </c:pt>
                <c:pt idx="2">
                  <c:v>Almost Certain (B)</c:v>
                </c:pt>
                <c:pt idx="3">
                  <c:v>Certain (A)</c:v>
                </c:pt>
              </c:strCache>
            </c:strRef>
          </c:cat>
          <c:val>
            <c:numRef>
              <c:f>Sheet1!$B$2:$B$5</c:f>
              <c:numCache>
                <c:formatCode>General</c:formatCode>
                <c:ptCount val="4"/>
                <c:pt idx="0">
                  <c:v>10</c:v>
                </c:pt>
                <c:pt idx="1">
                  <c:v>354</c:v>
                </c:pt>
                <c:pt idx="2">
                  <c:v>523</c:v>
                </c:pt>
                <c:pt idx="3">
                  <c:v>505</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0"/>
    <c:plotArea>
      <c:layout/>
      <c:barChart>
        <c:barDir val="bar"/>
        <c:grouping val="clustered"/>
        <c:varyColors val="0"/>
        <c:ser>
          <c:idx val="0"/>
          <c:order val="0"/>
          <c:tx>
            <c:strRef>
              <c:f>Sheet1!$B$1</c:f>
              <c:strCache>
                <c:ptCount val="1"/>
                <c:pt idx="0">
                  <c:v>Great difficulty (D)</c:v>
                </c:pt>
              </c:strCache>
            </c:strRef>
          </c:tx>
          <c:spPr>
            <a:solidFill>
              <a:srgbClr val="C00002"/>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Matthew</c:v>
                </c:pt>
                <c:pt idx="1">
                  <c:v>Mark</c:v>
                </c:pt>
                <c:pt idx="2">
                  <c:v>Luke</c:v>
                </c:pt>
                <c:pt idx="3">
                  <c:v>John</c:v>
                </c:pt>
              </c:strCache>
            </c:strRef>
          </c:cat>
          <c:val>
            <c:numRef>
              <c:f>Sheet1!$B$2:$B$5</c:f>
              <c:numCache>
                <c:formatCode>0</c:formatCode>
                <c:ptCount val="4"/>
                <c:pt idx="0">
                  <c:v>1</c:v>
                </c:pt>
                <c:pt idx="1">
                  <c:v>1</c:v>
                </c:pt>
                <c:pt idx="2">
                  <c:v>0</c:v>
                </c:pt>
                <c:pt idx="3">
                  <c:v>2</c:v>
                </c:pt>
              </c:numCache>
            </c:numRef>
          </c:val>
          <c:extLst>
            <c:ext xmlns:c16="http://schemas.microsoft.com/office/drawing/2014/chart" uri="{C3380CC4-5D6E-409C-BE32-E72D297353CC}">
              <c16:uniqueId val="{00000000-56D6-774A-AEC1-01E5BF60A988}"/>
            </c:ext>
          </c:extLst>
        </c:ser>
        <c:ser>
          <c:idx val="1"/>
          <c:order val="1"/>
          <c:tx>
            <c:strRef>
              <c:f>Sheet1!$C$1</c:f>
              <c:strCache>
                <c:ptCount val="1"/>
                <c:pt idx="0">
                  <c:v>Difficult to decide (C)</c:v>
                </c:pt>
              </c:strCache>
            </c:strRef>
          </c:tx>
          <c:spPr>
            <a:pattFill prst="wdUpDiag">
              <a:fgClr>
                <a:srgbClr val="C00002"/>
              </a:fgClr>
              <a:bgClr>
                <a:srgbClr val="000000"/>
              </a:bgClr>
            </a:pattFill>
            <a:ln>
              <a:noFill/>
            </a:ln>
          </c:spPr>
          <c:invertIfNegative val="0"/>
          <c:dPt>
            <c:idx val="0"/>
            <c:invertIfNegative val="0"/>
            <c:bubble3D val="0"/>
            <c:extLst>
              <c:ext xmlns:c16="http://schemas.microsoft.com/office/drawing/2014/chart" uri="{C3380CC4-5D6E-409C-BE32-E72D297353CC}">
                <c16:uniqueId val="{00000009-1B33-5944-93E6-FAE2DF40E450}"/>
              </c:ext>
            </c:extLst>
          </c:dPt>
          <c:dPt>
            <c:idx val="1"/>
            <c:invertIfNegative val="0"/>
            <c:bubble3D val="0"/>
            <c:extLst>
              <c:ext xmlns:c16="http://schemas.microsoft.com/office/drawing/2014/chart" uri="{C3380CC4-5D6E-409C-BE32-E72D297353CC}">
                <c16:uniqueId val="{00000007-1B33-5944-93E6-FAE2DF40E450}"/>
              </c:ext>
            </c:extLst>
          </c:dPt>
          <c:dPt>
            <c:idx val="2"/>
            <c:invertIfNegative val="0"/>
            <c:bubble3D val="0"/>
            <c:extLst>
              <c:ext xmlns:c16="http://schemas.microsoft.com/office/drawing/2014/chart" uri="{C3380CC4-5D6E-409C-BE32-E72D297353CC}">
                <c16:uniqueId val="{00000005-1B33-5944-93E6-FAE2DF40E450}"/>
              </c:ext>
            </c:extLst>
          </c:dPt>
          <c:dLbls>
            <c:dLbl>
              <c:idx val="1"/>
              <c:tx>
                <c:rich>
                  <a:bodyPr/>
                  <a:lstStyle/>
                  <a:p>
                    <a:fld id="{33DDEA5E-53BD-2241-8A3C-2C03F088DBCC}" type="VALUE">
                      <a:rPr lang="en-US" b="1">
                        <a:solidFill>
                          <a:schemeClr val="bg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1B33-5944-93E6-FAE2DF40E450}"/>
                </c:ext>
              </c:extLst>
            </c:dLbl>
            <c:dLbl>
              <c:idx val="2"/>
              <c:tx>
                <c:rich>
                  <a:bodyPr/>
                  <a:lstStyle/>
                  <a:p>
                    <a:fld id="{CB453A95-C41C-3E41-BFD1-2C6C7F843D8A}" type="VALUE">
                      <a:rPr lang="en-US">
                        <a:solidFill>
                          <a:schemeClr val="bg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1B33-5944-93E6-FAE2DF40E450}"/>
                </c:ext>
              </c:extLst>
            </c:dLbl>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Sheet1!$C$2:$C$5</c:f>
              <c:numCache>
                <c:formatCode>0</c:formatCode>
                <c:ptCount val="4"/>
                <c:pt idx="0">
                  <c:v>50</c:v>
                </c:pt>
                <c:pt idx="1">
                  <c:v>45</c:v>
                </c:pt>
                <c:pt idx="2">
                  <c:v>44</c:v>
                </c:pt>
                <c:pt idx="3">
                  <c:v>41</c:v>
                </c:pt>
              </c:numCache>
            </c:numRef>
          </c:val>
          <c:extLst>
            <c:ext xmlns:c16="http://schemas.microsoft.com/office/drawing/2014/chart" uri="{C3380CC4-5D6E-409C-BE32-E72D297353CC}">
              <c16:uniqueId val="{00000004-1B33-5944-93E6-FAE2DF40E450}"/>
            </c:ext>
          </c:extLst>
        </c:ser>
        <c:ser>
          <c:idx val="2"/>
          <c:order val="2"/>
          <c:tx>
            <c:strRef>
              <c:f>Sheet1!$D$1</c:f>
              <c:strCache>
                <c:ptCount val="1"/>
                <c:pt idx="0">
                  <c:v>Almost certain (B)</c:v>
                </c:pt>
              </c:strCache>
            </c:strRef>
          </c:tx>
          <c:spPr>
            <a:pattFill prst="wdUpDiag">
              <a:fgClr>
                <a:srgbClr val="04A500"/>
              </a:fgClr>
              <a:bgClr>
                <a:srgbClr val="000000"/>
              </a:bgClr>
            </a:patt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Sheet1!$D$2:$D$5</c:f>
              <c:numCache>
                <c:formatCode>0</c:formatCode>
                <c:ptCount val="4"/>
                <c:pt idx="0">
                  <c:v>70</c:v>
                </c:pt>
                <c:pt idx="1">
                  <c:v>49</c:v>
                </c:pt>
                <c:pt idx="2">
                  <c:v>73</c:v>
                </c:pt>
                <c:pt idx="3">
                  <c:v>62</c:v>
                </c:pt>
              </c:numCache>
            </c:numRef>
          </c:val>
          <c:extLst>
            <c:ext xmlns:c16="http://schemas.microsoft.com/office/drawing/2014/chart" uri="{C3380CC4-5D6E-409C-BE32-E72D297353CC}">
              <c16:uniqueId val="{00000000-2FFE-454E-9A15-BC976B52769C}"/>
            </c:ext>
          </c:extLst>
        </c:ser>
        <c:ser>
          <c:idx val="3"/>
          <c:order val="3"/>
          <c:tx>
            <c:strRef>
              <c:f>Sheet1!$E$1</c:f>
              <c:strCache>
                <c:ptCount val="1"/>
                <c:pt idx="0">
                  <c:v>Certain (A)</c:v>
                </c:pt>
              </c:strCache>
            </c:strRef>
          </c:tx>
          <c:spPr>
            <a:solidFill>
              <a:srgbClr val="04A500"/>
            </a:solid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Sheet1!$E$2:$E$5</c:f>
              <c:numCache>
                <c:formatCode>0</c:formatCode>
                <c:ptCount val="4"/>
                <c:pt idx="0">
                  <c:v>32</c:v>
                </c:pt>
                <c:pt idx="1">
                  <c:v>45</c:v>
                </c:pt>
                <c:pt idx="2">
                  <c:v>44</c:v>
                </c:pt>
                <c:pt idx="3">
                  <c:v>44</c:v>
                </c:pt>
              </c:numCache>
            </c:numRef>
          </c:val>
          <c:extLst>
            <c:ext xmlns:c16="http://schemas.microsoft.com/office/drawing/2014/chart" uri="{C3380CC4-5D6E-409C-BE32-E72D297353CC}">
              <c16:uniqueId val="{00000001-2FFE-454E-9A15-BC976B52769C}"/>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0" sourceLinked="1"/>
        <c:majorTickMark val="out"/>
        <c:minorTickMark val="none"/>
        <c:tickLblPos val="none"/>
        <c:crossAx val="790563136"/>
        <c:crosses val="autoZero"/>
        <c:crossBetween val="between"/>
      </c:valAx>
    </c:plotArea>
    <c:legend>
      <c:legendPos val="r"/>
      <c:overlay val="0"/>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Sheet1!$B$1</c:f>
              <c:strCache>
                <c:ptCount val="1"/>
                <c:pt idx="0">
                  <c:v>Gap (fragment)</c:v>
                </c:pt>
              </c:strCache>
            </c:strRef>
          </c:tx>
          <c:spPr>
            <a:pattFill prst="wdUpDiag">
              <a:fgClr>
                <a:srgbClr val="074F61"/>
              </a:fgClr>
              <a:bgClr>
                <a:srgbClr val="000000"/>
              </a:bgClr>
            </a:patt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cat>
            <c:strRef>
              <c:f>Sheet1!$A$2:$A$17</c:f>
              <c:strCache>
                <c:ptCount val="15"/>
                <c:pt idx="0">
                  <c:v>New Testament</c:v>
                </c:pt>
                <c:pt idx="1">
                  <c:v>Caesar - Gallic Wars</c:v>
                </c:pt>
                <c:pt idx="2">
                  <c:v>Demosthenes - Speeches</c:v>
                </c:pt>
                <c:pt idx="3">
                  <c:v>Euripides - Tragedies</c:v>
                </c:pt>
                <c:pt idx="4">
                  <c:v>Herodotus - History</c:v>
                </c:pt>
                <c:pt idx="5">
                  <c:v>Homer - Illiad</c:v>
                </c:pt>
                <c:pt idx="6">
                  <c:v>Homer - Odyssey</c:v>
                </c:pt>
                <c:pt idx="7">
                  <c:v>Livy - History of Rome</c:v>
                </c:pt>
                <c:pt idx="8">
                  <c:v>Plato - Tetralogies</c:v>
                </c:pt>
                <c:pt idx="9">
                  <c:v>Pliny the Elder - Natural History</c:v>
                </c:pt>
                <c:pt idx="10">
                  <c:v>Pliny the Younger - Natural History</c:v>
                </c:pt>
                <c:pt idx="11">
                  <c:v>Sophocles - Oedipus Rex</c:v>
                </c:pt>
                <c:pt idx="12">
                  <c:v>Sophocles - Plays</c:v>
                </c:pt>
                <c:pt idx="13">
                  <c:v>Tacitus - Annals</c:v>
                </c:pt>
                <c:pt idx="14">
                  <c:v>Thucydides - History</c:v>
                </c:pt>
              </c:strCache>
            </c:strRef>
          </c:cat>
          <c:val>
            <c:numRef>
              <c:f>Sheet1!$B$2:$B$17</c:f>
              <c:numCache>
                <c:formatCode>General</c:formatCode>
                <c:ptCount val="15"/>
                <c:pt idx="0">
                  <c:v>25</c:v>
                </c:pt>
                <c:pt idx="1">
                  <c:v>844</c:v>
                </c:pt>
                <c:pt idx="2">
                  <c:v>200</c:v>
                </c:pt>
                <c:pt idx="3">
                  <c:v>106</c:v>
                </c:pt>
                <c:pt idx="4">
                  <c:v>275</c:v>
                </c:pt>
                <c:pt idx="5">
                  <c:v>285</c:v>
                </c:pt>
                <c:pt idx="6">
                  <c:v>400</c:v>
                </c:pt>
                <c:pt idx="7">
                  <c:v>283</c:v>
                </c:pt>
                <c:pt idx="8">
                  <c:v>47</c:v>
                </c:pt>
                <c:pt idx="9">
                  <c:v>321</c:v>
                </c:pt>
                <c:pt idx="10">
                  <c:v>737</c:v>
                </c:pt>
                <c:pt idx="11">
                  <c:v>505</c:v>
                </c:pt>
                <c:pt idx="12">
                  <c:v>5</c:v>
                </c:pt>
                <c:pt idx="13">
                  <c:v>700</c:v>
                </c:pt>
                <c:pt idx="14">
                  <c:v>0</c:v>
                </c:pt>
              </c:numCache>
            </c:numRef>
          </c:val>
          <c:extLst>
            <c:ext xmlns:c16="http://schemas.microsoft.com/office/drawing/2014/chart" uri="{C3380CC4-5D6E-409C-BE32-E72D297353CC}">
              <c16:uniqueId val="{00000000-56D6-774A-AEC1-01E5BF60A988}"/>
            </c:ext>
          </c:extLst>
        </c:ser>
        <c:ser>
          <c:idx val="1"/>
          <c:order val="1"/>
          <c:tx>
            <c:strRef>
              <c:f>Sheet1!$C$1</c:f>
              <c:strCache>
                <c:ptCount val="1"/>
                <c:pt idx="0">
                  <c:v>Gap (MSS)</c:v>
                </c:pt>
              </c:strCache>
            </c:strRef>
          </c:tx>
          <c:spPr>
            <a:solidFill>
              <a:srgbClr val="009EC0"/>
            </a:solidFill>
            <a:ln>
              <a:noFill/>
            </a:ln>
          </c:spPr>
          <c:invertIfNegative val="0"/>
          <c:cat>
            <c:strRef>
              <c:f>Sheet1!$A$2:$A$17</c:f>
              <c:strCache>
                <c:ptCount val="15"/>
                <c:pt idx="0">
                  <c:v>New Testament</c:v>
                </c:pt>
                <c:pt idx="1">
                  <c:v>Caesar - Gallic Wars</c:v>
                </c:pt>
                <c:pt idx="2">
                  <c:v>Demosthenes - Speeches</c:v>
                </c:pt>
                <c:pt idx="3">
                  <c:v>Euripides - Tragedies</c:v>
                </c:pt>
                <c:pt idx="4">
                  <c:v>Herodotus - History</c:v>
                </c:pt>
                <c:pt idx="5">
                  <c:v>Homer - Illiad</c:v>
                </c:pt>
                <c:pt idx="6">
                  <c:v>Homer - Odyssey</c:v>
                </c:pt>
                <c:pt idx="7">
                  <c:v>Livy - History of Rome</c:v>
                </c:pt>
                <c:pt idx="8">
                  <c:v>Plato - Tetralogies</c:v>
                </c:pt>
                <c:pt idx="9">
                  <c:v>Pliny the Elder - Natural History</c:v>
                </c:pt>
                <c:pt idx="10">
                  <c:v>Pliny the Younger - Natural History</c:v>
                </c:pt>
                <c:pt idx="11">
                  <c:v>Sophocles - Oedipus Rex</c:v>
                </c:pt>
                <c:pt idx="12">
                  <c:v>Sophocles - Plays</c:v>
                </c:pt>
                <c:pt idx="13">
                  <c:v>Tacitus - Annals</c:v>
                </c:pt>
                <c:pt idx="14">
                  <c:v>Thucydides - History</c:v>
                </c:pt>
              </c:strCache>
            </c:strRef>
          </c:cat>
          <c:val>
            <c:numRef>
              <c:f>Sheet1!$C$2:$C$17</c:f>
              <c:numCache>
                <c:formatCode>General</c:formatCode>
                <c:ptCount val="15"/>
                <c:pt idx="0">
                  <c:v>200</c:v>
                </c:pt>
                <c:pt idx="2">
                  <c:v>1200</c:v>
                </c:pt>
                <c:pt idx="4">
                  <c:v>1050</c:v>
                </c:pt>
                <c:pt idx="5">
                  <c:v>1265</c:v>
                </c:pt>
                <c:pt idx="6">
                  <c:v>1200</c:v>
                </c:pt>
                <c:pt idx="8">
                  <c:v>1195</c:v>
                </c:pt>
                <c:pt idx="9">
                  <c:v>900</c:v>
                </c:pt>
                <c:pt idx="12">
                  <c:v>500</c:v>
                </c:pt>
                <c:pt idx="13">
                  <c:v>250</c:v>
                </c:pt>
                <c:pt idx="14">
                  <c:v>1300</c:v>
                </c:pt>
              </c:numCache>
            </c:numRef>
          </c:val>
          <c:extLst>
            <c:ext xmlns:c16="http://schemas.microsoft.com/office/drawing/2014/chart" uri="{C3380CC4-5D6E-409C-BE32-E72D297353CC}">
              <c16:uniqueId val="{00000000-4BBF-3E4C-8844-03B854361291}"/>
            </c:ext>
          </c:extLst>
        </c:ser>
        <c:dLbls>
          <c:showLegendKey val="0"/>
          <c:showVal val="0"/>
          <c:showCatName val="0"/>
          <c:showSerName val="0"/>
          <c:showPercent val="0"/>
          <c:showBubbleSize val="0"/>
        </c:dLbls>
        <c:gapWidth val="44"/>
        <c:overlap val="100"/>
        <c:axId val="790563136"/>
        <c:axId val="768197296"/>
      </c:barChart>
      <c:barChart>
        <c:barDir val="bar"/>
        <c:grouping val="stacked"/>
        <c:varyColors val="0"/>
        <c:ser>
          <c:idx val="2"/>
          <c:order val="2"/>
          <c:tx>
            <c:strRef>
              <c:f>Sheet1!$D$1</c:f>
              <c:strCache>
                <c:ptCount val="1"/>
                <c:pt idx="0">
                  <c:v>Gap (MSS)2</c:v>
                </c:pt>
              </c:strCache>
            </c:strRef>
          </c:tx>
          <c:spPr>
            <a:no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Sheet1!$A$2:$A$17</c:f>
              <c:strCache>
                <c:ptCount val="15"/>
                <c:pt idx="0">
                  <c:v>New Testament</c:v>
                </c:pt>
                <c:pt idx="1">
                  <c:v>Caesar - Gallic Wars</c:v>
                </c:pt>
                <c:pt idx="2">
                  <c:v>Demosthenes - Speeches</c:v>
                </c:pt>
                <c:pt idx="3">
                  <c:v>Euripides - Tragedies</c:v>
                </c:pt>
                <c:pt idx="4">
                  <c:v>Herodotus - History</c:v>
                </c:pt>
                <c:pt idx="5">
                  <c:v>Homer - Illiad</c:v>
                </c:pt>
                <c:pt idx="6">
                  <c:v>Homer - Odyssey</c:v>
                </c:pt>
                <c:pt idx="7">
                  <c:v>Livy - History of Rome</c:v>
                </c:pt>
                <c:pt idx="8">
                  <c:v>Plato - Tetralogies</c:v>
                </c:pt>
                <c:pt idx="9">
                  <c:v>Pliny the Elder - Natural History</c:v>
                </c:pt>
                <c:pt idx="10">
                  <c:v>Pliny the Younger - Natural History</c:v>
                </c:pt>
                <c:pt idx="11">
                  <c:v>Sophocles - Oedipus Rex</c:v>
                </c:pt>
                <c:pt idx="12">
                  <c:v>Sophocles - Plays</c:v>
                </c:pt>
                <c:pt idx="13">
                  <c:v>Tacitus - Annals</c:v>
                </c:pt>
                <c:pt idx="14">
                  <c:v>Thucydides - History</c:v>
                </c:pt>
              </c:strCache>
            </c:strRef>
          </c:cat>
          <c:val>
            <c:numRef>
              <c:f>Sheet1!$D$2:$D$17</c:f>
              <c:numCache>
                <c:formatCode>General</c:formatCode>
                <c:ptCount val="15"/>
                <c:pt idx="0">
                  <c:v>225</c:v>
                </c:pt>
                <c:pt idx="2">
                  <c:v>1400</c:v>
                </c:pt>
                <c:pt idx="4">
                  <c:v>1325</c:v>
                </c:pt>
                <c:pt idx="5">
                  <c:v>1550</c:v>
                </c:pt>
                <c:pt idx="6">
                  <c:v>1600</c:v>
                </c:pt>
                <c:pt idx="8">
                  <c:v>1242</c:v>
                </c:pt>
                <c:pt idx="9">
                  <c:v>1221</c:v>
                </c:pt>
                <c:pt idx="12">
                  <c:v>505</c:v>
                </c:pt>
                <c:pt idx="13">
                  <c:v>950</c:v>
                </c:pt>
                <c:pt idx="14">
                  <c:v>1300</c:v>
                </c:pt>
              </c:numCache>
            </c:numRef>
          </c:val>
          <c:extLst>
            <c:ext xmlns:c16="http://schemas.microsoft.com/office/drawing/2014/chart" uri="{C3380CC4-5D6E-409C-BE32-E72D297353CC}">
              <c16:uniqueId val="{00000004-4799-DE44-BA7A-2B22D9B7D71D}"/>
            </c:ext>
          </c:extLst>
        </c:ser>
        <c:dLbls>
          <c:showLegendKey val="0"/>
          <c:showVal val="0"/>
          <c:showCatName val="0"/>
          <c:showSerName val="0"/>
          <c:showPercent val="0"/>
          <c:showBubbleSize val="0"/>
        </c:dLbls>
        <c:gapWidth val="44"/>
        <c:overlap val="100"/>
        <c:axId val="359151615"/>
        <c:axId val="122117327"/>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sz="1400"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w="9525">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valAx>
        <c:axId val="122117327"/>
        <c:scaling>
          <c:orientation val="minMax"/>
        </c:scaling>
        <c:delete val="1"/>
        <c:axPos val="t"/>
        <c:numFmt formatCode="General" sourceLinked="1"/>
        <c:majorTickMark val="out"/>
        <c:minorTickMark val="none"/>
        <c:tickLblPos val="nextTo"/>
        <c:crossAx val="359151615"/>
        <c:crosses val="max"/>
        <c:crossBetween val="between"/>
      </c:valAx>
      <c:catAx>
        <c:axId val="359151615"/>
        <c:scaling>
          <c:orientation val="minMax"/>
        </c:scaling>
        <c:delete val="1"/>
        <c:axPos val="l"/>
        <c:numFmt formatCode="General" sourceLinked="1"/>
        <c:majorTickMark val="out"/>
        <c:minorTickMark val="none"/>
        <c:tickLblPos val="nextTo"/>
        <c:crossAx val="122117327"/>
        <c:crosses val="autoZero"/>
        <c:auto val="1"/>
        <c:lblAlgn val="ctr"/>
        <c:lblOffset val="100"/>
        <c:noMultiLvlLbl val="0"/>
      </c:catAx>
    </c:plotArea>
    <c:legend>
      <c:legendPos val="r"/>
      <c:legendEntry>
        <c:idx val="2"/>
        <c:delete val="1"/>
      </c:legendEntry>
      <c:layout>
        <c:manualLayout>
          <c:xMode val="edge"/>
          <c:yMode val="edge"/>
          <c:x val="0.77212460284569695"/>
          <c:y val="0.1468802666114104"/>
          <c:w val="0.20156985311046649"/>
          <c:h val="0.1216901505732836"/>
        </c:manualLayout>
      </c:layout>
      <c:overlay val="1"/>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title>
      <c:overlay val="0"/>
    </c:title>
    <c:autoTitleDeleted val="0"/>
    <c:plotArea>
      <c:layout/>
      <c:barChart>
        <c:barDir val="col"/>
        <c:grouping val="clustered"/>
        <c:varyColors val="0"/>
        <c:ser>
          <c:idx val="0"/>
          <c:order val="0"/>
          <c:tx>
            <c:strRef>
              <c:f>Sheet1!$B$1</c:f>
              <c:strCache>
                <c:ptCount val="1"/>
                <c:pt idx="0">
                  <c:v>Series 1</c:v>
                </c:pt>
              </c:strCache>
            </c:strRef>
          </c:tx>
          <c:spPr>
            <a:solidFill>
              <a:srgbClr val="009EC0"/>
            </a:solidFill>
            <a:ln w="25400">
              <a:noFill/>
            </a:ln>
          </c:spPr>
          <c:invertIfNegative val="0"/>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Word order</c:v>
                </c:pt>
                <c:pt idx="1">
                  <c:v>With the articles</c:v>
                </c:pt>
                <c:pt idx="2">
                  <c:v>Spelling differences</c:v>
                </c:pt>
                <c:pt idx="3">
                  <c:v>With the particle</c:v>
                </c:pt>
              </c:strCache>
            </c:strRef>
          </c:cat>
          <c:val>
            <c:numRef>
              <c:f>Sheet1!$B$2:$B$5</c:f>
              <c:numCache>
                <c:formatCode>General</c:formatCode>
                <c:ptCount val="4"/>
                <c:pt idx="0">
                  <c:v>6</c:v>
                </c:pt>
                <c:pt idx="1">
                  <c:v>24</c:v>
                </c:pt>
                <c:pt idx="2">
                  <c:v>96</c:v>
                </c:pt>
                <c:pt idx="3">
                  <c:v>376</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b"/>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l"/>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Series 1</c:v>
                </c:pt>
              </c:strCache>
            </c:strRef>
          </c:tx>
          <c:spPr>
            <a:gradFill>
              <a:gsLst>
                <a:gs pos="0">
                  <a:srgbClr val="0076EB"/>
                </a:gs>
                <a:gs pos="100000">
                  <a:srgbClr val="56ABFE"/>
                </a:gs>
              </a:gsLst>
              <a:lin ang="0" scaled="0"/>
            </a:gradFill>
            <a:ln w="25400">
              <a:solidFill>
                <a:srgbClr val="1483F0"/>
              </a:solidFill>
            </a:ln>
          </c:spPr>
          <c:dPt>
            <c:idx val="0"/>
            <c:bubble3D val="0"/>
            <c:spPr>
              <a:solidFill>
                <a:srgbClr val="009EC0"/>
              </a:solidFill>
              <a:ln w="25400">
                <a:noFill/>
              </a:ln>
            </c:spPr>
            <c:extLst>
              <c:ext xmlns:c16="http://schemas.microsoft.com/office/drawing/2014/chart" uri="{C3380CC4-5D6E-409C-BE32-E72D297353CC}">
                <c16:uniqueId val="{00000001-DB82-494E-B65D-B34EF5429D77}"/>
              </c:ext>
            </c:extLst>
          </c:dPt>
          <c:dPt>
            <c:idx val="1"/>
            <c:bubble3D val="0"/>
            <c:spPr>
              <a:solidFill>
                <a:srgbClr val="CA5C0E"/>
              </a:solidFill>
              <a:ln w="25400">
                <a:noFill/>
              </a:ln>
            </c:spPr>
            <c:extLst>
              <c:ext xmlns:c16="http://schemas.microsoft.com/office/drawing/2014/chart" uri="{C3380CC4-5D6E-409C-BE32-E72D297353CC}">
                <c16:uniqueId val="{00000003-DB82-494E-B65D-B34EF5429D77}"/>
              </c:ext>
            </c:extLst>
          </c:dPt>
          <c:dPt>
            <c:idx val="2"/>
            <c:bubble3D val="0"/>
            <c:spPr>
              <a:solidFill>
                <a:srgbClr val="009EC0"/>
              </a:solidFill>
              <a:ln w="25400">
                <a:noFill/>
              </a:ln>
            </c:spPr>
            <c:extLst>
              <c:ext xmlns:c16="http://schemas.microsoft.com/office/drawing/2014/chart" uri="{C3380CC4-5D6E-409C-BE32-E72D297353CC}">
                <c16:uniqueId val="{00000005-DB82-494E-B65D-B34EF5429D77}"/>
              </c:ext>
            </c:extLst>
          </c:dPt>
          <c:dPt>
            <c:idx val="3"/>
            <c:bubble3D val="0"/>
            <c:spPr>
              <a:solidFill>
                <a:srgbClr val="CA5C0E"/>
              </a:solidFill>
              <a:ln w="25400">
                <a:noFill/>
              </a:ln>
            </c:spPr>
            <c:extLst>
              <c:ext xmlns:c16="http://schemas.microsoft.com/office/drawing/2014/chart" uri="{C3380CC4-5D6E-409C-BE32-E72D297353CC}">
                <c16:uniqueId val="{00000007-DB82-494E-B65D-B34EF5429D77}"/>
              </c:ext>
            </c:extLst>
          </c:dPt>
          <c:dLbls>
            <c:dLbl>
              <c:idx val="0"/>
              <c:dLblPos val="inEnd"/>
              <c:showLegendKey val="0"/>
              <c:showVal val="0"/>
              <c:showCatName val="1"/>
              <c:showSerName val="0"/>
              <c:showPercent val="0"/>
              <c:showBubbleSize val="0"/>
              <c:extLst>
                <c:ext xmlns:c15="http://schemas.microsoft.com/office/drawing/2012/chart" uri="{CE6537A1-D6FC-4f65-9D91-7224C49458BB}">
                  <c15:layout>
                    <c:manualLayout>
                      <c:w val="0.32423328397488255"/>
                      <c:h val="0.21532102301518502"/>
                    </c:manualLayout>
                  </c15:layout>
                </c:ext>
                <c:ext xmlns:c16="http://schemas.microsoft.com/office/drawing/2014/chart" uri="{C3380CC4-5D6E-409C-BE32-E72D297353CC}">
                  <c16:uniqueId val="{00000001-DB82-494E-B65D-B34EF5429D77}"/>
                </c:ext>
              </c:extLst>
            </c:dLbl>
            <c:dLbl>
              <c:idx val="1"/>
              <c:dLblPos val="inEnd"/>
              <c:showLegendKey val="0"/>
              <c:showVal val="0"/>
              <c:showCatName val="1"/>
              <c:showSerName val="0"/>
              <c:showPercent val="0"/>
              <c:showBubbleSize val="0"/>
              <c:extLst>
                <c:ext xmlns:c15="http://schemas.microsoft.com/office/drawing/2012/chart" uri="{CE6537A1-D6FC-4f65-9D91-7224C49458BB}">
                  <c15:layout>
                    <c:manualLayout>
                      <c:w val="0.39412252626732802"/>
                      <c:h val="0.18162130569923715"/>
                    </c:manualLayout>
                  </c15:layout>
                </c:ext>
                <c:ext xmlns:c16="http://schemas.microsoft.com/office/drawing/2014/chart" uri="{C3380CC4-5D6E-409C-BE32-E72D297353CC}">
                  <c16:uniqueId val="{00000003-DB82-494E-B65D-B34EF5429D77}"/>
                </c:ext>
              </c:extLst>
            </c:dLbl>
            <c:dLbl>
              <c:idx val="2"/>
              <c:dLblPos val="inEnd"/>
              <c:showLegendKey val="0"/>
              <c:showVal val="0"/>
              <c:showCatName val="1"/>
              <c:showSerName val="0"/>
              <c:showPercent val="0"/>
              <c:showBubbleSize val="0"/>
              <c:extLst>
                <c:ext xmlns:c15="http://schemas.microsoft.com/office/drawing/2012/chart" uri="{CE6537A1-D6FC-4f65-9D91-7224C49458BB}">
                  <c15:layout>
                    <c:manualLayout>
                      <c:w val="0.22432864294740934"/>
                      <c:h val="0.12226562499999998"/>
                    </c:manualLayout>
                  </c15:layout>
                </c:ext>
                <c:ext xmlns:c16="http://schemas.microsoft.com/office/drawing/2014/chart" uri="{C3380CC4-5D6E-409C-BE32-E72D297353CC}">
                  <c16:uniqueId val="{00000005-DB82-494E-B65D-B34EF5429D77}"/>
                </c:ext>
              </c:extLst>
            </c:dLbl>
            <c:dLbl>
              <c:idx val="3"/>
              <c:dLblPos val="inEnd"/>
              <c:showLegendKey val="0"/>
              <c:showVal val="0"/>
              <c:showCatName val="1"/>
              <c:showSerName val="0"/>
              <c:showPercent val="0"/>
              <c:showBubbleSize val="0"/>
              <c:extLst>
                <c:ext xmlns:c15="http://schemas.microsoft.com/office/drawing/2012/chart" uri="{CE6537A1-D6FC-4f65-9D91-7224C49458BB}">
                  <c15:layout>
                    <c:manualLayout>
                      <c:w val="0.22562493924370564"/>
                      <c:h val="0.1794922900262467"/>
                    </c:manualLayout>
                  </c15:layout>
                </c:ext>
                <c:ext xmlns:c16="http://schemas.microsoft.com/office/drawing/2014/chart" uri="{C3380CC4-5D6E-409C-BE32-E72D297353CC}">
                  <c16:uniqueId val="{00000007-DB82-494E-B65D-B34EF5429D77}"/>
                </c:ext>
              </c:extLst>
            </c:dLbl>
            <c:spPr>
              <a:noFill/>
              <a:ln>
                <a:noFill/>
              </a:ln>
              <a:effectLst/>
            </c:spPr>
            <c:txPr>
              <a:bodyPr/>
              <a:lstStyle/>
              <a:p>
                <a:pPr>
                  <a:defRPr b="1">
                    <a:solidFill>
                      <a:schemeClr val="bg1"/>
                    </a:solidFill>
                  </a:defRPr>
                </a:pPr>
                <a:endParaRPr lang="en-US"/>
              </a:p>
            </c:txPr>
            <c:dLblPos val="inEnd"/>
            <c:showLegendKey val="0"/>
            <c:showVal val="0"/>
            <c:showCatName val="1"/>
            <c:showSerName val="0"/>
            <c:showPercent val="0"/>
            <c:showBubbleSize val="0"/>
            <c:showLeaderLines val="0"/>
            <c:extLst>
              <c:ext xmlns:c15="http://schemas.microsoft.com/office/drawing/2012/chart" uri="{CE6537A1-D6FC-4f65-9D91-7224C49458BB}"/>
            </c:extLst>
          </c:dLbls>
          <c:cat>
            <c:strRef>
              <c:f>Sheet1!$A$2:$A$3</c:f>
              <c:strCache>
                <c:ptCount val="2"/>
                <c:pt idx="0">
                  <c:v>"Of Christ"</c:v>
                </c:pt>
                <c:pt idx="1">
                  <c:v>"Of Christ Jesus"</c:v>
                </c:pt>
              </c:strCache>
            </c:strRef>
          </c:cat>
          <c:val>
            <c:numRef>
              <c:f>Sheet1!$B$2:$B$3</c:f>
              <c:numCache>
                <c:formatCode>0</c:formatCode>
                <c:ptCount val="2"/>
                <c:pt idx="0">
                  <c:v>6</c:v>
                </c:pt>
                <c:pt idx="1">
                  <c:v>3</c:v>
                </c:pt>
              </c:numCache>
            </c:numRef>
          </c:val>
          <c:extLst>
            <c:ext xmlns:c16="http://schemas.microsoft.com/office/drawing/2014/chart" uri="{C3380CC4-5D6E-409C-BE32-E72D297353CC}">
              <c16:uniqueId val="{00000008-DB82-494E-B65D-B34EF5429D77}"/>
            </c:ext>
          </c:extLst>
        </c:ser>
        <c:dLbls>
          <c:showLegendKey val="0"/>
          <c:showVal val="0"/>
          <c:showCatName val="0"/>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title>
      <c:layout>
        <c:manualLayout>
          <c:xMode val="edge"/>
          <c:yMode val="edge"/>
          <c:x val="0.61003475260036899"/>
          <c:y val="1.5625E-2"/>
        </c:manualLayout>
      </c:layout>
      <c:overlay val="0"/>
    </c:title>
    <c:autoTitleDeleted val="0"/>
    <c:plotArea>
      <c:layout/>
      <c:pieChart>
        <c:varyColors val="1"/>
        <c:ser>
          <c:idx val="0"/>
          <c:order val="0"/>
          <c:tx>
            <c:strRef>
              <c:f>Sheet1!$B$1</c:f>
              <c:strCache>
                <c:ptCount val="1"/>
                <c:pt idx="0">
                  <c:v>Series 1</c:v>
                </c:pt>
              </c:strCache>
            </c:strRef>
          </c:tx>
          <c:spPr>
            <a:gradFill>
              <a:gsLst>
                <a:gs pos="0">
                  <a:srgbClr val="0076EB"/>
                </a:gs>
                <a:gs pos="100000">
                  <a:srgbClr val="56ABFE"/>
                </a:gs>
              </a:gsLst>
              <a:lin ang="0" scaled="0"/>
            </a:gradFill>
            <a:ln w="25400">
              <a:solidFill>
                <a:srgbClr val="1483F0"/>
              </a:solidFill>
            </a:ln>
          </c:spPr>
          <c:dPt>
            <c:idx val="0"/>
            <c:bubble3D val="0"/>
            <c:spPr>
              <a:solidFill>
                <a:srgbClr val="000000">
                  <a:lumMod val="50000"/>
                  <a:lumOff val="50000"/>
                </a:srgbClr>
              </a:solidFill>
              <a:ln w="25400">
                <a:noFill/>
              </a:ln>
            </c:spPr>
            <c:extLst>
              <c:ext xmlns:c16="http://schemas.microsoft.com/office/drawing/2014/chart" uri="{C3380CC4-5D6E-409C-BE32-E72D297353CC}">
                <c16:uniqueId val="{00000001-4969-914D-98D1-B0ED6CE46163}"/>
              </c:ext>
            </c:extLst>
          </c:dPt>
          <c:dPt>
            <c:idx val="1"/>
            <c:bubble3D val="0"/>
            <c:spPr>
              <a:solidFill>
                <a:srgbClr val="000000">
                  <a:lumMod val="75000"/>
                  <a:lumOff val="25000"/>
                </a:srgbClr>
              </a:solidFill>
              <a:ln w="25400">
                <a:noFill/>
              </a:ln>
            </c:spPr>
            <c:extLst>
              <c:ext xmlns:c16="http://schemas.microsoft.com/office/drawing/2014/chart" uri="{C3380CC4-5D6E-409C-BE32-E72D297353CC}">
                <c16:uniqueId val="{00000004-7EED-5D45-AD3F-B9425E277810}"/>
              </c:ext>
            </c:extLst>
          </c:dPt>
          <c:dPt>
            <c:idx val="2"/>
            <c:bubble3D val="0"/>
            <c:spPr>
              <a:solidFill>
                <a:srgbClr val="009EC0"/>
              </a:solidFill>
              <a:ln w="25400">
                <a:noFill/>
              </a:ln>
            </c:spPr>
            <c:extLst>
              <c:ext xmlns:c16="http://schemas.microsoft.com/office/drawing/2014/chart" uri="{C3380CC4-5D6E-409C-BE32-E72D297353CC}">
                <c16:uniqueId val="{00000003-4969-914D-98D1-B0ED6CE46163}"/>
              </c:ext>
            </c:extLst>
          </c:dPt>
          <c:dPt>
            <c:idx val="3"/>
            <c:bubble3D val="0"/>
            <c:spPr>
              <a:solidFill>
                <a:srgbClr val="CA5C0E"/>
              </a:solidFill>
              <a:ln w="25400">
                <a:noFill/>
              </a:ln>
            </c:spPr>
            <c:extLst>
              <c:ext xmlns:c16="http://schemas.microsoft.com/office/drawing/2014/chart" uri="{C3380CC4-5D6E-409C-BE32-E72D297353CC}">
                <c16:uniqueId val="{00000007-7EED-5D45-AD3F-B9425E277810}"/>
              </c:ext>
            </c:extLst>
          </c:dPt>
          <c:dLbls>
            <c:dLbl>
              <c:idx val="1"/>
              <c:dLblPos val="outEnd"/>
              <c:showLegendKey val="0"/>
              <c:showVal val="1"/>
              <c:showCatName val="1"/>
              <c:showSerName val="0"/>
              <c:showPercent val="0"/>
              <c:showBubbleSize val="0"/>
              <c:extLst>
                <c:ext xmlns:c15="http://schemas.microsoft.com/office/drawing/2012/chart" uri="{CE6537A1-D6FC-4f65-9D91-7224C49458BB}">
                  <c15:layout>
                    <c:manualLayout>
                      <c:w val="0.25357259162049184"/>
                      <c:h val="0.12226562499999998"/>
                    </c:manualLayout>
                  </c15:layout>
                </c:ext>
                <c:ext xmlns:c16="http://schemas.microsoft.com/office/drawing/2014/chart" uri="{C3380CC4-5D6E-409C-BE32-E72D297353CC}">
                  <c16:uniqueId val="{00000004-7EED-5D45-AD3F-B9425E277810}"/>
                </c:ext>
              </c:extLst>
            </c:dLbl>
            <c:dLbl>
              <c:idx val="2"/>
              <c:dLblPos val="outEnd"/>
              <c:showLegendKey val="0"/>
              <c:showVal val="1"/>
              <c:showCatName val="1"/>
              <c:showSerName val="0"/>
              <c:showPercent val="0"/>
              <c:showBubbleSize val="0"/>
              <c:extLst>
                <c:ext xmlns:c15="http://schemas.microsoft.com/office/drawing/2012/chart" uri="{CE6537A1-D6FC-4f65-9D91-7224C49458BB}">
                  <c15:layout>
                    <c:manualLayout>
                      <c:w val="0.22432864294740934"/>
                      <c:h val="0.12226562499999998"/>
                    </c:manualLayout>
                  </c15:layout>
                </c:ext>
                <c:ext xmlns:c16="http://schemas.microsoft.com/office/drawing/2014/chart" uri="{C3380CC4-5D6E-409C-BE32-E72D297353CC}">
                  <c16:uniqueId val="{00000003-4969-914D-98D1-B0ED6CE46163}"/>
                </c:ext>
              </c:extLst>
            </c:dLbl>
            <c:dLbl>
              <c:idx val="3"/>
              <c:dLblPos val="outEnd"/>
              <c:showLegendKey val="0"/>
              <c:showVal val="1"/>
              <c:showCatName val="1"/>
              <c:showSerName val="0"/>
              <c:showPercent val="0"/>
              <c:showBubbleSize val="0"/>
              <c:extLst>
                <c:ext xmlns:c15="http://schemas.microsoft.com/office/drawing/2012/chart" uri="{CE6537A1-D6FC-4f65-9D91-7224C49458BB}">
                  <c15:layout>
                    <c:manualLayout>
                      <c:w val="0.22562493924370564"/>
                      <c:h val="0.1794922900262467"/>
                    </c:manualLayout>
                  </c15:layout>
                </c:ext>
                <c:ext xmlns:c16="http://schemas.microsoft.com/office/drawing/2014/chart" uri="{C3380CC4-5D6E-409C-BE32-E72D297353CC}">
                  <c16:uniqueId val="{00000007-7EED-5D45-AD3F-B9425E277810}"/>
                </c:ext>
              </c:extLst>
            </c:dLbl>
            <c:spPr>
              <a:noFill/>
              <a:ln>
                <a:noFill/>
              </a:ln>
              <a:effectLst/>
            </c:spPr>
            <c:txPr>
              <a:bodyPr/>
              <a:lstStyle/>
              <a:p>
                <a:pPr>
                  <a:defRPr b="1">
                    <a:solidFill>
                      <a:schemeClr val="bg1"/>
                    </a:solidFill>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extLst>
          </c:dLbls>
          <c:cat>
            <c:strRef>
              <c:f>Sheet1!$A$2:$A$5</c:f>
              <c:strCache>
                <c:ptCount val="4"/>
                <c:pt idx="0">
                  <c:v>Spelling errors, diffs, non-sense</c:v>
                </c:pt>
                <c:pt idx="1">
                  <c:v>Inconsequential</c:v>
                </c:pt>
                <c:pt idx="2">
                  <c:v>Meaningful</c:v>
                </c:pt>
                <c:pt idx="3">
                  <c:v>Ones we actually care about</c:v>
                </c:pt>
              </c:strCache>
            </c:strRef>
          </c:cat>
          <c:val>
            <c:numRef>
              <c:f>Sheet1!$B$2:$B$5</c:f>
              <c:numCache>
                <c:formatCode>0%</c:formatCode>
                <c:ptCount val="4"/>
                <c:pt idx="0">
                  <c:v>0.5</c:v>
                </c:pt>
                <c:pt idx="1">
                  <c:v>0.25</c:v>
                </c:pt>
                <c:pt idx="2">
                  <c:v>0.15</c:v>
                </c:pt>
                <c:pt idx="3">
                  <c:v>1.4999999999999999E-2</c:v>
                </c:pt>
              </c:numCache>
            </c:numRef>
          </c:val>
          <c:extLst>
            <c:ext xmlns:c16="http://schemas.microsoft.com/office/drawing/2014/chart" uri="{C3380CC4-5D6E-409C-BE32-E72D297353CC}">
              <c16:uniqueId val="{00000004-4969-914D-98D1-B0ED6CE46163}"/>
            </c:ext>
          </c:extLst>
        </c:ser>
        <c:dLbls>
          <c:showLegendKey val="0"/>
          <c:showVal val="0"/>
          <c:showCatName val="0"/>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MSS</c:v>
                </c:pt>
              </c:strCache>
            </c:strRef>
          </c:tx>
          <c:spPr>
            <a:solidFill>
              <a:srgbClr val="009EC0"/>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Sheet1!$A$2:$A$15</c:f>
              <c:strCache>
                <c:ptCount val="14"/>
                <c:pt idx="0">
                  <c:v>of the Christ</c:v>
                </c:pt>
                <c:pt idx="1">
                  <c:v>of the God in the Christ Jesus</c:v>
                </c:pt>
                <c:pt idx="2">
                  <c:v>of the God and Christ</c:v>
                </c:pt>
                <c:pt idx="3">
                  <c:v>of the God who is concerning Christ</c:v>
                </c:pt>
                <c:pt idx="4">
                  <c:v>of the God in the Christ</c:v>
                </c:pt>
                <c:pt idx="5">
                  <c:v>of God and Father of Christ</c:v>
                </c:pt>
                <c:pt idx="6">
                  <c:v>of God father and of Lord of us Christ Jesus</c:v>
                </c:pt>
                <c:pt idx="7">
                  <c:v>of God father and of Christ Jesus</c:v>
                </c:pt>
                <c:pt idx="8">
                  <c:v>of the God who is Christ</c:v>
                </c:pt>
                <c:pt idx="9">
                  <c:v>of God the father Christ</c:v>
                </c:pt>
                <c:pt idx="10">
                  <c:v>Of God father and of Christ</c:v>
                </c:pt>
                <c:pt idx="11">
                  <c:v>Of God the father of Christ</c:v>
                </c:pt>
                <c:pt idx="12">
                  <c:v>of the God</c:v>
                </c:pt>
                <c:pt idx="13">
                  <c:v>Of God and father and of Christ</c:v>
                </c:pt>
              </c:strCache>
            </c:strRef>
          </c:cat>
          <c:val>
            <c:numRef>
              <c:f>Sheet1!$B$2:$B$15</c:f>
              <c:numCache>
                <c:formatCode>General</c:formatCode>
                <c:ptCount val="14"/>
                <c:pt idx="0">
                  <c:v>1</c:v>
                </c:pt>
                <c:pt idx="1">
                  <c:v>1</c:v>
                </c:pt>
                <c:pt idx="2">
                  <c:v>1</c:v>
                </c:pt>
                <c:pt idx="3">
                  <c:v>2</c:v>
                </c:pt>
                <c:pt idx="4">
                  <c:v>2</c:v>
                </c:pt>
                <c:pt idx="5">
                  <c:v>2</c:v>
                </c:pt>
                <c:pt idx="6">
                  <c:v>2</c:v>
                </c:pt>
                <c:pt idx="7">
                  <c:v>3</c:v>
                </c:pt>
                <c:pt idx="8">
                  <c:v>4</c:v>
                </c:pt>
                <c:pt idx="9">
                  <c:v>4</c:v>
                </c:pt>
                <c:pt idx="10">
                  <c:v>4</c:v>
                </c:pt>
                <c:pt idx="11">
                  <c:v>5</c:v>
                </c:pt>
                <c:pt idx="12">
                  <c:v>10</c:v>
                </c:pt>
                <c:pt idx="13">
                  <c:v>38</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44"/>
        <c:overlap val="-15"/>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sz="1600"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legend>
      <c:legendPos val="r"/>
      <c:overlay val="1"/>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EB338-8BB0-B64B-9F79-C87EA24D723F}" type="datetimeFigureOut">
              <a:rPr lang="en-US" smtClean="0"/>
              <a:t>12/24/2020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E1A05-B3B6-6F43-8051-B5A825C5C2A3}" type="slidenum">
              <a:rPr lang="en-US" smtClean="0"/>
              <a:t>‹#›</a:t>
            </a:fld>
            <a:endParaRPr lang="en-US"/>
          </a:p>
        </p:txBody>
      </p:sp>
    </p:spTree>
    <p:extLst>
      <p:ext uri="{BB962C8B-B14F-4D97-AF65-F5344CB8AC3E}">
        <p14:creationId xmlns:p14="http://schemas.microsoft.com/office/powerpoint/2010/main" val="32410701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6</a:t>
            </a:fld>
            <a:endParaRPr lang="en-US"/>
          </a:p>
        </p:txBody>
      </p:sp>
    </p:spTree>
    <p:extLst>
      <p:ext uri="{BB962C8B-B14F-4D97-AF65-F5344CB8AC3E}">
        <p14:creationId xmlns:p14="http://schemas.microsoft.com/office/powerpoint/2010/main" val="25386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19</a:t>
            </a:fld>
            <a:endParaRPr lang="en-US"/>
          </a:p>
        </p:txBody>
      </p:sp>
    </p:spTree>
    <p:extLst>
      <p:ext uri="{BB962C8B-B14F-4D97-AF65-F5344CB8AC3E}">
        <p14:creationId xmlns:p14="http://schemas.microsoft.com/office/powerpoint/2010/main" val="166182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36</a:t>
            </a:fld>
            <a:endParaRPr lang="en-US"/>
          </a:p>
        </p:txBody>
      </p:sp>
    </p:spTree>
    <p:extLst>
      <p:ext uri="{BB962C8B-B14F-4D97-AF65-F5344CB8AC3E}">
        <p14:creationId xmlns:p14="http://schemas.microsoft.com/office/powerpoint/2010/main" val="1212251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37</a:t>
            </a:fld>
            <a:endParaRPr lang="en-US"/>
          </a:p>
        </p:txBody>
      </p:sp>
    </p:spTree>
    <p:extLst>
      <p:ext uri="{BB962C8B-B14F-4D97-AF65-F5344CB8AC3E}">
        <p14:creationId xmlns:p14="http://schemas.microsoft.com/office/powerpoint/2010/main" val="4021696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38</a:t>
            </a:fld>
            <a:endParaRPr lang="en-US"/>
          </a:p>
        </p:txBody>
      </p:sp>
    </p:spTree>
    <p:extLst>
      <p:ext uri="{BB962C8B-B14F-4D97-AF65-F5344CB8AC3E}">
        <p14:creationId xmlns:p14="http://schemas.microsoft.com/office/powerpoint/2010/main" val="2423386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7</a:t>
            </a:fld>
            <a:endParaRPr lang="en-US"/>
          </a:p>
        </p:txBody>
      </p:sp>
    </p:spTree>
    <p:extLst>
      <p:ext uri="{BB962C8B-B14F-4D97-AF65-F5344CB8AC3E}">
        <p14:creationId xmlns:p14="http://schemas.microsoft.com/office/powerpoint/2010/main" val="2306002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10</a:t>
            </a:fld>
            <a:endParaRPr lang="en-US"/>
          </a:p>
        </p:txBody>
      </p:sp>
    </p:spTree>
    <p:extLst>
      <p:ext uri="{BB962C8B-B14F-4D97-AF65-F5344CB8AC3E}">
        <p14:creationId xmlns:p14="http://schemas.microsoft.com/office/powerpoint/2010/main" val="2658244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11</a:t>
            </a:fld>
            <a:endParaRPr lang="en-US"/>
          </a:p>
        </p:txBody>
      </p:sp>
    </p:spTree>
    <p:extLst>
      <p:ext uri="{BB962C8B-B14F-4D97-AF65-F5344CB8AC3E}">
        <p14:creationId xmlns:p14="http://schemas.microsoft.com/office/powerpoint/2010/main" val="1183333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1E1A05-B3B6-6F43-8051-B5A825C5C2A3}" type="slidenum">
              <a:rPr lang="en-US" smtClean="0"/>
              <a:t>12</a:t>
            </a:fld>
            <a:endParaRPr lang="en-US"/>
          </a:p>
        </p:txBody>
      </p:sp>
    </p:spTree>
    <p:extLst>
      <p:ext uri="{BB962C8B-B14F-4D97-AF65-F5344CB8AC3E}">
        <p14:creationId xmlns:p14="http://schemas.microsoft.com/office/powerpoint/2010/main" val="2768406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14</a:t>
            </a:fld>
            <a:endParaRPr lang="en-US"/>
          </a:p>
        </p:txBody>
      </p:sp>
    </p:spTree>
    <p:extLst>
      <p:ext uri="{BB962C8B-B14F-4D97-AF65-F5344CB8AC3E}">
        <p14:creationId xmlns:p14="http://schemas.microsoft.com/office/powerpoint/2010/main" val="397273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15</a:t>
            </a:fld>
            <a:endParaRPr lang="en-US"/>
          </a:p>
        </p:txBody>
      </p:sp>
    </p:spTree>
    <p:extLst>
      <p:ext uri="{BB962C8B-B14F-4D97-AF65-F5344CB8AC3E}">
        <p14:creationId xmlns:p14="http://schemas.microsoft.com/office/powerpoint/2010/main" val="1243910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16</a:t>
            </a:fld>
            <a:endParaRPr lang="en-US"/>
          </a:p>
        </p:txBody>
      </p:sp>
    </p:spTree>
    <p:extLst>
      <p:ext uri="{BB962C8B-B14F-4D97-AF65-F5344CB8AC3E}">
        <p14:creationId xmlns:p14="http://schemas.microsoft.com/office/powerpoint/2010/main" val="1121507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17</a:t>
            </a:fld>
            <a:endParaRPr lang="en-US"/>
          </a:p>
        </p:txBody>
      </p:sp>
    </p:spTree>
    <p:extLst>
      <p:ext uri="{BB962C8B-B14F-4D97-AF65-F5344CB8AC3E}">
        <p14:creationId xmlns:p14="http://schemas.microsoft.com/office/powerpoint/2010/main" val="1213460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E77699-C466-4996-ADED-71C8160E04A2}" type="datetimeFigureOut">
              <a:rPr lang="en-US" smtClean="0"/>
              <a:pPr/>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7" y="0"/>
            <a:ext cx="9144000" cy="838200"/>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0" y="1371600"/>
            <a:ext cx="91440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
        <p:nvSpPr>
          <p:cNvPr id="9" name="Text Placeholder 8"/>
          <p:cNvSpPr>
            <a:spLocks noGrp="1"/>
          </p:cNvSpPr>
          <p:nvPr>
            <p:ph type="body" sz="quarter" idx="13" hasCustomPrompt="1"/>
          </p:nvPr>
        </p:nvSpPr>
        <p:spPr>
          <a:xfrm>
            <a:off x="0" y="838200"/>
            <a:ext cx="9144000" cy="533400"/>
          </a:xfrm>
        </p:spPr>
        <p:txBody>
          <a:bodyPr>
            <a:normAutofit/>
          </a:bodyPr>
          <a:lstStyle>
            <a:lvl1pPr marL="0" indent="0">
              <a:buNone/>
              <a:defRPr sz="2400" b="1">
                <a:solidFill>
                  <a:srgbClr val="7F7F7F"/>
                </a:solidFill>
              </a:defRPr>
            </a:lvl1pPr>
          </a:lstStyle>
          <a:p>
            <a:pPr lvl="0"/>
            <a:r>
              <a:rPr lang="en-US" dirty="0"/>
              <a:t>Click to edit sub-title</a:t>
            </a:r>
          </a:p>
        </p:txBody>
      </p:sp>
    </p:spTree>
    <p:extLst>
      <p:ext uri="{BB962C8B-B14F-4D97-AF65-F5344CB8AC3E}">
        <p14:creationId xmlns:p14="http://schemas.microsoft.com/office/powerpoint/2010/main" val="511998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12/24/2020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
        <p:nvSpPr>
          <p:cNvPr id="8" name="Text Placeholder 7"/>
          <p:cNvSpPr>
            <a:spLocks noGrp="1"/>
          </p:cNvSpPr>
          <p:nvPr>
            <p:ph type="body" sz="quarter" idx="13" hasCustomPrompt="1"/>
          </p:nvPr>
        </p:nvSpPr>
        <p:spPr>
          <a:xfrm>
            <a:off x="0" y="1600200"/>
            <a:ext cx="1295400" cy="2895600"/>
          </a:xfrm>
        </p:spPr>
        <p:txBody>
          <a:bodyPr lIns="0" rIns="0" anchor="ctr">
            <a:normAutofit/>
          </a:bodyPr>
          <a:lstStyle>
            <a:lvl1pPr marL="0" indent="0" algn="r">
              <a:buNone/>
              <a:defRPr sz="9600" b="1"/>
            </a:lvl1pPr>
          </a:lstStyle>
          <a:p>
            <a:pPr lvl="0"/>
            <a:r>
              <a:rPr lang="en-US" dirty="0"/>
              <a:t>1</a:t>
            </a:r>
          </a:p>
        </p:txBody>
      </p:sp>
    </p:spTree>
    <p:extLst>
      <p:ext uri="{BB962C8B-B14F-4D97-AF65-F5344CB8AC3E}">
        <p14:creationId xmlns:p14="http://schemas.microsoft.com/office/powerpoint/2010/main" val="66546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
                                        <p:tgtEl>
                                          <p:spTgt spid="8">
                                            <p:txEl>
                                              <p:pRg st="0" end="0"/>
                                            </p:txEl>
                                          </p:spTgt>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300"/>
                                        <p:tgtEl>
                                          <p:spTgt spid="2"/>
                                        </p:tgtEl>
                                      </p:cBhvr>
                                    </p:animEffect>
                                  </p:childTnLst>
                                </p:cTn>
                              </p:par>
                              <p:par>
                                <p:cTn id="12" presetID="0" presetClass="path" presetSubtype="0" accel="50000" decel="50000" fill="hold" grpId="1" nodeType="withEffect">
                                  <p:stCondLst>
                                    <p:cond delay="0"/>
                                  </p:stCondLst>
                                  <p:childTnLst>
                                    <p:animMotion origin="layout" path="M 0 0 L -0.05 0 " pathEditMode="relative" ptsTypes="AA">
                                      <p:cBhvr>
                                        <p:cTn id="13" dur="3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2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E77699-C466-4996-ADED-71C8160E04A2}" type="datetimeFigureOut">
              <a:rPr lang="en-US" smtClean="0"/>
              <a:pPr/>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E77699-C466-4996-ADED-71C8160E04A2}" type="datetimeFigureOut">
              <a:rPr lang="en-US" smtClean="0"/>
              <a:pPr/>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E77699-C466-4996-ADED-71C8160E04A2}" type="datetimeFigureOut">
              <a:rPr lang="en-US" smtClean="0"/>
              <a:pPr/>
              <a:t>12/24/2020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12/24/2020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77699-C466-4996-ADED-71C8160E04A2}" type="datetimeFigureOut">
              <a:rPr lang="en-US" smtClean="0"/>
              <a:pPr/>
              <a:t>12/24/2020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77699-C466-4996-ADED-71C8160E04A2}" type="datetimeFigureOut">
              <a:rPr lang="en-US" smtClean="0"/>
              <a:pPr/>
              <a:t>12/24/2020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645EE-450D-4102-8FB2-AECCE2D0F3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www.businessinsider.com/author/joe-avella"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E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130425"/>
            <a:ext cx="6096000" cy="917575"/>
          </a:xfrm>
          <a:solidFill>
            <a:schemeClr val="bg1"/>
          </a:solidFill>
        </p:spPr>
        <p:txBody>
          <a:bodyPr/>
          <a:lstStyle/>
          <a:p>
            <a:pPr algn="l"/>
            <a:r>
              <a:rPr lang="en-US" dirty="0"/>
              <a:t>APOLOGETICS</a:t>
            </a:r>
          </a:p>
        </p:txBody>
      </p:sp>
      <p:sp>
        <p:nvSpPr>
          <p:cNvPr id="3" name="Subtitle 2"/>
          <p:cNvSpPr>
            <a:spLocks noGrp="1"/>
          </p:cNvSpPr>
          <p:nvPr>
            <p:ph type="subTitle" idx="1"/>
          </p:nvPr>
        </p:nvSpPr>
        <p:spPr>
          <a:xfrm>
            <a:off x="3045372" y="3276599"/>
            <a:ext cx="6096000" cy="685801"/>
          </a:xfrm>
          <a:solidFill>
            <a:schemeClr val="bg1"/>
          </a:solidFill>
        </p:spPr>
        <p:txBody>
          <a:bodyPr tIns="0" bIns="0" anchor="ctr">
            <a:normAutofit/>
          </a:bodyPr>
          <a:lstStyle/>
          <a:p>
            <a:pPr algn="l"/>
            <a:r>
              <a:rPr lang="en-US" sz="4000" dirty="0"/>
              <a:t>IN ONE LESSON</a:t>
            </a:r>
          </a:p>
        </p:txBody>
      </p:sp>
      <p:grpSp>
        <p:nvGrpSpPr>
          <p:cNvPr id="5" name="Group 4">
            <a:extLst>
              <a:ext uri="{FF2B5EF4-FFF2-40B4-BE49-F238E27FC236}">
                <a16:creationId xmlns:a16="http://schemas.microsoft.com/office/drawing/2014/main" id="{43F22169-13AA-8440-B3C8-72C2711974BC}"/>
              </a:ext>
            </a:extLst>
          </p:cNvPr>
          <p:cNvGrpSpPr/>
          <p:nvPr/>
        </p:nvGrpSpPr>
        <p:grpSpPr>
          <a:xfrm>
            <a:off x="3276600" y="4038600"/>
            <a:ext cx="1169350" cy="846286"/>
            <a:chOff x="3214537" y="3877969"/>
            <a:chExt cx="1169350" cy="846286"/>
          </a:xfrm>
        </p:grpSpPr>
        <p:grpSp>
          <p:nvGrpSpPr>
            <p:cNvPr id="6" name="Group 5">
              <a:extLst>
                <a:ext uri="{FF2B5EF4-FFF2-40B4-BE49-F238E27FC236}">
                  <a16:creationId xmlns:a16="http://schemas.microsoft.com/office/drawing/2014/main" id="{555D7117-B840-B442-A27C-D9D71A5CBC8D}"/>
                </a:ext>
              </a:extLst>
            </p:cNvPr>
            <p:cNvGrpSpPr/>
            <p:nvPr/>
          </p:nvGrpSpPr>
          <p:grpSpPr>
            <a:xfrm>
              <a:off x="3214537" y="3877969"/>
              <a:ext cx="1169350" cy="846286"/>
              <a:chOff x="3148191" y="3904594"/>
              <a:chExt cx="1169350" cy="846286"/>
            </a:xfrm>
          </p:grpSpPr>
          <p:sp>
            <p:nvSpPr>
              <p:cNvPr id="4" name="TextBox 3">
                <a:extLst>
                  <a:ext uri="{FF2B5EF4-FFF2-40B4-BE49-F238E27FC236}">
                    <a16:creationId xmlns:a16="http://schemas.microsoft.com/office/drawing/2014/main" id="{DF6CBF57-D364-DF4D-B7B6-A61612247736}"/>
                  </a:ext>
                </a:extLst>
              </p:cNvPr>
              <p:cNvSpPr txBox="1"/>
              <p:nvPr/>
            </p:nvSpPr>
            <p:spPr>
              <a:xfrm rot="21401300">
                <a:off x="3148191" y="4227660"/>
                <a:ext cx="1169350" cy="523220"/>
              </a:xfrm>
              <a:prstGeom prst="rect">
                <a:avLst/>
              </a:prstGeom>
              <a:noFill/>
            </p:spPr>
            <p:txBody>
              <a:bodyPr wrap="square" rtlCol="0">
                <a:spAutoFit/>
              </a:bodyPr>
              <a:lstStyle/>
              <a:p>
                <a:r>
                  <a:rPr lang="en-US" sz="2800" dirty="0">
                    <a:solidFill>
                      <a:schemeClr val="bg1"/>
                    </a:solidFill>
                    <a:latin typeface="Gabriola" pitchFamily="82" charset="0"/>
                    <a:ea typeface="Brush Script MT" panose="03060802040406070304" pitchFamily="66" charset="-122"/>
                    <a:cs typeface="Brush Script MT" panose="03060802040406070304" pitchFamily="66" charset="-122"/>
                  </a:rPr>
                  <a:t>almost</a:t>
                </a:r>
                <a:endParaRPr lang="en-US" sz="2400" dirty="0">
                  <a:solidFill>
                    <a:schemeClr val="bg1"/>
                  </a:solidFill>
                  <a:latin typeface="Gabriola" pitchFamily="82" charset="0"/>
                  <a:ea typeface="Brush Script MT" panose="03060802040406070304" pitchFamily="66" charset="-122"/>
                  <a:cs typeface="Brush Script MT" panose="03060802040406070304" pitchFamily="66" charset="-122"/>
                </a:endParaRPr>
              </a:p>
            </p:txBody>
          </p:sp>
          <p:sp>
            <p:nvSpPr>
              <p:cNvPr id="9" name="Freeform 8">
                <a:extLst>
                  <a:ext uri="{FF2B5EF4-FFF2-40B4-BE49-F238E27FC236}">
                    <a16:creationId xmlns:a16="http://schemas.microsoft.com/office/drawing/2014/main" id="{02E20960-BDA9-A249-9AB2-149B272194C4}"/>
                  </a:ext>
                </a:extLst>
              </p:cNvPr>
              <p:cNvSpPr/>
              <p:nvPr/>
            </p:nvSpPr>
            <p:spPr>
              <a:xfrm rot="11370456">
                <a:off x="3447206" y="3904594"/>
                <a:ext cx="172295" cy="134007"/>
              </a:xfrm>
              <a:custGeom>
                <a:avLst/>
                <a:gdLst>
                  <a:gd name="connsiteX0" fmla="*/ 0 w 283779"/>
                  <a:gd name="connsiteY0" fmla="*/ 94593 h 220717"/>
                  <a:gd name="connsiteX1" fmla="*/ 73572 w 283779"/>
                  <a:gd name="connsiteY1" fmla="*/ 147145 h 220717"/>
                  <a:gd name="connsiteX2" fmla="*/ 105103 w 283779"/>
                  <a:gd name="connsiteY2" fmla="*/ 157655 h 220717"/>
                  <a:gd name="connsiteX3" fmla="*/ 168165 w 283779"/>
                  <a:gd name="connsiteY3" fmla="*/ 189186 h 220717"/>
                  <a:gd name="connsiteX4" fmla="*/ 199696 w 283779"/>
                  <a:gd name="connsiteY4" fmla="*/ 220717 h 220717"/>
                  <a:gd name="connsiteX5" fmla="*/ 220717 w 283779"/>
                  <a:gd name="connsiteY5" fmla="*/ 189186 h 220717"/>
                  <a:gd name="connsiteX6" fmla="*/ 241738 w 283779"/>
                  <a:gd name="connsiteY6" fmla="*/ 126124 h 220717"/>
                  <a:gd name="connsiteX7" fmla="*/ 252248 w 283779"/>
                  <a:gd name="connsiteY7" fmla="*/ 94593 h 220717"/>
                  <a:gd name="connsiteX8" fmla="*/ 262759 w 283779"/>
                  <a:gd name="connsiteY8" fmla="*/ 63062 h 220717"/>
                  <a:gd name="connsiteX9" fmla="*/ 283779 w 283779"/>
                  <a:gd name="connsiteY9" fmla="*/ 0 h 220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779" h="220717">
                    <a:moveTo>
                      <a:pt x="0" y="94593"/>
                    </a:moveTo>
                    <a:cubicBezTo>
                      <a:pt x="24524" y="112110"/>
                      <a:pt x="47729" y="131639"/>
                      <a:pt x="73572" y="147145"/>
                    </a:cubicBezTo>
                    <a:cubicBezTo>
                      <a:pt x="83072" y="152845"/>
                      <a:pt x="95194" y="152700"/>
                      <a:pt x="105103" y="157655"/>
                    </a:cubicBezTo>
                    <a:cubicBezTo>
                      <a:pt x="186601" y="198404"/>
                      <a:pt x="88911" y="162769"/>
                      <a:pt x="168165" y="189186"/>
                    </a:cubicBezTo>
                    <a:cubicBezTo>
                      <a:pt x="178675" y="199696"/>
                      <a:pt x="184832" y="220717"/>
                      <a:pt x="199696" y="220717"/>
                    </a:cubicBezTo>
                    <a:cubicBezTo>
                      <a:pt x="212328" y="220717"/>
                      <a:pt x="215587" y="200729"/>
                      <a:pt x="220717" y="189186"/>
                    </a:cubicBezTo>
                    <a:cubicBezTo>
                      <a:pt x="229716" y="168938"/>
                      <a:pt x="234731" y="147145"/>
                      <a:pt x="241738" y="126124"/>
                    </a:cubicBezTo>
                    <a:lnTo>
                      <a:pt x="252248" y="94593"/>
                    </a:lnTo>
                    <a:cubicBezTo>
                      <a:pt x="255752" y="84083"/>
                      <a:pt x="260072" y="73810"/>
                      <a:pt x="262759" y="63062"/>
                    </a:cubicBezTo>
                    <a:cubicBezTo>
                      <a:pt x="275169" y="13421"/>
                      <a:pt x="266809" y="33941"/>
                      <a:pt x="283779"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6">
              <a:extLst>
                <a:ext uri="{FF2B5EF4-FFF2-40B4-BE49-F238E27FC236}">
                  <a16:creationId xmlns:a16="http://schemas.microsoft.com/office/drawing/2014/main" id="{E2B5014E-4D9B-334F-932F-3857C3E1855A}"/>
                </a:ext>
              </a:extLst>
            </p:cNvPr>
            <p:cNvSpPr/>
            <p:nvPr/>
          </p:nvSpPr>
          <p:spPr>
            <a:xfrm>
              <a:off x="3599699" y="4007070"/>
              <a:ext cx="31917" cy="325820"/>
            </a:xfrm>
            <a:custGeom>
              <a:avLst/>
              <a:gdLst>
                <a:gd name="connsiteX0" fmla="*/ 0 w 31917"/>
                <a:gd name="connsiteY0" fmla="*/ 0 h 325820"/>
                <a:gd name="connsiteX1" fmla="*/ 21021 w 31917"/>
                <a:gd name="connsiteY1" fmla="*/ 73572 h 325820"/>
                <a:gd name="connsiteX2" fmla="*/ 31531 w 31917"/>
                <a:gd name="connsiteY2" fmla="*/ 325820 h 325820"/>
              </a:gdLst>
              <a:ahLst/>
              <a:cxnLst>
                <a:cxn ang="0">
                  <a:pos x="connsiteX0" y="connsiteY0"/>
                </a:cxn>
                <a:cxn ang="0">
                  <a:pos x="connsiteX1" y="connsiteY1"/>
                </a:cxn>
                <a:cxn ang="0">
                  <a:pos x="connsiteX2" y="connsiteY2"/>
                </a:cxn>
              </a:cxnLst>
              <a:rect l="l" t="t" r="r" b="b"/>
              <a:pathLst>
                <a:path w="31917" h="325820">
                  <a:moveTo>
                    <a:pt x="0" y="0"/>
                  </a:moveTo>
                  <a:cubicBezTo>
                    <a:pt x="7007" y="24524"/>
                    <a:pt x="17043" y="48379"/>
                    <a:pt x="21021" y="73572"/>
                  </a:cubicBezTo>
                  <a:cubicBezTo>
                    <a:pt x="35022" y="162246"/>
                    <a:pt x="31531" y="236581"/>
                    <a:pt x="31531" y="32582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ubtitle 2">
            <a:extLst>
              <a:ext uri="{FF2B5EF4-FFF2-40B4-BE49-F238E27FC236}">
                <a16:creationId xmlns:a16="http://schemas.microsoft.com/office/drawing/2014/main" id="{89C892F9-E90B-8443-8DA3-A0A4CBA13206}"/>
              </a:ext>
            </a:extLst>
          </p:cNvPr>
          <p:cNvSpPr txBox="1">
            <a:spLocks/>
          </p:cNvSpPr>
          <p:nvPr/>
        </p:nvSpPr>
        <p:spPr>
          <a:xfrm>
            <a:off x="7949004" y="4355359"/>
            <a:ext cx="1197624" cy="322227"/>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200" dirty="0">
                <a:solidFill>
                  <a:schemeClr val="bg1"/>
                </a:solidFill>
              </a:rPr>
              <a:t>Ai1L.net</a:t>
            </a:r>
          </a:p>
        </p:txBody>
      </p:sp>
      <p:sp>
        <p:nvSpPr>
          <p:cNvPr id="12" name="Subtitle 2">
            <a:extLst>
              <a:ext uri="{FF2B5EF4-FFF2-40B4-BE49-F238E27FC236}">
                <a16:creationId xmlns:a16="http://schemas.microsoft.com/office/drawing/2014/main" id="{83BC5CCA-5BCD-AF42-8147-9BA35715C0FE}"/>
              </a:ext>
            </a:extLst>
          </p:cNvPr>
          <p:cNvSpPr txBox="1">
            <a:spLocks/>
          </p:cNvSpPr>
          <p:nvPr/>
        </p:nvSpPr>
        <p:spPr>
          <a:xfrm>
            <a:off x="3045371" y="5269758"/>
            <a:ext cx="6067097" cy="1131041"/>
          </a:xfrm>
          <a:prstGeom prst="rect">
            <a:avLst/>
          </a:prstGeom>
          <a:noFill/>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700" b="1" dirty="0"/>
              <a:t>Lesson 22</a:t>
            </a:r>
            <a:br>
              <a:rPr lang="en-US" sz="7700" dirty="0"/>
            </a:br>
            <a:endParaRPr lang="en-US" sz="500" dirty="0"/>
          </a:p>
          <a:p>
            <a:pPr algn="l"/>
            <a:r>
              <a:rPr lang="en-US" dirty="0"/>
              <a:t>“The copies of the New Testament have been corrupted beyond recovery”</a:t>
            </a:r>
            <a:endParaRPr lang="en-US" sz="3700" dirty="0"/>
          </a:p>
        </p:txBody>
      </p:sp>
    </p:spTree>
    <p:extLst>
      <p:ext uri="{BB962C8B-B14F-4D97-AF65-F5344CB8AC3E}">
        <p14:creationId xmlns:p14="http://schemas.microsoft.com/office/powerpoint/2010/main" val="334283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677108"/>
          </a:xfrm>
          <a:prstGeom prst="rect">
            <a:avLst/>
          </a:prstGeom>
          <a:noFill/>
        </p:spPr>
        <p:txBody>
          <a:bodyPr wrap="square" rtlCol="0">
            <a:spAutoFit/>
          </a:bodyPr>
          <a:lstStyle/>
          <a:p>
            <a:r>
              <a:rPr lang="en-US" sz="3800" b="1" dirty="0"/>
              <a:t>Can we trust the manuscripts?</a:t>
            </a:r>
          </a:p>
        </p:txBody>
      </p:sp>
      <p:grpSp>
        <p:nvGrpSpPr>
          <p:cNvPr id="9" name="Group 8">
            <a:extLst>
              <a:ext uri="{FF2B5EF4-FFF2-40B4-BE49-F238E27FC236}">
                <a16:creationId xmlns:a16="http://schemas.microsoft.com/office/drawing/2014/main" id="{55676BE1-B42E-AD44-9DD5-FF20BEB47F36}"/>
              </a:ext>
            </a:extLst>
          </p:cNvPr>
          <p:cNvGrpSpPr/>
          <p:nvPr/>
        </p:nvGrpSpPr>
        <p:grpSpPr>
          <a:xfrm>
            <a:off x="533400" y="169426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Scribal changes are hard to pass off without getting </a:t>
              </a:r>
              <a:r>
                <a:rPr lang="en-US" sz="2400" b="1" dirty="0">
                  <a:solidFill>
                    <a:schemeClr val="tx1"/>
                  </a:solidFill>
                  <a:highlight>
                    <a:srgbClr val="C00002"/>
                  </a:highlight>
                </a:rPr>
                <a:t>detected</a:t>
              </a:r>
              <a:endParaRPr lang="en-US" sz="2400" dirty="0">
                <a:solidFill>
                  <a:schemeClr val="tx1"/>
                </a:solidFill>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aphicFrame>
        <p:nvGraphicFramePr>
          <p:cNvPr id="23" name="Table 22">
            <a:extLst>
              <a:ext uri="{FF2B5EF4-FFF2-40B4-BE49-F238E27FC236}">
                <a16:creationId xmlns:a16="http://schemas.microsoft.com/office/drawing/2014/main" id="{257C2C58-F372-4E6B-8761-EBADAB91DFC8}"/>
              </a:ext>
            </a:extLst>
          </p:cNvPr>
          <p:cNvGraphicFramePr>
            <a:graphicFrameLocks noGrp="1"/>
          </p:cNvGraphicFramePr>
          <p:nvPr>
            <p:extLst>
              <p:ext uri="{D42A27DB-BD31-4B8C-83A1-F6EECF244321}">
                <p14:modId xmlns:p14="http://schemas.microsoft.com/office/powerpoint/2010/main" val="4089385354"/>
              </p:ext>
            </p:extLst>
          </p:nvPr>
        </p:nvGraphicFramePr>
        <p:xfrm>
          <a:off x="1600200" y="2743200"/>
          <a:ext cx="7162800" cy="45720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b="0" dirty="0"/>
                        <a:t>Manuscripts were sent to many locations</a:t>
                      </a:r>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graphicFrame>
        <p:nvGraphicFramePr>
          <p:cNvPr id="24" name="Table 23">
            <a:extLst>
              <a:ext uri="{FF2B5EF4-FFF2-40B4-BE49-F238E27FC236}">
                <a16:creationId xmlns:a16="http://schemas.microsoft.com/office/drawing/2014/main" id="{D0F7575D-B7DF-4442-9073-4FF458E4A664}"/>
              </a:ext>
            </a:extLst>
          </p:cNvPr>
          <p:cNvGraphicFramePr>
            <a:graphicFrameLocks noGrp="1"/>
          </p:cNvGraphicFramePr>
          <p:nvPr>
            <p:extLst>
              <p:ext uri="{D42A27DB-BD31-4B8C-83A1-F6EECF244321}">
                <p14:modId xmlns:p14="http://schemas.microsoft.com/office/powerpoint/2010/main" val="3007182016"/>
              </p:ext>
            </p:extLst>
          </p:nvPr>
        </p:nvGraphicFramePr>
        <p:xfrm>
          <a:off x="1600200" y="3569503"/>
          <a:ext cx="7162800" cy="45720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b="0" dirty="0"/>
                        <a:t>Manuscripts were likely released within social networks</a:t>
                      </a:r>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graphicFrame>
        <p:nvGraphicFramePr>
          <p:cNvPr id="11" name="Table 10">
            <a:extLst>
              <a:ext uri="{FF2B5EF4-FFF2-40B4-BE49-F238E27FC236}">
                <a16:creationId xmlns:a16="http://schemas.microsoft.com/office/drawing/2014/main" id="{57C47DF0-9165-4789-8C7E-ACB8D33395B1}"/>
              </a:ext>
            </a:extLst>
          </p:cNvPr>
          <p:cNvGraphicFramePr>
            <a:graphicFrameLocks noGrp="1"/>
          </p:cNvGraphicFramePr>
          <p:nvPr>
            <p:extLst>
              <p:ext uri="{D42A27DB-BD31-4B8C-83A1-F6EECF244321}">
                <p14:modId xmlns:p14="http://schemas.microsoft.com/office/powerpoint/2010/main" val="160970297"/>
              </p:ext>
            </p:extLst>
          </p:nvPr>
        </p:nvGraphicFramePr>
        <p:xfrm>
          <a:off x="1600200" y="4395806"/>
          <a:ext cx="7162800" cy="45720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b="0" dirty="0"/>
                        <a:t>Early believers took modifications seriously</a:t>
                      </a:r>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spTree>
    <p:extLst>
      <p:ext uri="{BB962C8B-B14F-4D97-AF65-F5344CB8AC3E}">
        <p14:creationId xmlns:p14="http://schemas.microsoft.com/office/powerpoint/2010/main" val="222117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25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25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677108"/>
          </a:xfrm>
          <a:prstGeom prst="rect">
            <a:avLst/>
          </a:prstGeom>
          <a:noFill/>
        </p:spPr>
        <p:txBody>
          <a:bodyPr wrap="square" rtlCol="0">
            <a:spAutoFit/>
          </a:bodyPr>
          <a:lstStyle/>
          <a:p>
            <a:r>
              <a:rPr lang="en-US" sz="3800" b="1" dirty="0"/>
              <a:t>Can we trust the manuscripts?</a:t>
            </a:r>
          </a:p>
        </p:txBody>
      </p:sp>
      <p:grpSp>
        <p:nvGrpSpPr>
          <p:cNvPr id="9" name="Group 8">
            <a:extLst>
              <a:ext uri="{FF2B5EF4-FFF2-40B4-BE49-F238E27FC236}">
                <a16:creationId xmlns:a16="http://schemas.microsoft.com/office/drawing/2014/main" id="{55676BE1-B42E-AD44-9DD5-FF20BEB47F36}"/>
              </a:ext>
            </a:extLst>
          </p:cNvPr>
          <p:cNvGrpSpPr/>
          <p:nvPr/>
        </p:nvGrpSpPr>
        <p:grpSpPr>
          <a:xfrm>
            <a:off x="533400" y="169426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New Testament documents are </a:t>
              </a:r>
              <a:r>
                <a:rPr lang="en-US" sz="2400" b="1" dirty="0">
                  <a:solidFill>
                    <a:schemeClr val="tx1"/>
                  </a:solidFill>
                  <a:highlight>
                    <a:srgbClr val="C00002"/>
                  </a:highlight>
                </a:rPr>
                <a:t>better attested that other ancient documents</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aphicFrame>
        <p:nvGraphicFramePr>
          <p:cNvPr id="23" name="Table 22">
            <a:extLst>
              <a:ext uri="{FF2B5EF4-FFF2-40B4-BE49-F238E27FC236}">
                <a16:creationId xmlns:a16="http://schemas.microsoft.com/office/drawing/2014/main" id="{257C2C58-F372-4E6B-8761-EBADAB91DFC8}"/>
              </a:ext>
            </a:extLst>
          </p:cNvPr>
          <p:cNvGraphicFramePr>
            <a:graphicFrameLocks noGrp="1"/>
          </p:cNvGraphicFramePr>
          <p:nvPr>
            <p:extLst>
              <p:ext uri="{D42A27DB-BD31-4B8C-83A1-F6EECF244321}">
                <p14:modId xmlns:p14="http://schemas.microsoft.com/office/powerpoint/2010/main" val="787382609"/>
              </p:ext>
            </p:extLst>
          </p:nvPr>
        </p:nvGraphicFramePr>
        <p:xfrm>
          <a:off x="1600200" y="2743200"/>
          <a:ext cx="7162800" cy="118872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b="0" dirty="0"/>
                        <a:t>New Testament manuscripts are usually:</a:t>
                      </a:r>
                    </a:p>
                    <a:p>
                      <a:pPr marL="457200" indent="-457200">
                        <a:buAutoNum type="arabicPeriod"/>
                      </a:pPr>
                      <a:r>
                        <a:rPr lang="en-US" sz="2400" b="0" dirty="0"/>
                        <a:t>Earlier</a:t>
                      </a:r>
                    </a:p>
                    <a:p>
                      <a:pPr marL="457200" indent="-457200">
                        <a:buAutoNum type="arabicPeriod"/>
                      </a:pPr>
                      <a:r>
                        <a:rPr lang="en-US" sz="2400" b="0" dirty="0"/>
                        <a:t>More numerous</a:t>
                      </a:r>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graphicFrame>
        <p:nvGraphicFramePr>
          <p:cNvPr id="11" name="Table 10">
            <a:extLst>
              <a:ext uri="{FF2B5EF4-FFF2-40B4-BE49-F238E27FC236}">
                <a16:creationId xmlns:a16="http://schemas.microsoft.com/office/drawing/2014/main" id="{57C47DF0-9165-4789-8C7E-ACB8D33395B1}"/>
              </a:ext>
            </a:extLst>
          </p:cNvPr>
          <p:cNvGraphicFramePr>
            <a:graphicFrameLocks noGrp="1"/>
          </p:cNvGraphicFramePr>
          <p:nvPr>
            <p:extLst>
              <p:ext uri="{D42A27DB-BD31-4B8C-83A1-F6EECF244321}">
                <p14:modId xmlns:p14="http://schemas.microsoft.com/office/powerpoint/2010/main" val="2531015685"/>
              </p:ext>
            </p:extLst>
          </p:nvPr>
        </p:nvGraphicFramePr>
        <p:xfrm>
          <a:off x="1600200" y="4395806"/>
          <a:ext cx="7162800" cy="82296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b="0" dirty="0"/>
                        <a:t>Much of the New Testament (about 46%) is repeated in early quotations</a:t>
                      </a:r>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spTree>
    <p:extLst>
      <p:ext uri="{BB962C8B-B14F-4D97-AF65-F5344CB8AC3E}">
        <p14:creationId xmlns:p14="http://schemas.microsoft.com/office/powerpoint/2010/main" val="5156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25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3913409"/>
              </p:ext>
            </p:extLst>
          </p:nvPr>
        </p:nvGraphicFramePr>
        <p:xfrm>
          <a:off x="228600" y="990600"/>
          <a:ext cx="8686800" cy="5791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228600" y="0"/>
            <a:ext cx="8915400" cy="830997"/>
          </a:xfrm>
          <a:prstGeom prst="rect">
            <a:avLst/>
          </a:prstGeom>
          <a:noFill/>
        </p:spPr>
        <p:txBody>
          <a:bodyPr wrap="square" rtlCol="0">
            <a:spAutoFit/>
          </a:bodyPr>
          <a:lstStyle/>
          <a:p>
            <a:r>
              <a:rPr lang="en-US" sz="2800" b="1" dirty="0"/>
              <a:t>Gap between date written and first available copies</a:t>
            </a:r>
            <a:br>
              <a:rPr lang="en-US" sz="2800" b="1" dirty="0"/>
            </a:br>
            <a:r>
              <a:rPr lang="en-US" sz="2000" dirty="0"/>
              <a:t>(smaller is better)</a:t>
            </a:r>
            <a:endParaRPr lang="en-US" sz="2800" dirty="0"/>
          </a:p>
        </p:txBody>
      </p:sp>
    </p:spTree>
    <p:extLst>
      <p:ext uri="{BB962C8B-B14F-4D97-AF65-F5344CB8AC3E}">
        <p14:creationId xmlns:p14="http://schemas.microsoft.com/office/powerpoint/2010/main" val="53920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014F06E7-6E6F-49B9-8B75-8090EBDD0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3673463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677108"/>
          </a:xfrm>
          <a:prstGeom prst="rect">
            <a:avLst/>
          </a:prstGeom>
          <a:noFill/>
        </p:spPr>
        <p:txBody>
          <a:bodyPr wrap="square" rtlCol="0">
            <a:spAutoFit/>
          </a:bodyPr>
          <a:lstStyle/>
          <a:p>
            <a:r>
              <a:rPr lang="en-US" sz="3800" b="1" dirty="0"/>
              <a:t>Can we trust the manuscripts?</a:t>
            </a:r>
          </a:p>
        </p:txBody>
      </p:sp>
      <p:grpSp>
        <p:nvGrpSpPr>
          <p:cNvPr id="9" name="Group 8">
            <a:extLst>
              <a:ext uri="{FF2B5EF4-FFF2-40B4-BE49-F238E27FC236}">
                <a16:creationId xmlns:a16="http://schemas.microsoft.com/office/drawing/2014/main" id="{55676BE1-B42E-AD44-9DD5-FF20BEB47F36}"/>
              </a:ext>
            </a:extLst>
          </p:cNvPr>
          <p:cNvGrpSpPr/>
          <p:nvPr/>
        </p:nvGrpSpPr>
        <p:grpSpPr>
          <a:xfrm>
            <a:off x="533400" y="169426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The </a:t>
              </a:r>
              <a:r>
                <a:rPr lang="en-US" sz="2400" b="1" dirty="0">
                  <a:solidFill>
                    <a:schemeClr val="tx1"/>
                  </a:solidFill>
                  <a:highlight>
                    <a:srgbClr val="C00002"/>
                  </a:highlight>
                </a:rPr>
                <a:t>details matter</a:t>
              </a:r>
              <a:r>
                <a:rPr lang="en-US" sz="2400" dirty="0">
                  <a:solidFill>
                    <a:schemeClr val="tx1"/>
                  </a:solidFill>
                </a:rPr>
                <a:t> but nuance is often lost</a:t>
              </a:r>
              <a:endParaRPr lang="en-US" sz="2400" b="1" dirty="0">
                <a:solidFill>
                  <a:schemeClr val="tx1"/>
                </a:solidFill>
                <a:highlight>
                  <a:srgbClr val="C00002"/>
                </a:highlight>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556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“John loves Mary” in Greek</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318890"/>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r>
                <a:rPr lang="el-GR" sz="2400" dirty="0">
                  <a:solidFill>
                    <a:schemeClr val="tx1"/>
                  </a:solidFill>
                </a:rPr>
                <a:t> </a:t>
              </a:r>
              <a:r>
                <a:rPr lang="el-GR" sz="2400" dirty="0" err="1">
                  <a:solidFill>
                    <a:schemeClr val="tx1"/>
                  </a:solidFill>
                </a:rPr>
                <a:t>Ἰωάννης</a:t>
              </a:r>
              <a:endParaRPr lang="el-GR" sz="2400" dirty="0">
                <a:solidFill>
                  <a:schemeClr val="tx1"/>
                </a:solidFill>
              </a:endParaRP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427992"/>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Μαρίαν</a:t>
              </a:r>
              <a:r>
                <a:rPr lang="el-GR" sz="2400" dirty="0">
                  <a:solidFill>
                    <a:schemeClr val="tx1"/>
                  </a:solidFill>
                </a:rPr>
                <a:t> </a:t>
              </a:r>
              <a:r>
                <a:rPr lang="el-GR" sz="2400" dirty="0" err="1">
                  <a:solidFill>
                    <a:schemeClr val="tx1"/>
                  </a:solidFill>
                </a:rPr>
                <a:t>Ἰωάννης</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209788"/>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100686"/>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ὰγαπᾷ</a:t>
              </a:r>
              <a:r>
                <a:rPr lang="el-GR" sz="2400" dirty="0">
                  <a:solidFill>
                    <a:schemeClr val="tx1"/>
                  </a:solidFill>
                </a:rPr>
                <a:t> </a:t>
              </a:r>
              <a:r>
                <a:rPr lang="el-GR" sz="2400" dirty="0" err="1">
                  <a:solidFill>
                    <a:schemeClr val="tx1"/>
                  </a:solidFill>
                </a:rPr>
                <a:t>Μαρίαν</a:t>
              </a:r>
              <a:endParaRPr lang="el-GR" sz="2400" dirty="0">
                <a:solidFill>
                  <a:schemeClr val="tx1"/>
                </a:solidFill>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3C940C43-DF8F-AD42-8696-842BEEE43BE8}"/>
              </a:ext>
            </a:extLst>
          </p:cNvPr>
          <p:cNvGrpSpPr/>
          <p:nvPr/>
        </p:nvGrpSpPr>
        <p:grpSpPr>
          <a:xfrm>
            <a:off x="533400" y="4991584"/>
            <a:ext cx="8001000" cy="685800"/>
            <a:chOff x="533400" y="2895600"/>
            <a:chExt cx="8001000" cy="685800"/>
          </a:xfrm>
        </p:grpSpPr>
        <p:sp>
          <p:nvSpPr>
            <p:cNvPr id="21" name="Oval 20">
              <a:extLst>
                <a:ext uri="{FF2B5EF4-FFF2-40B4-BE49-F238E27FC236}">
                  <a16:creationId xmlns:a16="http://schemas.microsoft.com/office/drawing/2014/main" id="{DCBA6D5D-B56F-1644-9458-8BFBE0A6C48C}"/>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a:t>
              </a:r>
            </a:p>
          </p:txBody>
        </p:sp>
        <p:sp>
          <p:nvSpPr>
            <p:cNvPr id="22" name="Rectangle 21">
              <a:extLst>
                <a:ext uri="{FF2B5EF4-FFF2-40B4-BE49-F238E27FC236}">
                  <a16:creationId xmlns:a16="http://schemas.microsoft.com/office/drawing/2014/main" id="{DA0573C6-B3D7-6345-852D-3EDB7E02FE7F}"/>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23" name="Group 22">
            <a:extLst>
              <a:ext uri="{FF2B5EF4-FFF2-40B4-BE49-F238E27FC236}">
                <a16:creationId xmlns:a16="http://schemas.microsoft.com/office/drawing/2014/main" id="{ACD4B75E-6458-0742-BE6D-33E9F3FCC448}"/>
              </a:ext>
            </a:extLst>
          </p:cNvPr>
          <p:cNvGrpSpPr/>
          <p:nvPr/>
        </p:nvGrpSpPr>
        <p:grpSpPr>
          <a:xfrm>
            <a:off x="517358" y="5882482"/>
            <a:ext cx="8001000" cy="685800"/>
            <a:chOff x="533400" y="2895600"/>
            <a:chExt cx="8001000" cy="685800"/>
          </a:xfrm>
        </p:grpSpPr>
        <p:sp>
          <p:nvSpPr>
            <p:cNvPr id="24" name="Oval 23">
              <a:extLst>
                <a:ext uri="{FF2B5EF4-FFF2-40B4-BE49-F238E27FC236}">
                  <a16:creationId xmlns:a16="http://schemas.microsoft.com/office/drawing/2014/main" id="{E39E617F-2F36-3A49-8891-C79E30518AB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a:t>
              </a:r>
            </a:p>
          </p:txBody>
        </p:sp>
        <p:sp>
          <p:nvSpPr>
            <p:cNvPr id="25" name="Rectangle 24">
              <a:extLst>
                <a:ext uri="{FF2B5EF4-FFF2-40B4-BE49-F238E27FC236}">
                  <a16:creationId xmlns:a16="http://schemas.microsoft.com/office/drawing/2014/main" id="{93AEAFBA-5849-0A43-84FA-4CF28A442C12}"/>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ὰγαπᾷ</a:t>
              </a:r>
              <a:r>
                <a:rPr lang="el-GR" sz="2400" dirty="0">
                  <a:solidFill>
                    <a:schemeClr val="tx1"/>
                  </a:solidFill>
                </a:rPr>
                <a:t> </a:t>
              </a:r>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endParaRPr lang="el-GR" sz="2400" dirty="0">
                <a:solidFill>
                  <a:schemeClr val="tx1"/>
                </a:solidFill>
              </a:endParaRPr>
            </a:p>
          </p:txBody>
        </p:sp>
      </p:grpSp>
    </p:spTree>
    <p:extLst>
      <p:ext uri="{BB962C8B-B14F-4D97-AF65-F5344CB8AC3E}">
        <p14:creationId xmlns:p14="http://schemas.microsoft.com/office/powerpoint/2010/main" val="57577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par>
                          <p:cTn id="17" fill="hold">
                            <p:stCondLst>
                              <p:cond delay="25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50"/>
                                        <p:tgtEl>
                                          <p:spTgt spid="12"/>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250"/>
                                        <p:tgtEl>
                                          <p:spTgt spid="14"/>
                                        </p:tgtEl>
                                      </p:cBhvr>
                                    </p:animEffect>
                                  </p:childTnLst>
                                </p:cTn>
                              </p:par>
                            </p:childTnLst>
                          </p:cTn>
                        </p:par>
                        <p:par>
                          <p:cTn id="25" fill="hold">
                            <p:stCondLst>
                              <p:cond delay="750"/>
                            </p:stCondLst>
                            <p:childTnLst>
                              <p:par>
                                <p:cTn id="26" presetID="10"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250"/>
                                        <p:tgtEl>
                                          <p:spTgt spid="17"/>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250"/>
                                        <p:tgtEl>
                                          <p:spTgt spid="20"/>
                                        </p:tgtEl>
                                      </p:cBhvr>
                                    </p:animEffect>
                                  </p:childTnLst>
                                </p:cTn>
                              </p:par>
                            </p:childTnLst>
                          </p:cTn>
                        </p:par>
                        <p:par>
                          <p:cTn id="33" fill="hold">
                            <p:stCondLst>
                              <p:cond delay="1250"/>
                            </p:stCondLst>
                            <p:childTnLst>
                              <p:par>
                                <p:cTn id="34" presetID="10" presetClass="entr" presetSubtype="0"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Let’s add the article (i.e. “the”) </a:t>
            </a:r>
          </a:p>
        </p:txBody>
      </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616BC41A-2C1E-534A-846F-0CEE963F4646}"/>
              </a:ext>
            </a:extLst>
          </p:cNvPr>
          <p:cNvSpPr/>
          <p:nvPr/>
        </p:nvSpPr>
        <p:spPr>
          <a:xfrm>
            <a:off x="228600" y="182809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2" name="Rectangle 31">
            <a:extLst>
              <a:ext uri="{FF2B5EF4-FFF2-40B4-BE49-F238E27FC236}">
                <a16:creationId xmlns:a16="http://schemas.microsoft.com/office/drawing/2014/main" id="{66C42C12-9695-B942-9418-3A4C9F7339A6}"/>
              </a:ext>
            </a:extLst>
          </p:cNvPr>
          <p:cNvSpPr/>
          <p:nvPr/>
        </p:nvSpPr>
        <p:spPr>
          <a:xfrm>
            <a:off x="228600" y="1239158"/>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3" name="Rectangle 32">
            <a:extLst>
              <a:ext uri="{FF2B5EF4-FFF2-40B4-BE49-F238E27FC236}">
                <a16:creationId xmlns:a16="http://schemas.microsoft.com/office/drawing/2014/main" id="{CEBB0F1F-A66D-AA49-9152-DD39C05EFF58}"/>
              </a:ext>
            </a:extLst>
          </p:cNvPr>
          <p:cNvSpPr/>
          <p:nvPr/>
        </p:nvSpPr>
        <p:spPr>
          <a:xfrm>
            <a:off x="228600" y="2449746"/>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4" name="Rectangle 33">
            <a:extLst>
              <a:ext uri="{FF2B5EF4-FFF2-40B4-BE49-F238E27FC236}">
                <a16:creationId xmlns:a16="http://schemas.microsoft.com/office/drawing/2014/main" id="{57B9C97D-9AA4-B645-8624-A47F967174D7}"/>
              </a:ext>
            </a:extLst>
          </p:cNvPr>
          <p:cNvSpPr/>
          <p:nvPr/>
        </p:nvSpPr>
        <p:spPr>
          <a:xfrm>
            <a:off x="228600" y="3589357"/>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5" name="Rectangle 34">
            <a:extLst>
              <a:ext uri="{FF2B5EF4-FFF2-40B4-BE49-F238E27FC236}">
                <a16:creationId xmlns:a16="http://schemas.microsoft.com/office/drawing/2014/main" id="{0756C691-E3B9-F442-A311-0011A43195FE}"/>
              </a:ext>
            </a:extLst>
          </p:cNvPr>
          <p:cNvSpPr/>
          <p:nvPr/>
        </p:nvSpPr>
        <p:spPr>
          <a:xfrm>
            <a:off x="228600" y="3000425"/>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6" name="Rectangle 35">
            <a:extLst>
              <a:ext uri="{FF2B5EF4-FFF2-40B4-BE49-F238E27FC236}">
                <a16:creationId xmlns:a16="http://schemas.microsoft.com/office/drawing/2014/main" id="{DDF129EA-BEAE-E84D-A4B0-22079FD4CD68}"/>
              </a:ext>
            </a:extLst>
          </p:cNvPr>
          <p:cNvSpPr/>
          <p:nvPr/>
        </p:nvSpPr>
        <p:spPr>
          <a:xfrm>
            <a:off x="228600" y="4211013"/>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7" name="Rectangle 36">
            <a:extLst>
              <a:ext uri="{FF2B5EF4-FFF2-40B4-BE49-F238E27FC236}">
                <a16:creationId xmlns:a16="http://schemas.microsoft.com/office/drawing/2014/main" id="{0B49358A-A90D-554D-BB0F-782A542D1615}"/>
              </a:ext>
            </a:extLst>
          </p:cNvPr>
          <p:cNvSpPr/>
          <p:nvPr/>
        </p:nvSpPr>
        <p:spPr>
          <a:xfrm>
            <a:off x="239889" y="5401917"/>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8" name="Rectangle 37">
            <a:extLst>
              <a:ext uri="{FF2B5EF4-FFF2-40B4-BE49-F238E27FC236}">
                <a16:creationId xmlns:a16="http://schemas.microsoft.com/office/drawing/2014/main" id="{400AC278-3D28-7D43-9D85-FCFEADB6784D}"/>
              </a:ext>
            </a:extLst>
          </p:cNvPr>
          <p:cNvSpPr/>
          <p:nvPr/>
        </p:nvSpPr>
        <p:spPr>
          <a:xfrm>
            <a:off x="239889" y="4812985"/>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9" name="Rectangle 38">
            <a:extLst>
              <a:ext uri="{FF2B5EF4-FFF2-40B4-BE49-F238E27FC236}">
                <a16:creationId xmlns:a16="http://schemas.microsoft.com/office/drawing/2014/main" id="{F49A034A-3C25-3E4F-B1EA-DF11995F1F7F}"/>
              </a:ext>
            </a:extLst>
          </p:cNvPr>
          <p:cNvSpPr/>
          <p:nvPr/>
        </p:nvSpPr>
        <p:spPr>
          <a:xfrm>
            <a:off x="6285958" y="5421875"/>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40" name="Rectangle 39">
            <a:extLst>
              <a:ext uri="{FF2B5EF4-FFF2-40B4-BE49-F238E27FC236}">
                <a16:creationId xmlns:a16="http://schemas.microsoft.com/office/drawing/2014/main" id="{DC44B704-ADF9-C942-A9AF-723BBF3E50A1}"/>
              </a:ext>
            </a:extLst>
          </p:cNvPr>
          <p:cNvSpPr/>
          <p:nvPr/>
        </p:nvSpPr>
        <p:spPr>
          <a:xfrm>
            <a:off x="6301154" y="3620681"/>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41" name="Rectangle 40">
            <a:extLst>
              <a:ext uri="{FF2B5EF4-FFF2-40B4-BE49-F238E27FC236}">
                <a16:creationId xmlns:a16="http://schemas.microsoft.com/office/drawing/2014/main" id="{3C279C52-C6FD-9A4F-AA07-6A2028B35F4F}"/>
              </a:ext>
            </a:extLst>
          </p:cNvPr>
          <p:cNvSpPr/>
          <p:nvPr/>
        </p:nvSpPr>
        <p:spPr>
          <a:xfrm>
            <a:off x="6301154" y="3031749"/>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42" name="Rectangle 41">
            <a:extLst>
              <a:ext uri="{FF2B5EF4-FFF2-40B4-BE49-F238E27FC236}">
                <a16:creationId xmlns:a16="http://schemas.microsoft.com/office/drawing/2014/main" id="{346F53E0-41D5-A14B-A6FF-338B3FE8863B}"/>
              </a:ext>
            </a:extLst>
          </p:cNvPr>
          <p:cNvSpPr/>
          <p:nvPr/>
        </p:nvSpPr>
        <p:spPr>
          <a:xfrm>
            <a:off x="6301154" y="4242337"/>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49" name="Rectangle 48">
            <a:extLst>
              <a:ext uri="{FF2B5EF4-FFF2-40B4-BE49-F238E27FC236}">
                <a16:creationId xmlns:a16="http://schemas.microsoft.com/office/drawing/2014/main" id="{348D63D9-5105-814E-A256-17EE39E73578}"/>
              </a:ext>
            </a:extLst>
          </p:cNvPr>
          <p:cNvSpPr/>
          <p:nvPr/>
        </p:nvSpPr>
        <p:spPr>
          <a:xfrm>
            <a:off x="3352693" y="182809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50" name="Rectangle 49">
            <a:extLst>
              <a:ext uri="{FF2B5EF4-FFF2-40B4-BE49-F238E27FC236}">
                <a16:creationId xmlns:a16="http://schemas.microsoft.com/office/drawing/2014/main" id="{89D6B5AF-D095-2B40-97F3-4C8FFA9EE579}"/>
              </a:ext>
            </a:extLst>
          </p:cNvPr>
          <p:cNvSpPr/>
          <p:nvPr/>
        </p:nvSpPr>
        <p:spPr>
          <a:xfrm>
            <a:off x="3352693" y="1239158"/>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51" name="Rectangle 50">
            <a:extLst>
              <a:ext uri="{FF2B5EF4-FFF2-40B4-BE49-F238E27FC236}">
                <a16:creationId xmlns:a16="http://schemas.microsoft.com/office/drawing/2014/main" id="{D079F025-93C2-9946-853E-7EADD05EC678}"/>
              </a:ext>
            </a:extLst>
          </p:cNvPr>
          <p:cNvSpPr/>
          <p:nvPr/>
        </p:nvSpPr>
        <p:spPr>
          <a:xfrm>
            <a:off x="3352693" y="2449746"/>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2" name="Rectangle 51">
            <a:extLst>
              <a:ext uri="{FF2B5EF4-FFF2-40B4-BE49-F238E27FC236}">
                <a16:creationId xmlns:a16="http://schemas.microsoft.com/office/drawing/2014/main" id="{5B43C7E0-BD4E-B140-BCA4-BCFD58CF8EE9}"/>
              </a:ext>
            </a:extLst>
          </p:cNvPr>
          <p:cNvSpPr/>
          <p:nvPr/>
        </p:nvSpPr>
        <p:spPr>
          <a:xfrm>
            <a:off x="3352693" y="3589357"/>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3" name="Rectangle 52">
            <a:extLst>
              <a:ext uri="{FF2B5EF4-FFF2-40B4-BE49-F238E27FC236}">
                <a16:creationId xmlns:a16="http://schemas.microsoft.com/office/drawing/2014/main" id="{79970D63-9736-6747-9E1F-A6D90408D6FC}"/>
              </a:ext>
            </a:extLst>
          </p:cNvPr>
          <p:cNvSpPr/>
          <p:nvPr/>
        </p:nvSpPr>
        <p:spPr>
          <a:xfrm>
            <a:off x="3352693" y="3000425"/>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4" name="Rectangle 53">
            <a:extLst>
              <a:ext uri="{FF2B5EF4-FFF2-40B4-BE49-F238E27FC236}">
                <a16:creationId xmlns:a16="http://schemas.microsoft.com/office/drawing/2014/main" id="{CB5887CD-FE98-794C-8836-563D9D79E652}"/>
              </a:ext>
            </a:extLst>
          </p:cNvPr>
          <p:cNvSpPr/>
          <p:nvPr/>
        </p:nvSpPr>
        <p:spPr>
          <a:xfrm>
            <a:off x="3352693" y="4211013"/>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5" name="Rectangle 54">
            <a:extLst>
              <a:ext uri="{FF2B5EF4-FFF2-40B4-BE49-F238E27FC236}">
                <a16:creationId xmlns:a16="http://schemas.microsoft.com/office/drawing/2014/main" id="{074C9AA2-BDBC-5B4F-9761-03E092D1F5E7}"/>
              </a:ext>
            </a:extLst>
          </p:cNvPr>
          <p:cNvSpPr/>
          <p:nvPr/>
        </p:nvSpPr>
        <p:spPr>
          <a:xfrm>
            <a:off x="3352693" y="5389892"/>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6" name="Rectangle 55">
            <a:extLst>
              <a:ext uri="{FF2B5EF4-FFF2-40B4-BE49-F238E27FC236}">
                <a16:creationId xmlns:a16="http://schemas.microsoft.com/office/drawing/2014/main" id="{A8422283-DE98-434D-86E1-23B05C87AF13}"/>
              </a:ext>
            </a:extLst>
          </p:cNvPr>
          <p:cNvSpPr/>
          <p:nvPr/>
        </p:nvSpPr>
        <p:spPr>
          <a:xfrm>
            <a:off x="3352693" y="480096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7" name="Rectangle 56">
            <a:extLst>
              <a:ext uri="{FF2B5EF4-FFF2-40B4-BE49-F238E27FC236}">
                <a16:creationId xmlns:a16="http://schemas.microsoft.com/office/drawing/2014/main" id="{4684DA03-63F9-7B4A-81FB-EFB579405729}"/>
              </a:ext>
            </a:extLst>
          </p:cNvPr>
          <p:cNvSpPr/>
          <p:nvPr/>
        </p:nvSpPr>
        <p:spPr>
          <a:xfrm>
            <a:off x="6301154" y="4831269"/>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8" name="Rectangle 57">
            <a:extLst>
              <a:ext uri="{FF2B5EF4-FFF2-40B4-BE49-F238E27FC236}">
                <a16:creationId xmlns:a16="http://schemas.microsoft.com/office/drawing/2014/main" id="{39124C8F-FBF6-EC44-8C5B-7ADAA9DA7196}"/>
              </a:ext>
            </a:extLst>
          </p:cNvPr>
          <p:cNvSpPr/>
          <p:nvPr/>
        </p:nvSpPr>
        <p:spPr>
          <a:xfrm>
            <a:off x="6330462" y="1859414"/>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9" name="Rectangle 58">
            <a:extLst>
              <a:ext uri="{FF2B5EF4-FFF2-40B4-BE49-F238E27FC236}">
                <a16:creationId xmlns:a16="http://schemas.microsoft.com/office/drawing/2014/main" id="{A2C7AB53-0AED-2348-A04D-9560BBB47C45}"/>
              </a:ext>
            </a:extLst>
          </p:cNvPr>
          <p:cNvSpPr/>
          <p:nvPr/>
        </p:nvSpPr>
        <p:spPr>
          <a:xfrm>
            <a:off x="6330462" y="1270482"/>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60" name="Rectangle 59">
            <a:extLst>
              <a:ext uri="{FF2B5EF4-FFF2-40B4-BE49-F238E27FC236}">
                <a16:creationId xmlns:a16="http://schemas.microsoft.com/office/drawing/2014/main" id="{0BA94693-C6B1-9348-AE55-76DE6DBE59C0}"/>
              </a:ext>
            </a:extLst>
          </p:cNvPr>
          <p:cNvSpPr/>
          <p:nvPr/>
        </p:nvSpPr>
        <p:spPr>
          <a:xfrm>
            <a:off x="6330462" y="248107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graphicFrame>
        <p:nvGraphicFramePr>
          <p:cNvPr id="4" name="Table 3">
            <a:extLst>
              <a:ext uri="{FF2B5EF4-FFF2-40B4-BE49-F238E27FC236}">
                <a16:creationId xmlns:a16="http://schemas.microsoft.com/office/drawing/2014/main" id="{4C33CBCF-6FCD-AE48-B4C9-903F0018566E}"/>
              </a:ext>
            </a:extLst>
          </p:cNvPr>
          <p:cNvGraphicFramePr>
            <a:graphicFrameLocks noGrp="1"/>
          </p:cNvGraphicFramePr>
          <p:nvPr>
            <p:extLst>
              <p:ext uri="{D42A27DB-BD31-4B8C-83A1-F6EECF244321}">
                <p14:modId xmlns:p14="http://schemas.microsoft.com/office/powerpoint/2010/main" val="3139085024"/>
              </p:ext>
            </p:extLst>
          </p:nvPr>
        </p:nvGraphicFramePr>
        <p:xfrm>
          <a:off x="6349047" y="858231"/>
          <a:ext cx="2209800" cy="518160"/>
        </p:xfrm>
        <a:graphic>
          <a:graphicData uri="http://schemas.openxmlformats.org/drawingml/2006/table">
            <a:tbl>
              <a:tblPr firstRow="1" bandRow="1">
                <a:tableStyleId>{2D5ABB26-0587-4C30-8999-92F81FD0307C}</a:tableStyleId>
              </a:tblPr>
              <a:tblGrid>
                <a:gridCol w="1614854">
                  <a:extLst>
                    <a:ext uri="{9D8B030D-6E8A-4147-A177-3AD203B41FA5}">
                      <a16:colId xmlns:a16="http://schemas.microsoft.com/office/drawing/2014/main" val="1118112421"/>
                    </a:ext>
                  </a:extLst>
                </a:gridCol>
                <a:gridCol w="594946">
                  <a:extLst>
                    <a:ext uri="{9D8B030D-6E8A-4147-A177-3AD203B41FA5}">
                      <a16:colId xmlns:a16="http://schemas.microsoft.com/office/drawing/2014/main" val="1895168767"/>
                    </a:ext>
                  </a:extLst>
                </a:gridCol>
              </a:tblGrid>
              <a:tr h="370840">
                <a:tc>
                  <a:txBody>
                    <a:bodyPr/>
                    <a:lstStyle/>
                    <a:p>
                      <a:pPr algn="l"/>
                      <a:r>
                        <a:rPr lang="en-US" b="1" dirty="0"/>
                        <a:t>Combinations:</a:t>
                      </a:r>
                    </a:p>
                  </a:txBody>
                  <a:tcPr anchor="ctr"/>
                </a:tc>
                <a:tc>
                  <a:txBody>
                    <a:bodyPr/>
                    <a:lstStyle/>
                    <a:p>
                      <a:pPr algn="ctr"/>
                      <a:r>
                        <a:rPr lang="en-US" sz="2800" dirty="0"/>
                        <a:t>24</a:t>
                      </a:r>
                    </a:p>
                  </a:txBody>
                  <a:tcPr>
                    <a:solidFill>
                      <a:srgbClr val="009EC0"/>
                    </a:solidFill>
                  </a:tcPr>
                </a:tc>
                <a:extLst>
                  <a:ext uri="{0D108BD9-81ED-4DB2-BD59-A6C34878D82A}">
                    <a16:rowId xmlns:a16="http://schemas.microsoft.com/office/drawing/2014/main" val="3850463457"/>
                  </a:ext>
                </a:extLst>
              </a:tr>
            </a:tbl>
          </a:graphicData>
        </a:graphic>
      </p:graphicFrame>
    </p:spTree>
    <p:extLst>
      <p:ext uri="{BB962C8B-B14F-4D97-AF65-F5344CB8AC3E}">
        <p14:creationId xmlns:p14="http://schemas.microsoft.com/office/powerpoint/2010/main" val="1500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
                                        <p:tgtEl>
                                          <p:spTgt spid="28"/>
                                        </p:tgtEl>
                                      </p:cBhvr>
                                    </p:animEffect>
                                  </p:childTnLst>
                                </p:cTn>
                              </p:par>
                            </p:childTnLst>
                          </p:cTn>
                        </p:par>
                        <p:par>
                          <p:cTn id="17" fill="hold">
                            <p:stCondLst>
                              <p:cond delay="1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100"/>
                                        <p:tgtEl>
                                          <p:spTgt spid="32"/>
                                        </p:tgtEl>
                                      </p:cBhvr>
                                    </p:animEffect>
                                  </p:childTnLst>
                                </p:cTn>
                              </p:par>
                            </p:childTnLst>
                          </p:cTn>
                        </p:par>
                        <p:par>
                          <p:cTn id="21" fill="hold">
                            <p:stCondLst>
                              <p:cond delay="2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
                                        <p:tgtEl>
                                          <p:spTgt spid="33"/>
                                        </p:tgtEl>
                                      </p:cBhvr>
                                    </p:animEffec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100"/>
                                        <p:tgtEl>
                                          <p:spTgt spid="34"/>
                                        </p:tgtEl>
                                      </p:cBhvr>
                                    </p:animEffect>
                                  </p:childTnLst>
                                </p:cTn>
                              </p:par>
                            </p:childTnLst>
                          </p:cTn>
                        </p:par>
                        <p:par>
                          <p:cTn id="29" fill="hold">
                            <p:stCondLst>
                              <p:cond delay="400"/>
                            </p:stCondLst>
                            <p:childTnLst>
                              <p:par>
                                <p:cTn id="30" presetID="10"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100"/>
                                        <p:tgtEl>
                                          <p:spTgt spid="35"/>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
                                        <p:tgtEl>
                                          <p:spTgt spid="36"/>
                                        </p:tgtEl>
                                      </p:cBhvr>
                                    </p:animEffect>
                                  </p:childTnLst>
                                </p:cTn>
                              </p:par>
                            </p:childTnLst>
                          </p:cTn>
                        </p:par>
                        <p:par>
                          <p:cTn id="37" fill="hold">
                            <p:stCondLst>
                              <p:cond delay="6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100"/>
                                        <p:tgtEl>
                                          <p:spTgt spid="37"/>
                                        </p:tgtEl>
                                      </p:cBhvr>
                                    </p:animEffect>
                                  </p:childTnLst>
                                </p:cTn>
                              </p:par>
                            </p:childTnLst>
                          </p:cTn>
                        </p:par>
                        <p:par>
                          <p:cTn id="41" fill="hold">
                            <p:stCondLst>
                              <p:cond delay="700"/>
                            </p:stCondLst>
                            <p:childTnLst>
                              <p:par>
                                <p:cTn id="42" presetID="10" presetClass="entr" presetSubtype="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100"/>
                                        <p:tgtEl>
                                          <p:spTgt spid="38"/>
                                        </p:tgtEl>
                                      </p:cBhvr>
                                    </p:animEffect>
                                  </p:childTnLst>
                                </p:cTn>
                              </p:par>
                            </p:childTnLst>
                          </p:cTn>
                        </p:par>
                        <p:par>
                          <p:cTn id="45" fill="hold">
                            <p:stCondLst>
                              <p:cond delay="800"/>
                            </p:stCondLst>
                            <p:childTnLst>
                              <p:par>
                                <p:cTn id="46" presetID="10" presetClass="entr" presetSubtype="0"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100"/>
                                        <p:tgtEl>
                                          <p:spTgt spid="39"/>
                                        </p:tgtEl>
                                      </p:cBhvr>
                                    </p:animEffect>
                                  </p:childTnLst>
                                </p:cTn>
                              </p:par>
                            </p:childTnLst>
                          </p:cTn>
                        </p:par>
                        <p:par>
                          <p:cTn id="49" fill="hold">
                            <p:stCondLst>
                              <p:cond delay="900"/>
                            </p:stCondLst>
                            <p:childTnLst>
                              <p:par>
                                <p:cTn id="50" presetID="10" presetClass="entr" presetSubtype="0" fill="hold" grpId="0" nodeType="after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
                                        <p:tgtEl>
                                          <p:spTgt spid="40"/>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100"/>
                                        <p:tgtEl>
                                          <p:spTgt spid="41"/>
                                        </p:tgtEl>
                                      </p:cBhvr>
                                    </p:animEffect>
                                  </p:childTnLst>
                                </p:cTn>
                              </p:par>
                            </p:childTnLst>
                          </p:cTn>
                        </p:par>
                        <p:par>
                          <p:cTn id="57" fill="hold">
                            <p:stCondLst>
                              <p:cond delay="1100"/>
                            </p:stCondLst>
                            <p:childTnLst>
                              <p:par>
                                <p:cTn id="58" presetID="10" presetClass="entr" presetSubtype="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100"/>
                                        <p:tgtEl>
                                          <p:spTgt spid="42"/>
                                        </p:tgtEl>
                                      </p:cBhvr>
                                    </p:animEffect>
                                  </p:childTnLst>
                                </p:cTn>
                              </p:par>
                            </p:childTnLst>
                          </p:cTn>
                        </p:par>
                        <p:par>
                          <p:cTn id="61" fill="hold">
                            <p:stCondLst>
                              <p:cond delay="1200"/>
                            </p:stCondLst>
                            <p:childTnLst>
                              <p:par>
                                <p:cTn id="62" presetID="10" presetClass="entr" presetSubtype="0" fill="hold" grpId="0" nodeType="after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100"/>
                                        <p:tgtEl>
                                          <p:spTgt spid="49"/>
                                        </p:tgtEl>
                                      </p:cBhvr>
                                    </p:animEffect>
                                  </p:childTnLst>
                                </p:cTn>
                              </p:par>
                            </p:childTnLst>
                          </p:cTn>
                        </p:par>
                        <p:par>
                          <p:cTn id="65" fill="hold">
                            <p:stCondLst>
                              <p:cond delay="1300"/>
                            </p:stCondLst>
                            <p:childTnLst>
                              <p:par>
                                <p:cTn id="66" presetID="10" presetClass="entr" presetSubtype="0" fill="hold" grpId="0" nodeType="after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100"/>
                                        <p:tgtEl>
                                          <p:spTgt spid="50"/>
                                        </p:tgtEl>
                                      </p:cBhvr>
                                    </p:animEffect>
                                  </p:childTnLst>
                                </p:cTn>
                              </p:par>
                            </p:childTnLst>
                          </p:cTn>
                        </p:par>
                        <p:par>
                          <p:cTn id="69" fill="hold">
                            <p:stCondLst>
                              <p:cond delay="1400"/>
                            </p:stCondLst>
                            <p:childTnLst>
                              <p:par>
                                <p:cTn id="70" presetID="10" presetClass="entr" presetSubtype="0" fill="hold" grpId="0" nodeType="after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100"/>
                                        <p:tgtEl>
                                          <p:spTgt spid="51"/>
                                        </p:tgtEl>
                                      </p:cBhvr>
                                    </p:animEffect>
                                  </p:childTnLst>
                                </p:cTn>
                              </p:par>
                            </p:childTnLst>
                          </p:cTn>
                        </p:par>
                        <p:par>
                          <p:cTn id="73" fill="hold">
                            <p:stCondLst>
                              <p:cond delay="1500"/>
                            </p:stCondLst>
                            <p:childTnLst>
                              <p:par>
                                <p:cTn id="74" presetID="10" presetClass="entr" presetSubtype="0" fill="hold" grpId="0" nodeType="after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100"/>
                                        <p:tgtEl>
                                          <p:spTgt spid="52"/>
                                        </p:tgtEl>
                                      </p:cBhvr>
                                    </p:animEffect>
                                  </p:childTnLst>
                                </p:cTn>
                              </p:par>
                            </p:childTnLst>
                          </p:cTn>
                        </p:par>
                        <p:par>
                          <p:cTn id="77" fill="hold">
                            <p:stCondLst>
                              <p:cond delay="160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100"/>
                                        <p:tgtEl>
                                          <p:spTgt spid="53"/>
                                        </p:tgtEl>
                                      </p:cBhvr>
                                    </p:animEffect>
                                  </p:childTnLst>
                                </p:cTn>
                              </p:par>
                            </p:childTnLst>
                          </p:cTn>
                        </p:par>
                        <p:par>
                          <p:cTn id="81" fill="hold">
                            <p:stCondLst>
                              <p:cond delay="1700"/>
                            </p:stCondLst>
                            <p:childTnLst>
                              <p:par>
                                <p:cTn id="82" presetID="10" presetClass="entr" presetSubtype="0" fill="hold" grpId="0" nodeType="after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fade">
                                      <p:cBhvr>
                                        <p:cTn id="84" dur="100"/>
                                        <p:tgtEl>
                                          <p:spTgt spid="54"/>
                                        </p:tgtEl>
                                      </p:cBhvr>
                                    </p:animEffect>
                                  </p:childTnLst>
                                </p:cTn>
                              </p:par>
                            </p:childTnLst>
                          </p:cTn>
                        </p:par>
                        <p:par>
                          <p:cTn id="85" fill="hold">
                            <p:stCondLst>
                              <p:cond delay="18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100"/>
                                        <p:tgtEl>
                                          <p:spTgt spid="55"/>
                                        </p:tgtEl>
                                      </p:cBhvr>
                                    </p:animEffect>
                                  </p:childTnLst>
                                </p:cTn>
                              </p:par>
                            </p:childTnLst>
                          </p:cTn>
                        </p:par>
                        <p:par>
                          <p:cTn id="89" fill="hold">
                            <p:stCondLst>
                              <p:cond delay="1900"/>
                            </p:stCondLst>
                            <p:childTnLst>
                              <p:par>
                                <p:cTn id="90" presetID="10" presetClass="entr" presetSubtype="0" fill="hold" grpId="0" nodeType="after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
                                        <p:tgtEl>
                                          <p:spTgt spid="56"/>
                                        </p:tgtEl>
                                      </p:cBhvr>
                                    </p:animEffect>
                                  </p:childTnLst>
                                </p:cTn>
                              </p:par>
                            </p:childTnLst>
                          </p:cTn>
                        </p:par>
                        <p:par>
                          <p:cTn id="93" fill="hold">
                            <p:stCondLst>
                              <p:cond delay="2000"/>
                            </p:stCondLst>
                            <p:childTnLst>
                              <p:par>
                                <p:cTn id="94" presetID="10" presetClass="entr" presetSubtype="0" fill="hold" grpId="0" nodeType="after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fade">
                                      <p:cBhvr>
                                        <p:cTn id="96" dur="100"/>
                                        <p:tgtEl>
                                          <p:spTgt spid="57"/>
                                        </p:tgtEl>
                                      </p:cBhvr>
                                    </p:animEffect>
                                  </p:childTnLst>
                                </p:cTn>
                              </p:par>
                            </p:childTnLst>
                          </p:cTn>
                        </p:par>
                        <p:par>
                          <p:cTn id="97" fill="hold">
                            <p:stCondLst>
                              <p:cond delay="2100"/>
                            </p:stCondLst>
                            <p:childTnLst>
                              <p:par>
                                <p:cTn id="98" presetID="10" presetClass="entr" presetSubtype="0" fill="hold" grpId="0" nodeType="after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fade">
                                      <p:cBhvr>
                                        <p:cTn id="100" dur="100"/>
                                        <p:tgtEl>
                                          <p:spTgt spid="58"/>
                                        </p:tgtEl>
                                      </p:cBhvr>
                                    </p:animEffect>
                                  </p:childTnLst>
                                </p:cTn>
                              </p:par>
                            </p:childTnLst>
                          </p:cTn>
                        </p:par>
                        <p:par>
                          <p:cTn id="101" fill="hold">
                            <p:stCondLst>
                              <p:cond delay="2200"/>
                            </p:stCondLst>
                            <p:childTnLst>
                              <p:par>
                                <p:cTn id="102" presetID="10" presetClass="entr" presetSubtype="0" fill="hold" grpId="0" nodeType="afterEffect">
                                  <p:stCondLst>
                                    <p:cond delay="0"/>
                                  </p:stCondLst>
                                  <p:childTnLst>
                                    <p:set>
                                      <p:cBhvr>
                                        <p:cTn id="103" dur="1" fill="hold">
                                          <p:stCondLst>
                                            <p:cond delay="0"/>
                                          </p:stCondLst>
                                        </p:cTn>
                                        <p:tgtEl>
                                          <p:spTgt spid="59"/>
                                        </p:tgtEl>
                                        <p:attrNameLst>
                                          <p:attrName>style.visibility</p:attrName>
                                        </p:attrNameLst>
                                      </p:cBhvr>
                                      <p:to>
                                        <p:strVal val="visible"/>
                                      </p:to>
                                    </p:set>
                                    <p:animEffect transition="in" filter="fade">
                                      <p:cBhvr>
                                        <p:cTn id="104" dur="100"/>
                                        <p:tgtEl>
                                          <p:spTgt spid="59"/>
                                        </p:tgtEl>
                                      </p:cBhvr>
                                    </p:animEffect>
                                  </p:childTnLst>
                                </p:cTn>
                              </p:par>
                            </p:childTnLst>
                          </p:cTn>
                        </p:par>
                        <p:par>
                          <p:cTn id="105" fill="hold">
                            <p:stCondLst>
                              <p:cond delay="2300"/>
                            </p:stCondLst>
                            <p:childTnLst>
                              <p:par>
                                <p:cTn id="106" presetID="10" presetClass="entr" presetSubtype="0" fill="hold" grpId="0"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fade">
                                      <p:cBhvr>
                                        <p:cTn id="108" dur="100"/>
                                        <p:tgtEl>
                                          <p:spTgt spid="60"/>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4"/>
                                        </p:tgtEl>
                                        <p:attrNameLst>
                                          <p:attrName>style.visibility</p:attrName>
                                        </p:attrNameLst>
                                      </p:cBhvr>
                                      <p:to>
                                        <p:strVal val="visible"/>
                                      </p:to>
                                    </p:set>
                                    <p:animEffect transition="in" filter="fade">
                                      <p:cBhvr>
                                        <p:cTn id="1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32" grpId="0"/>
      <p:bldP spid="33" grpId="0"/>
      <p:bldP spid="34" grpId="0"/>
      <p:bldP spid="35" grpId="0"/>
      <p:bldP spid="36" grpId="0"/>
      <p:bldP spid="37" grpId="0"/>
      <p:bldP spid="38" grpId="0"/>
      <p:bldP spid="39" grpId="0"/>
      <p:bldP spid="40" grpId="0"/>
      <p:bldP spid="41" grpId="0"/>
      <p:bldP spid="42" grpId="0"/>
      <p:bldP spid="49" grpId="0"/>
      <p:bldP spid="50" grpId="0"/>
      <p:bldP spid="51" grpId="0"/>
      <p:bldP spid="52" grpId="0"/>
      <p:bldP spid="53" grpId="0"/>
      <p:bldP spid="54" grpId="0"/>
      <p:bldP spid="55" grpId="0"/>
      <p:bldP spid="56" grpId="0"/>
      <p:bldP spid="57" grpId="0"/>
      <p:bldP spid="58" grpId="0"/>
      <p:bldP spid="59" grpId="0"/>
      <p:bldP spid="6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Let’s add alternative spellings </a:t>
            </a:r>
          </a:p>
        </p:txBody>
      </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2DB97D0E-B7ED-AB43-BE3F-1CFB607522F1}"/>
              </a:ext>
            </a:extLst>
          </p:cNvPr>
          <p:cNvSpPr txBox="1"/>
          <p:nvPr/>
        </p:nvSpPr>
        <p:spPr>
          <a:xfrm>
            <a:off x="152400" y="1642629"/>
            <a:ext cx="2043316" cy="4524315"/>
          </a:xfrm>
          <a:prstGeom prst="rect">
            <a:avLst/>
          </a:prstGeom>
          <a:noFill/>
        </p:spPr>
        <p:txBody>
          <a:bodyPr wrap="none" rtlCol="0">
            <a:spAutoFit/>
          </a:bodyPr>
          <a:lstStyle/>
          <a:p>
            <a:r>
              <a:rPr lang="el-GR" sz="1200" dirty="0" err="1"/>
              <a:t>Μαρίαν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Μαρίαν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ό</a:t>
            </a:r>
            <a:r>
              <a:rPr lang="el-GR" sz="1200" dirty="0"/>
              <a:t> </a:t>
            </a:r>
            <a:r>
              <a:rPr lang="el-GR" sz="1200" dirty="0" err="1"/>
              <a:t>Ἰωάννης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Ἰωάννης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Μαρίαν</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Μαρίαν</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Μαρίαν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endParaRPr lang="el-GR" sz="1200" dirty="0"/>
          </a:p>
        </p:txBody>
      </p:sp>
      <p:sp>
        <p:nvSpPr>
          <p:cNvPr id="26" name="TextBox 25">
            <a:extLst>
              <a:ext uri="{FF2B5EF4-FFF2-40B4-BE49-F238E27FC236}">
                <a16:creationId xmlns:a16="http://schemas.microsoft.com/office/drawing/2014/main" id="{A6F6EB49-9D81-C145-BC0C-EE17038565FD}"/>
              </a:ext>
            </a:extLst>
          </p:cNvPr>
          <p:cNvSpPr txBox="1"/>
          <p:nvPr/>
        </p:nvSpPr>
        <p:spPr>
          <a:xfrm>
            <a:off x="2286000" y="1642626"/>
            <a:ext cx="1973617" cy="4524315"/>
          </a:xfrm>
          <a:prstGeom prst="rect">
            <a:avLst/>
          </a:prstGeom>
          <a:noFill/>
        </p:spPr>
        <p:txBody>
          <a:bodyPr wrap="none" rtlCol="0">
            <a:spAutoFit/>
          </a:bodyPr>
          <a:lstStyle/>
          <a:p>
            <a:r>
              <a:rPr lang="el-GR" sz="1200" dirty="0" err="1"/>
              <a:t>τὴν</a:t>
            </a:r>
            <a:r>
              <a:rPr lang="el-GR" sz="1200" dirty="0"/>
              <a:t> </a:t>
            </a:r>
            <a:r>
              <a:rPr lang="el-GR" sz="1200" dirty="0" err="1"/>
              <a:t>Μαρίαν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Μαρίαν</a:t>
            </a:r>
            <a:endParaRPr lang="el-GR" sz="1200" dirty="0"/>
          </a:p>
          <a:p>
            <a:r>
              <a:rPr lang="el-GR" sz="1200" dirty="0" err="1"/>
              <a:t>Μαρίαν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Ἰωάνης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Ἰωάνης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Μαρίαν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Μαρίαν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Μαρίαν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ό</a:t>
            </a:r>
            <a:r>
              <a:rPr lang="el-GR" sz="1200" dirty="0"/>
              <a:t> </a:t>
            </a:r>
            <a:r>
              <a:rPr lang="el-GR" sz="1200" dirty="0" err="1"/>
              <a:t>Ἰωάνης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p:txBody>
      </p:sp>
      <p:sp>
        <p:nvSpPr>
          <p:cNvPr id="27" name="TextBox 26">
            <a:extLst>
              <a:ext uri="{FF2B5EF4-FFF2-40B4-BE49-F238E27FC236}">
                <a16:creationId xmlns:a16="http://schemas.microsoft.com/office/drawing/2014/main" id="{730F28F6-CAB6-E348-9FB8-DCB375383006}"/>
              </a:ext>
            </a:extLst>
          </p:cNvPr>
          <p:cNvSpPr txBox="1"/>
          <p:nvPr/>
        </p:nvSpPr>
        <p:spPr>
          <a:xfrm>
            <a:off x="4349901" y="1642625"/>
            <a:ext cx="2293192" cy="4524315"/>
          </a:xfrm>
          <a:prstGeom prst="rect">
            <a:avLst/>
          </a:prstGeom>
          <a:noFill/>
        </p:spPr>
        <p:txBody>
          <a:bodyPr wrap="none" rtlCol="0">
            <a:spAutoFit/>
          </a:bodyPr>
          <a:lstStyle/>
          <a:p>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Ἰωάνης</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Ἰωάννης</a:t>
            </a:r>
            <a:endParaRPr lang="el-GR" sz="1200" dirty="0"/>
          </a:p>
          <a:p>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Ἰωάννης</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Ἰωάνης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Μαριάμμην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Ἰωάνης</a:t>
            </a:r>
            <a:r>
              <a:rPr lang="el-GR" sz="1200" dirty="0"/>
              <a:t> </a:t>
            </a:r>
            <a:r>
              <a:rPr lang="el-GR" sz="1200" dirty="0" err="1"/>
              <a:t>ὰγαπᾷ</a:t>
            </a:r>
            <a:r>
              <a:rPr lang="el-GR" sz="1200" dirty="0"/>
              <a:t> </a:t>
            </a:r>
            <a:r>
              <a:rPr lang="el-GR" sz="1200" dirty="0" err="1"/>
              <a:t>Μαριάμμην</a:t>
            </a:r>
            <a:endParaRPr lang="el-GR" sz="1200" dirty="0"/>
          </a:p>
        </p:txBody>
      </p:sp>
      <p:sp>
        <p:nvSpPr>
          <p:cNvPr id="5" name="Rectangle 4">
            <a:extLst>
              <a:ext uri="{FF2B5EF4-FFF2-40B4-BE49-F238E27FC236}">
                <a16:creationId xmlns:a16="http://schemas.microsoft.com/office/drawing/2014/main" id="{BA66A0DF-459B-D84F-A95A-907C1F0596B6}"/>
              </a:ext>
            </a:extLst>
          </p:cNvPr>
          <p:cNvSpPr/>
          <p:nvPr/>
        </p:nvSpPr>
        <p:spPr>
          <a:xfrm>
            <a:off x="6758777" y="1642626"/>
            <a:ext cx="2293192" cy="4524315"/>
          </a:xfrm>
          <a:prstGeom prst="rect">
            <a:avLst/>
          </a:prstGeom>
        </p:spPr>
        <p:txBody>
          <a:bodyPr wrap="square">
            <a:spAutoFit/>
          </a:bodyPr>
          <a:lstStyle/>
          <a:p>
            <a:r>
              <a:rPr lang="el-GR" sz="1200" dirty="0" err="1"/>
              <a:t>Μαριάμμην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Μαριάμμην</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Ἰωάννης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Μαριάμμην</a:t>
            </a:r>
            <a:endParaRPr lang="el-GR" sz="1200" dirty="0"/>
          </a:p>
          <a:p>
            <a:r>
              <a:rPr lang="el-GR" sz="1200" dirty="0" err="1"/>
              <a:t>Ἰωάνης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ό</a:t>
            </a:r>
            <a:r>
              <a:rPr lang="el-GR" sz="1200" dirty="0"/>
              <a:t> </a:t>
            </a:r>
            <a:r>
              <a:rPr lang="el-GR" sz="1200" dirty="0" err="1"/>
              <a:t>Ἰωάννης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endParaRPr lang="el-GR" sz="1200" dirty="0"/>
          </a:p>
          <a:p>
            <a:r>
              <a:rPr lang="el-GR" sz="1200" dirty="0" err="1"/>
              <a:t>Μαριάμμην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p:txBody>
      </p:sp>
      <p:graphicFrame>
        <p:nvGraphicFramePr>
          <p:cNvPr id="9" name="Table 8">
            <a:extLst>
              <a:ext uri="{FF2B5EF4-FFF2-40B4-BE49-F238E27FC236}">
                <a16:creationId xmlns:a16="http://schemas.microsoft.com/office/drawing/2014/main" id="{3950B25F-80E8-9D43-AF34-7B0AA3CC0F14}"/>
              </a:ext>
            </a:extLst>
          </p:cNvPr>
          <p:cNvGraphicFramePr>
            <a:graphicFrameLocks noGrp="1"/>
          </p:cNvGraphicFramePr>
          <p:nvPr>
            <p:extLst>
              <p:ext uri="{D42A27DB-BD31-4B8C-83A1-F6EECF244321}">
                <p14:modId xmlns:p14="http://schemas.microsoft.com/office/powerpoint/2010/main" val="1213891879"/>
              </p:ext>
            </p:extLst>
          </p:nvPr>
        </p:nvGraphicFramePr>
        <p:xfrm>
          <a:off x="6758777" y="921841"/>
          <a:ext cx="2209800" cy="518160"/>
        </p:xfrm>
        <a:graphic>
          <a:graphicData uri="http://schemas.openxmlformats.org/drawingml/2006/table">
            <a:tbl>
              <a:tblPr firstRow="1" bandRow="1">
                <a:tableStyleId>{2D5ABB26-0587-4C30-8999-92F81FD0307C}</a:tableStyleId>
              </a:tblPr>
              <a:tblGrid>
                <a:gridCol w="1614854">
                  <a:extLst>
                    <a:ext uri="{9D8B030D-6E8A-4147-A177-3AD203B41FA5}">
                      <a16:colId xmlns:a16="http://schemas.microsoft.com/office/drawing/2014/main" val="1118112421"/>
                    </a:ext>
                  </a:extLst>
                </a:gridCol>
                <a:gridCol w="594946">
                  <a:extLst>
                    <a:ext uri="{9D8B030D-6E8A-4147-A177-3AD203B41FA5}">
                      <a16:colId xmlns:a16="http://schemas.microsoft.com/office/drawing/2014/main" val="1895168767"/>
                    </a:ext>
                  </a:extLst>
                </a:gridCol>
              </a:tblGrid>
              <a:tr h="370840">
                <a:tc>
                  <a:txBody>
                    <a:bodyPr/>
                    <a:lstStyle/>
                    <a:p>
                      <a:pPr algn="l"/>
                      <a:r>
                        <a:rPr lang="en-US" b="1" dirty="0"/>
                        <a:t>Combinations:</a:t>
                      </a:r>
                    </a:p>
                  </a:txBody>
                  <a:tcPr anchor="ctr"/>
                </a:tc>
                <a:tc>
                  <a:txBody>
                    <a:bodyPr/>
                    <a:lstStyle/>
                    <a:p>
                      <a:pPr algn="ctr"/>
                      <a:r>
                        <a:rPr lang="en-US" sz="2800" dirty="0"/>
                        <a:t>96</a:t>
                      </a:r>
                    </a:p>
                  </a:txBody>
                  <a:tcPr>
                    <a:solidFill>
                      <a:srgbClr val="009EC0"/>
                    </a:solidFill>
                  </a:tcPr>
                </a:tc>
                <a:extLst>
                  <a:ext uri="{0D108BD9-81ED-4DB2-BD59-A6C34878D82A}">
                    <a16:rowId xmlns:a16="http://schemas.microsoft.com/office/drawing/2014/main" val="3850463457"/>
                  </a:ext>
                </a:extLst>
              </a:tr>
            </a:tbl>
          </a:graphicData>
        </a:graphic>
      </p:graphicFrame>
    </p:spTree>
    <p:extLst>
      <p:ext uri="{BB962C8B-B14F-4D97-AF65-F5344CB8AC3E}">
        <p14:creationId xmlns:p14="http://schemas.microsoft.com/office/powerpoint/2010/main" val="13746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250"/>
                                        <p:tgtEl>
                                          <p:spTgt spid="3"/>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250"/>
                                        <p:tgtEl>
                                          <p:spTgt spid="26"/>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250"/>
                                        <p:tgtEl>
                                          <p:spTgt spid="27"/>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25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26" grpId="0"/>
      <p:bldP spid="27"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16713012"/>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Variations of “John loves Mary”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That would be translated the same way in English</a:t>
            </a:r>
          </a:p>
        </p:txBody>
      </p:sp>
      <p:sp>
        <p:nvSpPr>
          <p:cNvPr id="2" name="Rectangle 1">
            <a:extLst>
              <a:ext uri="{FF2B5EF4-FFF2-40B4-BE49-F238E27FC236}">
                <a16:creationId xmlns:a16="http://schemas.microsoft.com/office/drawing/2014/main" id="{4327B35E-C8D4-B149-8292-0C86019EE8F4}"/>
              </a:ext>
            </a:extLst>
          </p:cNvPr>
          <p:cNvSpPr/>
          <p:nvPr/>
        </p:nvSpPr>
        <p:spPr>
          <a:xfrm>
            <a:off x="381000" y="1447800"/>
            <a:ext cx="22098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54FD88-1C9C-A84F-986E-370680564ABA}"/>
              </a:ext>
            </a:extLst>
          </p:cNvPr>
          <p:cNvSpPr/>
          <p:nvPr/>
        </p:nvSpPr>
        <p:spPr>
          <a:xfrm>
            <a:off x="2590800" y="1447800"/>
            <a:ext cx="19050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18FE0F0-E3F2-4B42-930A-52A2DFE64F98}"/>
              </a:ext>
            </a:extLst>
          </p:cNvPr>
          <p:cNvSpPr/>
          <p:nvPr/>
        </p:nvSpPr>
        <p:spPr>
          <a:xfrm>
            <a:off x="4495800" y="1447800"/>
            <a:ext cx="21336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B96533-793F-B441-BE71-C7683923C869}"/>
              </a:ext>
            </a:extLst>
          </p:cNvPr>
          <p:cNvSpPr/>
          <p:nvPr/>
        </p:nvSpPr>
        <p:spPr>
          <a:xfrm>
            <a:off x="6629400" y="1447800"/>
            <a:ext cx="22098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18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250"/>
                                        <p:tgtEl>
                                          <p:spTgt spid="2"/>
                                        </p:tgtEl>
                                      </p:cBhvr>
                                    </p:animEffect>
                                    <p:set>
                                      <p:cBhvr>
                                        <p:cTn id="15" dur="1" fill="hold">
                                          <p:stCondLst>
                                            <p:cond delay="24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250"/>
                                        <p:tgtEl>
                                          <p:spTgt spid="8"/>
                                        </p:tgtEl>
                                      </p:cBhvr>
                                    </p:animEffect>
                                    <p:set>
                                      <p:cBhvr>
                                        <p:cTn id="20" dur="1" fill="hold">
                                          <p:stCondLst>
                                            <p:cond delay="24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250"/>
                                        <p:tgtEl>
                                          <p:spTgt spid="9"/>
                                        </p:tgtEl>
                                      </p:cBhvr>
                                    </p:animEffect>
                                    <p:set>
                                      <p:cBhvr>
                                        <p:cTn id="25" dur="1" fill="hold">
                                          <p:stCondLst>
                                            <p:cond delay="249"/>
                                          </p:stCondLst>
                                        </p:cTn>
                                        <p:tgtEl>
                                          <p:spTgt spid="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250"/>
                                        <p:tgtEl>
                                          <p:spTgt spid="10"/>
                                        </p:tgtEl>
                                      </p:cBhvr>
                                    </p:animEffect>
                                    <p:set>
                                      <p:cBhvr>
                                        <p:cTn id="30" dur="1" fill="hold">
                                          <p:stCondLst>
                                            <p:cond delay="24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animBg="1"/>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677108"/>
          </a:xfrm>
          <a:prstGeom prst="rect">
            <a:avLst/>
          </a:prstGeom>
          <a:noFill/>
        </p:spPr>
        <p:txBody>
          <a:bodyPr wrap="square" rtlCol="0">
            <a:spAutoFit/>
          </a:bodyPr>
          <a:lstStyle/>
          <a:p>
            <a:r>
              <a:rPr lang="en-US" sz="3800" b="1" dirty="0"/>
              <a:t>Can we trust the manuscripts?</a:t>
            </a:r>
          </a:p>
        </p:txBody>
      </p:sp>
      <p:grpSp>
        <p:nvGrpSpPr>
          <p:cNvPr id="9" name="Group 8">
            <a:extLst>
              <a:ext uri="{FF2B5EF4-FFF2-40B4-BE49-F238E27FC236}">
                <a16:creationId xmlns:a16="http://schemas.microsoft.com/office/drawing/2014/main" id="{55676BE1-B42E-AD44-9DD5-FF20BEB47F36}"/>
              </a:ext>
            </a:extLst>
          </p:cNvPr>
          <p:cNvGrpSpPr/>
          <p:nvPr/>
        </p:nvGrpSpPr>
        <p:grpSpPr>
          <a:xfrm>
            <a:off x="533400" y="169426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Critical </a:t>
              </a:r>
              <a:r>
                <a:rPr lang="en-US" sz="2400" b="1" dirty="0">
                  <a:solidFill>
                    <a:schemeClr val="tx1"/>
                  </a:solidFill>
                  <a:highlight>
                    <a:srgbClr val="C00002"/>
                  </a:highlight>
                </a:rPr>
                <a:t>doctrines are not affected</a:t>
              </a:r>
              <a:r>
                <a:rPr lang="en-US" sz="2400" b="1" dirty="0">
                  <a:solidFill>
                    <a:schemeClr val="tx1"/>
                  </a:solidFill>
                </a:rPr>
                <a:t> </a:t>
              </a:r>
              <a:r>
                <a:rPr lang="en-US" sz="2400" dirty="0">
                  <a:solidFill>
                    <a:schemeClr val="tx1"/>
                  </a:solidFill>
                </a:rPr>
                <a:t>by variants (even </a:t>
              </a:r>
              <a:r>
                <a:rPr lang="en-US" sz="2400" dirty="0" err="1">
                  <a:solidFill>
                    <a:schemeClr val="tx1"/>
                  </a:solidFill>
                </a:rPr>
                <a:t>Ehrman</a:t>
              </a:r>
              <a:r>
                <a:rPr lang="en-US" sz="2400" dirty="0">
                  <a:solidFill>
                    <a:schemeClr val="tx1"/>
                  </a:solidFill>
                </a:rPr>
                <a:t> agrees)</a:t>
              </a:r>
              <a:endParaRPr lang="en-US" sz="2400" b="1" dirty="0">
                <a:solidFill>
                  <a:schemeClr val="tx1"/>
                </a:solidFill>
                <a:highlight>
                  <a:srgbClr val="C00002"/>
                </a:highlight>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1481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for post">
            <a:extLst>
              <a:ext uri="{FF2B5EF4-FFF2-40B4-BE49-F238E27FC236}">
                <a16:creationId xmlns:a16="http://schemas.microsoft.com/office/drawing/2014/main" id="{85EFEBA8-DD65-4BE4-9DA8-3A442FACFC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5" t="1055" r="895" b="1055"/>
          <a:stretch/>
        </p:blipFill>
        <p:spPr bwMode="auto">
          <a:xfrm>
            <a:off x="914400" y="1219200"/>
            <a:ext cx="73152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941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1981200"/>
          </a:xfrm>
        </p:spPr>
        <p:txBody>
          <a:bodyPr anchor="b" anchorCtr="0">
            <a:noAutofit/>
          </a:bodyPr>
          <a:lstStyle/>
          <a:p>
            <a:pPr>
              <a:tabLst>
                <a:tab pos="91440" algn="l"/>
              </a:tabLst>
            </a:pPr>
            <a:r>
              <a:rPr lang="en-US" sz="3300" dirty="0"/>
              <a:t>“Bruce Metzger, your mentor in textual criticism to whom this book is dedicated, </a:t>
            </a:r>
            <a:r>
              <a:rPr lang="en-US" sz="3300" dirty="0">
                <a:highlight>
                  <a:srgbClr val="009EC0"/>
                </a:highlight>
              </a:rPr>
              <a:t>has said that there is nothing in these variants of Scripture that challenges any essential Christian beliefs</a:t>
            </a:r>
            <a:r>
              <a:rPr lang="en-US" sz="3300" dirty="0"/>
              <a:t>.</a:t>
            </a:r>
            <a:br>
              <a:rPr lang="en-US" sz="3300" dirty="0"/>
            </a:br>
            <a:r>
              <a:rPr lang="en-US" sz="500" dirty="0"/>
              <a:t> </a:t>
            </a:r>
            <a:endParaRPr lang="en-US" sz="3300" dirty="0"/>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Question to 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
        <p:nvSpPr>
          <p:cNvPr id="4" name="TextBox 3">
            <a:extLst>
              <a:ext uri="{FF2B5EF4-FFF2-40B4-BE49-F238E27FC236}">
                <a16:creationId xmlns:a16="http://schemas.microsoft.com/office/drawing/2014/main" id="{EBA9883E-0AE8-2D49-A8A9-2C7F9EE8DEFF}"/>
              </a:ext>
            </a:extLst>
          </p:cNvPr>
          <p:cNvSpPr txBox="1"/>
          <p:nvPr/>
        </p:nvSpPr>
        <p:spPr>
          <a:xfrm>
            <a:off x="0" y="2057400"/>
            <a:ext cx="8686800" cy="2123658"/>
          </a:xfrm>
          <a:prstGeom prst="rect">
            <a:avLst/>
          </a:prstGeom>
          <a:noFill/>
        </p:spPr>
        <p:txBody>
          <a:bodyPr wrap="square" rtlCol="0">
            <a:spAutoFit/>
          </a:bodyPr>
          <a:lstStyle/>
          <a:p>
            <a:r>
              <a:rPr lang="en-US" sz="3300" b="1" dirty="0">
                <a:highlight>
                  <a:srgbClr val="C00002"/>
                </a:highlight>
              </a:rPr>
              <a:t>Why do you believe these core tenets of Christian orthodoxy to be in jeopardy</a:t>
            </a:r>
            <a:r>
              <a:rPr lang="en-US" sz="3300" b="1" dirty="0"/>
              <a:t> </a:t>
            </a:r>
            <a:r>
              <a:rPr lang="en-US" sz="3300" dirty="0"/>
              <a:t>based on the scribal errors you discovered in the biblical manuscripts?”</a:t>
            </a:r>
          </a:p>
        </p:txBody>
      </p:sp>
    </p:spTree>
    <p:extLst>
      <p:ext uri="{BB962C8B-B14F-4D97-AF65-F5344CB8AC3E}">
        <p14:creationId xmlns:p14="http://schemas.microsoft.com/office/powerpoint/2010/main" val="135571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“there would be </a:t>
            </a:r>
            <a:r>
              <a:rPr lang="en-US" sz="3600" b="1" dirty="0">
                <a:highlight>
                  <a:srgbClr val="C00002"/>
                </a:highlight>
              </a:rPr>
              <a:t>very few points of disagreement</a:t>
            </a:r>
            <a:r>
              <a:rPr lang="en-US" sz="3600" dirty="0"/>
              <a:t>—maybe one or two dozen places out of many thousands. ”</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Tree>
    <p:extLst>
      <p:ext uri="{BB962C8B-B14F-4D97-AF65-F5344CB8AC3E}">
        <p14:creationId xmlns:p14="http://schemas.microsoft.com/office/powerpoint/2010/main" val="868899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“The position I argue for in </a:t>
            </a:r>
            <a:r>
              <a:rPr lang="en-US" sz="3600" i="1" dirty="0"/>
              <a:t>Misquoting Jesus </a:t>
            </a:r>
            <a:r>
              <a:rPr lang="en-US" sz="3600" b="1" dirty="0">
                <a:highlight>
                  <a:srgbClr val="C00002"/>
                </a:highlight>
              </a:rPr>
              <a:t>does not actually stand at odds</a:t>
            </a:r>
            <a:r>
              <a:rPr lang="en-US" sz="3600" b="1" dirty="0"/>
              <a:t> </a:t>
            </a:r>
            <a:r>
              <a:rPr lang="en-US" sz="3600" dirty="0"/>
              <a:t>with Prof. Metzger’s position that the </a:t>
            </a:r>
            <a:r>
              <a:rPr lang="en-US" sz="3600" b="1" dirty="0">
                <a:highlight>
                  <a:srgbClr val="C00002"/>
                </a:highlight>
              </a:rPr>
              <a:t>essential Christian beliefs are not affected by textual variants</a:t>
            </a:r>
            <a:r>
              <a:rPr lang="en-US" sz="3600" dirty="0"/>
              <a:t> in the manuscript tradition of the New Testament. ”</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Tree>
    <p:extLst>
      <p:ext uri="{BB962C8B-B14F-4D97-AF65-F5344CB8AC3E}">
        <p14:creationId xmlns:p14="http://schemas.microsoft.com/office/powerpoint/2010/main" val="2743984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4876800"/>
          </a:xfrm>
        </p:spPr>
        <p:txBody>
          <a:bodyPr anchor="b" anchorCtr="0">
            <a:noAutofit/>
          </a:bodyPr>
          <a:lstStyle/>
          <a:p>
            <a:pPr>
              <a:tabLst>
                <a:tab pos="91440" algn="l"/>
              </a:tabLst>
            </a:pPr>
            <a:r>
              <a:rPr lang="en-US" sz="3600" dirty="0"/>
              <a:t>“</a:t>
            </a:r>
            <a:r>
              <a:rPr lang="en-US" sz="3600" b="1" dirty="0">
                <a:highlight>
                  <a:srgbClr val="C00002"/>
                </a:highlight>
              </a:rPr>
              <a:t>none of your cherished doctrines appears to be in real danger</a:t>
            </a:r>
            <a:r>
              <a:rPr lang="en-US" sz="3600" b="1" dirty="0"/>
              <a:t> </a:t>
            </a:r>
            <a:r>
              <a:rPr lang="en-US" sz="3600" dirty="0"/>
              <a:t>because of variations in our surviving manuscripts (at least the variations that we know about). But that is not my claim and never has been my claim.”</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5638800"/>
            <a:ext cx="8915400" cy="762000"/>
          </a:xfrm>
        </p:spPr>
        <p:txBody>
          <a:bodyPr>
            <a:normAutofit/>
          </a:bodyPr>
          <a:lstStyle/>
          <a:p>
            <a:pPr algn="l"/>
            <a:r>
              <a:rPr lang="en-US" sz="4400" cap="all" dirty="0">
                <a:solidFill>
                  <a:srgbClr val="009EC0"/>
                </a:solidFill>
              </a:rPr>
              <a:t>Bart </a:t>
            </a:r>
            <a:r>
              <a:rPr lang="en-US" sz="4400" cap="all" dirty="0" err="1">
                <a:solidFill>
                  <a:srgbClr val="009EC0"/>
                </a:solidFill>
              </a:rPr>
              <a:t>Ehrman</a:t>
            </a:r>
            <a:endParaRPr lang="en-US" sz="4400" b="0" i="1" dirty="0">
              <a:solidFill>
                <a:srgbClr val="009EC0"/>
              </a:solidFill>
            </a:endParaRPr>
          </a:p>
        </p:txBody>
      </p:sp>
    </p:spTree>
    <p:extLst>
      <p:ext uri="{BB962C8B-B14F-4D97-AF65-F5344CB8AC3E}">
        <p14:creationId xmlns:p14="http://schemas.microsoft.com/office/powerpoint/2010/main" val="1648963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Summarize the critics' viewpoint</a:t>
            </a:r>
          </a:p>
        </p:txBody>
      </p:sp>
      <p:sp>
        <p:nvSpPr>
          <p:cNvPr id="3" name="Text Placeholder 2"/>
          <p:cNvSpPr>
            <a:spLocks noGrp="1"/>
          </p:cNvSpPr>
          <p:nvPr>
            <p:ph type="body" sz="quarter" idx="13"/>
          </p:nvPr>
        </p:nvSpPr>
        <p:spPr/>
        <p:txBody>
          <a:bodyPr/>
          <a:lstStyle/>
          <a:p>
            <a:r>
              <a:rPr lang="en-US" dirty="0"/>
              <a:t>1</a:t>
            </a:r>
          </a:p>
        </p:txBody>
      </p:sp>
    </p:spTree>
    <p:extLst>
      <p:ext uri="{BB962C8B-B14F-4D97-AF65-F5344CB8AC3E}">
        <p14:creationId xmlns:p14="http://schemas.microsoft.com/office/powerpoint/2010/main" val="2094317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8E61B69-8E31-094B-94CF-E45CDBAC3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3962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5BF440-65BC-E84F-940A-C2A705069C60}"/>
              </a:ext>
            </a:extLst>
          </p:cNvPr>
          <p:cNvSpPr txBox="1"/>
          <p:nvPr/>
        </p:nvSpPr>
        <p:spPr>
          <a:xfrm>
            <a:off x="4876800" y="2557430"/>
            <a:ext cx="2757293" cy="1077218"/>
          </a:xfrm>
          <a:prstGeom prst="rect">
            <a:avLst/>
          </a:prstGeom>
          <a:noFill/>
        </p:spPr>
        <p:txBody>
          <a:bodyPr wrap="none" rtlCol="0">
            <a:spAutoFit/>
          </a:bodyPr>
          <a:lstStyle/>
          <a:p>
            <a:r>
              <a:rPr lang="en-US" sz="3200" b="1" dirty="0"/>
              <a:t>Joe Avella</a:t>
            </a:r>
          </a:p>
          <a:p>
            <a:r>
              <a:rPr lang="en-US" sz="3200" dirty="0"/>
              <a:t>Video Producer</a:t>
            </a:r>
          </a:p>
        </p:txBody>
      </p:sp>
      <p:sp>
        <p:nvSpPr>
          <p:cNvPr id="5" name="TextBox 4">
            <a:extLst>
              <a:ext uri="{FF2B5EF4-FFF2-40B4-BE49-F238E27FC236}">
                <a16:creationId xmlns:a16="http://schemas.microsoft.com/office/drawing/2014/main" id="{17ACB90C-4E8B-AB4E-A905-DB30E9497914}"/>
              </a:ext>
            </a:extLst>
          </p:cNvPr>
          <p:cNvSpPr txBox="1"/>
          <p:nvPr/>
        </p:nvSpPr>
        <p:spPr>
          <a:xfrm>
            <a:off x="609600" y="4114800"/>
            <a:ext cx="8153400" cy="1569660"/>
          </a:xfrm>
          <a:prstGeom prst="rect">
            <a:avLst/>
          </a:prstGeom>
          <a:noFill/>
        </p:spPr>
        <p:txBody>
          <a:bodyPr wrap="square" rtlCol="0">
            <a:spAutoFit/>
          </a:bodyPr>
          <a:lstStyle/>
          <a:p>
            <a:r>
              <a:rPr lang="en-US" b="1" dirty="0"/>
              <a:t>The source of this video:</a:t>
            </a:r>
          </a:p>
          <a:p>
            <a:r>
              <a:rPr lang="en-US" sz="600" b="1" dirty="0"/>
              <a:t> </a:t>
            </a:r>
            <a:endParaRPr lang="en-US" sz="400" b="1" dirty="0"/>
          </a:p>
          <a:p>
            <a:r>
              <a:rPr lang="en-US" dirty="0"/>
              <a:t>Joe is a video producer based in Los Angeles. He primarily focuses on food, marijuana, and movie industry stories.	</a:t>
            </a:r>
          </a:p>
          <a:p>
            <a:endParaRPr lang="en-US" dirty="0"/>
          </a:p>
          <a:p>
            <a:r>
              <a:rPr lang="en-US" dirty="0">
                <a:solidFill>
                  <a:srgbClr val="0070C0"/>
                </a:solidFill>
                <a:hlinkClick r:id="rId3">
                  <a:extLst>
                    <a:ext uri="{A12FA001-AC4F-418D-AE19-62706E023703}">
                      <ahyp:hlinkClr xmlns:ahyp="http://schemas.microsoft.com/office/drawing/2018/hyperlinkcolor" val="tx"/>
                    </a:ext>
                  </a:extLst>
                </a:hlinkClick>
              </a:rPr>
              <a:t>https://www.businessinsider.com/author/joe-avella</a:t>
            </a:r>
            <a:r>
              <a:rPr lang="en-US" dirty="0">
                <a:solidFill>
                  <a:srgbClr val="0070C0"/>
                </a:solidFill>
              </a:rPr>
              <a:t> </a:t>
            </a:r>
          </a:p>
        </p:txBody>
      </p:sp>
    </p:spTree>
    <p:extLst>
      <p:ext uri="{BB962C8B-B14F-4D97-AF65-F5344CB8AC3E}">
        <p14:creationId xmlns:p14="http://schemas.microsoft.com/office/powerpoint/2010/main" val="821964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 out the claims</a:t>
            </a:r>
          </a:p>
        </p:txBody>
      </p:sp>
      <p:sp>
        <p:nvSpPr>
          <p:cNvPr id="3" name="Text Placeholder 2"/>
          <p:cNvSpPr>
            <a:spLocks noGrp="1"/>
          </p:cNvSpPr>
          <p:nvPr>
            <p:ph type="body" sz="quarter" idx="13"/>
          </p:nvPr>
        </p:nvSpPr>
        <p:spPr/>
        <p:txBody>
          <a:bodyPr/>
          <a:lstStyle/>
          <a:p>
            <a:r>
              <a:rPr lang="en-US" dirty="0"/>
              <a:t>2</a:t>
            </a:r>
          </a:p>
        </p:txBody>
      </p:sp>
    </p:spTree>
    <p:extLst>
      <p:ext uri="{BB962C8B-B14F-4D97-AF65-F5344CB8AC3E}">
        <p14:creationId xmlns:p14="http://schemas.microsoft.com/office/powerpoint/2010/main" val="1150269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questions would you ask this person?</a:t>
            </a:r>
          </a:p>
        </p:txBody>
      </p:sp>
      <p:sp>
        <p:nvSpPr>
          <p:cNvPr id="3" name="Text Placeholder 2"/>
          <p:cNvSpPr>
            <a:spLocks noGrp="1"/>
          </p:cNvSpPr>
          <p:nvPr>
            <p:ph type="body" sz="quarter" idx="13"/>
          </p:nvPr>
        </p:nvSpPr>
        <p:spPr/>
        <p:txBody>
          <a:bodyPr/>
          <a:lstStyle/>
          <a:p>
            <a:r>
              <a:rPr lang="en-US" dirty="0"/>
              <a:t>3</a:t>
            </a:r>
          </a:p>
        </p:txBody>
      </p:sp>
    </p:spTree>
    <p:extLst>
      <p:ext uri="{BB962C8B-B14F-4D97-AF65-F5344CB8AC3E}">
        <p14:creationId xmlns:p14="http://schemas.microsoft.com/office/powerpoint/2010/main" val="2236465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3" name="Content Placeholder 3">
            <a:extLst>
              <a:ext uri="{FF2B5EF4-FFF2-40B4-BE49-F238E27FC236}">
                <a16:creationId xmlns:a16="http://schemas.microsoft.com/office/drawing/2014/main" id="{4FED46FD-B60E-B34D-9D68-FAAF10BC67DE}"/>
              </a:ext>
            </a:extLst>
          </p:cNvPr>
          <p:cNvGraphicFramePr>
            <a:graphicFrameLocks noGrp="1"/>
          </p:cNvGraphicFramePr>
          <p:nvPr>
            <p:ph idx="1"/>
            <p:extLst>
              <p:ext uri="{D42A27DB-BD31-4B8C-83A1-F6EECF244321}">
                <p14:modId xmlns:p14="http://schemas.microsoft.com/office/powerpoint/2010/main" val="2273066500"/>
              </p:ext>
            </p:extLst>
          </p:nvPr>
        </p:nvGraphicFramePr>
        <p:xfrm>
          <a:off x="5530045" y="175127"/>
          <a:ext cx="3614376" cy="4065316"/>
        </p:xfrm>
        <a:graphic>
          <a:graphicData uri="http://schemas.openxmlformats.org/drawingml/2006/chart">
            <c:chart xmlns:c="http://schemas.openxmlformats.org/drawingml/2006/chart" xmlns:r="http://schemas.openxmlformats.org/officeDocument/2006/relationships" r:id="rId2"/>
          </a:graphicData>
        </a:graphic>
      </p:graphicFrame>
      <p:grpSp>
        <p:nvGrpSpPr>
          <p:cNvPr id="17" name="Group 16">
            <a:extLst>
              <a:ext uri="{FF2B5EF4-FFF2-40B4-BE49-F238E27FC236}">
                <a16:creationId xmlns:a16="http://schemas.microsoft.com/office/drawing/2014/main" id="{A22EE035-52E2-254B-BE41-5D02A9A311EE}"/>
              </a:ext>
            </a:extLst>
          </p:cNvPr>
          <p:cNvGrpSpPr/>
          <p:nvPr/>
        </p:nvGrpSpPr>
        <p:grpSpPr>
          <a:xfrm>
            <a:off x="2275153" y="3706678"/>
            <a:ext cx="1400750" cy="1143007"/>
            <a:chOff x="9419650" y="2057393"/>
            <a:chExt cx="1400750" cy="1143007"/>
          </a:xfrm>
        </p:grpSpPr>
        <p:grpSp>
          <p:nvGrpSpPr>
            <p:cNvPr id="20" name="Group 19">
              <a:extLst>
                <a:ext uri="{FF2B5EF4-FFF2-40B4-BE49-F238E27FC236}">
                  <a16:creationId xmlns:a16="http://schemas.microsoft.com/office/drawing/2014/main" id="{0CEDE96C-06C5-994E-9A9F-31D44227D306}"/>
                </a:ext>
              </a:extLst>
            </p:cNvPr>
            <p:cNvGrpSpPr/>
            <p:nvPr/>
          </p:nvGrpSpPr>
          <p:grpSpPr>
            <a:xfrm>
              <a:off x="9419650" y="2057398"/>
              <a:ext cx="1400750" cy="1143002"/>
              <a:chOff x="9419650" y="2057398"/>
              <a:chExt cx="1400750" cy="1143002"/>
            </a:xfrm>
          </p:grpSpPr>
          <p:sp>
            <p:nvSpPr>
              <p:cNvPr id="22" name="Rounded Rectangle 21">
                <a:extLst>
                  <a:ext uri="{FF2B5EF4-FFF2-40B4-BE49-F238E27FC236}">
                    <a16:creationId xmlns:a16="http://schemas.microsoft.com/office/drawing/2014/main" id="{1E7AB47F-ADB8-F14D-8B38-AFE84ED37AF4}"/>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CB1CFE22-FD29-7D43-9CDE-746AA0E2D74A}"/>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57B6B483-4A0A-4149-A160-155088CA3355}"/>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EBDDC155-F880-5B4E-8F9A-1935357DA725}"/>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3635C9-AA75-F54B-8814-8258F4495CEF}"/>
                  </a:ext>
                </a:extLst>
              </p:cNvPr>
              <p:cNvCxnSpPr>
                <a:cxnSpLocks/>
                <a:endCxn id="2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5E6E32E6-5DEA-5643-B016-BE1F73B710A1}"/>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56C2B9D3-6FB5-9741-B71E-891707EE812E}"/>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3" name="Pie 32">
                <a:extLst>
                  <a:ext uri="{FF2B5EF4-FFF2-40B4-BE49-F238E27FC236}">
                    <a16:creationId xmlns:a16="http://schemas.microsoft.com/office/drawing/2014/main" id="{5782B300-DEE3-9849-B83F-1F7B90D266CC}"/>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Rectangle 20">
              <a:extLst>
                <a:ext uri="{FF2B5EF4-FFF2-40B4-BE49-F238E27FC236}">
                  <a16:creationId xmlns:a16="http://schemas.microsoft.com/office/drawing/2014/main" id="{FE607C41-5BBB-8341-B77D-2799BA310997}"/>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34" name="Group 33">
            <a:extLst>
              <a:ext uri="{FF2B5EF4-FFF2-40B4-BE49-F238E27FC236}">
                <a16:creationId xmlns:a16="http://schemas.microsoft.com/office/drawing/2014/main" id="{1690A1CA-6988-7148-A68C-5B41252FAA1C}"/>
              </a:ext>
            </a:extLst>
          </p:cNvPr>
          <p:cNvGrpSpPr/>
          <p:nvPr/>
        </p:nvGrpSpPr>
        <p:grpSpPr>
          <a:xfrm>
            <a:off x="6767714" y="5408552"/>
            <a:ext cx="1400750" cy="1143007"/>
            <a:chOff x="9419650" y="2057393"/>
            <a:chExt cx="1400750" cy="1143007"/>
          </a:xfrm>
        </p:grpSpPr>
        <p:grpSp>
          <p:nvGrpSpPr>
            <p:cNvPr id="35" name="Group 34">
              <a:extLst>
                <a:ext uri="{FF2B5EF4-FFF2-40B4-BE49-F238E27FC236}">
                  <a16:creationId xmlns:a16="http://schemas.microsoft.com/office/drawing/2014/main" id="{33D7A8EC-E915-574A-ADD3-2168E4937228}"/>
                </a:ext>
              </a:extLst>
            </p:cNvPr>
            <p:cNvGrpSpPr/>
            <p:nvPr/>
          </p:nvGrpSpPr>
          <p:grpSpPr>
            <a:xfrm>
              <a:off x="9419650" y="2057398"/>
              <a:ext cx="1400750" cy="1143002"/>
              <a:chOff x="9419650" y="2057398"/>
              <a:chExt cx="1400750" cy="1143002"/>
            </a:xfrm>
          </p:grpSpPr>
          <p:sp>
            <p:nvSpPr>
              <p:cNvPr id="37" name="Rounded Rectangle 36">
                <a:extLst>
                  <a:ext uri="{FF2B5EF4-FFF2-40B4-BE49-F238E27FC236}">
                    <a16:creationId xmlns:a16="http://schemas.microsoft.com/office/drawing/2014/main" id="{E22CF384-569C-1942-BEF9-F1C351256F30}"/>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0F3E32DB-AABB-2D4B-96AA-6831BFE09E83}"/>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 38">
                <a:extLst>
                  <a:ext uri="{FF2B5EF4-FFF2-40B4-BE49-F238E27FC236}">
                    <a16:creationId xmlns:a16="http://schemas.microsoft.com/office/drawing/2014/main" id="{29566761-6344-AD47-95BB-3D1A82D4D6AE}"/>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05CA57E-E170-2944-9AB3-335F56B5EE34}"/>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630A2AA-7D7C-8244-B269-9239C453C227}"/>
                  </a:ext>
                </a:extLst>
              </p:cNvPr>
              <p:cNvCxnSpPr>
                <a:cxnSpLocks/>
                <a:endCxn id="39"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42" name="Arc 41">
                <a:extLst>
                  <a:ext uri="{FF2B5EF4-FFF2-40B4-BE49-F238E27FC236}">
                    <a16:creationId xmlns:a16="http://schemas.microsoft.com/office/drawing/2014/main" id="{2472E2D8-569D-094D-89BC-97312E56EDF6}"/>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6A9A76F6-7072-0848-B7DA-47954C9D0C45}"/>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44" name="Pie 43">
                <a:extLst>
                  <a:ext uri="{FF2B5EF4-FFF2-40B4-BE49-F238E27FC236}">
                    <a16:creationId xmlns:a16="http://schemas.microsoft.com/office/drawing/2014/main" id="{7799041F-5C39-C243-920A-0EEE50CF4DFC}"/>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6" name="Rectangle 35">
              <a:extLst>
                <a:ext uri="{FF2B5EF4-FFF2-40B4-BE49-F238E27FC236}">
                  <a16:creationId xmlns:a16="http://schemas.microsoft.com/office/drawing/2014/main" id="{BE917766-02B1-B04F-9FD7-DF9E6E6E2498}"/>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45" name="Group 44">
            <a:extLst>
              <a:ext uri="{FF2B5EF4-FFF2-40B4-BE49-F238E27FC236}">
                <a16:creationId xmlns:a16="http://schemas.microsoft.com/office/drawing/2014/main" id="{516ADAF8-624D-D54C-92E9-61B4FCBA0593}"/>
              </a:ext>
            </a:extLst>
          </p:cNvPr>
          <p:cNvGrpSpPr/>
          <p:nvPr/>
        </p:nvGrpSpPr>
        <p:grpSpPr>
          <a:xfrm>
            <a:off x="3949663" y="5257800"/>
            <a:ext cx="1400750" cy="1143007"/>
            <a:chOff x="9419650" y="2057393"/>
            <a:chExt cx="1400750" cy="1143007"/>
          </a:xfrm>
        </p:grpSpPr>
        <p:grpSp>
          <p:nvGrpSpPr>
            <p:cNvPr id="46" name="Group 45">
              <a:extLst>
                <a:ext uri="{FF2B5EF4-FFF2-40B4-BE49-F238E27FC236}">
                  <a16:creationId xmlns:a16="http://schemas.microsoft.com/office/drawing/2014/main" id="{AFEC1754-E416-3341-B3E4-354945260BA4}"/>
                </a:ext>
              </a:extLst>
            </p:cNvPr>
            <p:cNvGrpSpPr/>
            <p:nvPr/>
          </p:nvGrpSpPr>
          <p:grpSpPr>
            <a:xfrm>
              <a:off x="9419650" y="2057398"/>
              <a:ext cx="1400750" cy="1143002"/>
              <a:chOff x="9419650" y="2057398"/>
              <a:chExt cx="1400750" cy="1143002"/>
            </a:xfrm>
          </p:grpSpPr>
          <p:sp>
            <p:nvSpPr>
              <p:cNvPr id="48" name="Rounded Rectangle 47">
                <a:extLst>
                  <a:ext uri="{FF2B5EF4-FFF2-40B4-BE49-F238E27FC236}">
                    <a16:creationId xmlns:a16="http://schemas.microsoft.com/office/drawing/2014/main" id="{A4C20D5C-FFB1-1141-BDC8-E22E6937CB6A}"/>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58A69EE9-C0CE-A646-AB2F-B52E4C055AF5}"/>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2447857B-0DC0-E54E-8A83-A3EECC6DA3D0}"/>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E2A7ED38-4E6E-8649-9733-4EEC4A49FA80}"/>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64D686A-85F0-D54D-95D3-E8F7A7BD725D}"/>
                  </a:ext>
                </a:extLst>
              </p:cNvPr>
              <p:cNvCxnSpPr>
                <a:cxnSpLocks/>
                <a:endCxn id="53"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6" name="Arc 55">
                <a:extLst>
                  <a:ext uri="{FF2B5EF4-FFF2-40B4-BE49-F238E27FC236}">
                    <a16:creationId xmlns:a16="http://schemas.microsoft.com/office/drawing/2014/main" id="{BC6FC30D-E516-0E41-8FA3-65D7081E80D6}"/>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3E1733FE-01D4-5D41-92B7-B8ABB6F29CF4}"/>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8" name="Pie 57">
                <a:extLst>
                  <a:ext uri="{FF2B5EF4-FFF2-40B4-BE49-F238E27FC236}">
                    <a16:creationId xmlns:a16="http://schemas.microsoft.com/office/drawing/2014/main" id="{A6120C8F-E363-494C-B30F-8B2FDD144333}"/>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7" name="Rectangle 46">
              <a:extLst>
                <a:ext uri="{FF2B5EF4-FFF2-40B4-BE49-F238E27FC236}">
                  <a16:creationId xmlns:a16="http://schemas.microsoft.com/office/drawing/2014/main" id="{E809272E-D50E-A641-8C75-2794536C25C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59" name="Group 58">
            <a:extLst>
              <a:ext uri="{FF2B5EF4-FFF2-40B4-BE49-F238E27FC236}">
                <a16:creationId xmlns:a16="http://schemas.microsoft.com/office/drawing/2014/main" id="{1AC2BC4E-59BA-EB49-A7D1-8FB4BA82371C}"/>
              </a:ext>
            </a:extLst>
          </p:cNvPr>
          <p:cNvGrpSpPr/>
          <p:nvPr/>
        </p:nvGrpSpPr>
        <p:grpSpPr>
          <a:xfrm>
            <a:off x="2040553" y="950227"/>
            <a:ext cx="1400750" cy="1143007"/>
            <a:chOff x="9419650" y="2057393"/>
            <a:chExt cx="1400750" cy="1143007"/>
          </a:xfrm>
        </p:grpSpPr>
        <p:grpSp>
          <p:nvGrpSpPr>
            <p:cNvPr id="60" name="Group 59">
              <a:extLst>
                <a:ext uri="{FF2B5EF4-FFF2-40B4-BE49-F238E27FC236}">
                  <a16:creationId xmlns:a16="http://schemas.microsoft.com/office/drawing/2014/main" id="{F2015902-853F-3C45-A235-D6286F8B02FD}"/>
                </a:ext>
              </a:extLst>
            </p:cNvPr>
            <p:cNvGrpSpPr/>
            <p:nvPr/>
          </p:nvGrpSpPr>
          <p:grpSpPr>
            <a:xfrm>
              <a:off x="9419650" y="2057398"/>
              <a:ext cx="1400750" cy="1143002"/>
              <a:chOff x="9419650" y="2057398"/>
              <a:chExt cx="1400750" cy="1143002"/>
            </a:xfrm>
          </p:grpSpPr>
          <p:sp>
            <p:nvSpPr>
              <p:cNvPr id="62" name="Rounded Rectangle 61">
                <a:extLst>
                  <a:ext uri="{FF2B5EF4-FFF2-40B4-BE49-F238E27FC236}">
                    <a16:creationId xmlns:a16="http://schemas.microsoft.com/office/drawing/2014/main" id="{6B7B33B0-6E56-4C44-9C22-B2A198044223}"/>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58389EE8-E0EC-384E-9F7F-F86A62A85FF2}"/>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445AABE3-FBFB-0040-8494-E577CC4E4202}"/>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900F0C06-60E4-8141-B148-0E9DC6CF711B}"/>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EF933B0-4813-9C4C-AF2A-37CE1E14F55A}"/>
                  </a:ext>
                </a:extLst>
              </p:cNvPr>
              <p:cNvCxnSpPr>
                <a:cxnSpLocks/>
                <a:endCxn id="64"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67" name="Arc 66">
                <a:extLst>
                  <a:ext uri="{FF2B5EF4-FFF2-40B4-BE49-F238E27FC236}">
                    <a16:creationId xmlns:a16="http://schemas.microsoft.com/office/drawing/2014/main" id="{BC1C6C75-0013-BE46-85D9-341600963649}"/>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7C058EA5-FE1F-7449-BA9B-CFC83B185998}"/>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69" name="Pie 68">
                <a:extLst>
                  <a:ext uri="{FF2B5EF4-FFF2-40B4-BE49-F238E27FC236}">
                    <a16:creationId xmlns:a16="http://schemas.microsoft.com/office/drawing/2014/main" id="{04CFF628-9F68-DB4B-88D0-628CD5670FA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1" name="Rectangle 60">
              <a:extLst>
                <a:ext uri="{FF2B5EF4-FFF2-40B4-BE49-F238E27FC236}">
                  <a16:creationId xmlns:a16="http://schemas.microsoft.com/office/drawing/2014/main" id="{FAEA3A60-C051-7641-B6C5-BE177541B1A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70" name="Group 69">
            <a:extLst>
              <a:ext uri="{FF2B5EF4-FFF2-40B4-BE49-F238E27FC236}">
                <a16:creationId xmlns:a16="http://schemas.microsoft.com/office/drawing/2014/main" id="{537DE75B-8A2D-4B4B-8E3B-0C61BB0D0E65}"/>
              </a:ext>
            </a:extLst>
          </p:cNvPr>
          <p:cNvGrpSpPr/>
          <p:nvPr/>
        </p:nvGrpSpPr>
        <p:grpSpPr>
          <a:xfrm>
            <a:off x="5110863" y="4265545"/>
            <a:ext cx="1400750" cy="1143007"/>
            <a:chOff x="9419650" y="2057393"/>
            <a:chExt cx="1400750" cy="1143007"/>
          </a:xfrm>
        </p:grpSpPr>
        <p:grpSp>
          <p:nvGrpSpPr>
            <p:cNvPr id="71" name="Group 70">
              <a:extLst>
                <a:ext uri="{FF2B5EF4-FFF2-40B4-BE49-F238E27FC236}">
                  <a16:creationId xmlns:a16="http://schemas.microsoft.com/office/drawing/2014/main" id="{2F2519AF-59EB-3E45-9C36-79B2BF8F2D48}"/>
                </a:ext>
              </a:extLst>
            </p:cNvPr>
            <p:cNvGrpSpPr/>
            <p:nvPr/>
          </p:nvGrpSpPr>
          <p:grpSpPr>
            <a:xfrm>
              <a:off x="9419650" y="2057398"/>
              <a:ext cx="1400750" cy="1143002"/>
              <a:chOff x="9419650" y="2057398"/>
              <a:chExt cx="1400750" cy="1143002"/>
            </a:xfrm>
          </p:grpSpPr>
          <p:sp>
            <p:nvSpPr>
              <p:cNvPr id="73" name="Rounded Rectangle 72">
                <a:extLst>
                  <a:ext uri="{FF2B5EF4-FFF2-40B4-BE49-F238E27FC236}">
                    <a16:creationId xmlns:a16="http://schemas.microsoft.com/office/drawing/2014/main" id="{39AD8F13-8268-9B44-8028-9230F0B37BAB}"/>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a:extLst>
                  <a:ext uri="{FF2B5EF4-FFF2-40B4-BE49-F238E27FC236}">
                    <a16:creationId xmlns:a16="http://schemas.microsoft.com/office/drawing/2014/main" id="{D7BF6FFE-4676-F443-AB7E-4DC720E830D7}"/>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c 74">
                <a:extLst>
                  <a:ext uri="{FF2B5EF4-FFF2-40B4-BE49-F238E27FC236}">
                    <a16:creationId xmlns:a16="http://schemas.microsoft.com/office/drawing/2014/main" id="{CF04B4EA-6AD2-5344-A440-46D89B32CB6B}"/>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A816C29D-A55C-C745-BB57-47088149719D}"/>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8760840-32A0-9A42-BDE0-0107680D6456}"/>
                  </a:ext>
                </a:extLst>
              </p:cNvPr>
              <p:cNvCxnSpPr>
                <a:cxnSpLocks/>
                <a:endCxn id="75"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78" name="Arc 77">
                <a:extLst>
                  <a:ext uri="{FF2B5EF4-FFF2-40B4-BE49-F238E27FC236}">
                    <a16:creationId xmlns:a16="http://schemas.microsoft.com/office/drawing/2014/main" id="{28A00655-AC51-6D44-9784-F22E27E4F60C}"/>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B4D89FF8-D7BD-8845-924A-422C4C34DA42}"/>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80" name="Pie 79">
                <a:extLst>
                  <a:ext uri="{FF2B5EF4-FFF2-40B4-BE49-F238E27FC236}">
                    <a16:creationId xmlns:a16="http://schemas.microsoft.com/office/drawing/2014/main" id="{26D6F581-A46B-7C49-966E-34D8B8191757}"/>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2" name="Rectangle 71">
              <a:extLst>
                <a:ext uri="{FF2B5EF4-FFF2-40B4-BE49-F238E27FC236}">
                  <a16:creationId xmlns:a16="http://schemas.microsoft.com/office/drawing/2014/main" id="{C91D7274-25F0-2A4B-AAF2-77FC641CB2E4}"/>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81" name="Group 80">
            <a:extLst>
              <a:ext uri="{FF2B5EF4-FFF2-40B4-BE49-F238E27FC236}">
                <a16:creationId xmlns:a16="http://schemas.microsoft.com/office/drawing/2014/main" id="{DA97C3F2-3BF3-2D45-B44B-0386E5888D03}"/>
              </a:ext>
            </a:extLst>
          </p:cNvPr>
          <p:cNvGrpSpPr/>
          <p:nvPr/>
        </p:nvGrpSpPr>
        <p:grpSpPr>
          <a:xfrm>
            <a:off x="548313" y="5109960"/>
            <a:ext cx="1400750" cy="1143007"/>
            <a:chOff x="9419650" y="2057393"/>
            <a:chExt cx="1400750" cy="1143007"/>
          </a:xfrm>
        </p:grpSpPr>
        <p:grpSp>
          <p:nvGrpSpPr>
            <p:cNvPr id="82" name="Group 81">
              <a:extLst>
                <a:ext uri="{FF2B5EF4-FFF2-40B4-BE49-F238E27FC236}">
                  <a16:creationId xmlns:a16="http://schemas.microsoft.com/office/drawing/2014/main" id="{82FA943B-2D24-FD44-AD90-96C513316332}"/>
                </a:ext>
              </a:extLst>
            </p:cNvPr>
            <p:cNvGrpSpPr/>
            <p:nvPr/>
          </p:nvGrpSpPr>
          <p:grpSpPr>
            <a:xfrm>
              <a:off x="9419650" y="2057398"/>
              <a:ext cx="1400750" cy="1143002"/>
              <a:chOff x="9419650" y="2057398"/>
              <a:chExt cx="1400750" cy="1143002"/>
            </a:xfrm>
          </p:grpSpPr>
          <p:sp>
            <p:nvSpPr>
              <p:cNvPr id="84" name="Rounded Rectangle 83">
                <a:extLst>
                  <a:ext uri="{FF2B5EF4-FFF2-40B4-BE49-F238E27FC236}">
                    <a16:creationId xmlns:a16="http://schemas.microsoft.com/office/drawing/2014/main" id="{44353ED9-1533-4541-8AB8-A0560DEB9019}"/>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7CD771EF-D16B-354B-A81D-8E688C0FEFDA}"/>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Arc 85">
                <a:extLst>
                  <a:ext uri="{FF2B5EF4-FFF2-40B4-BE49-F238E27FC236}">
                    <a16:creationId xmlns:a16="http://schemas.microsoft.com/office/drawing/2014/main" id="{3D0DC2D6-3BCE-A94D-A064-75F230AE6132}"/>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04699578-3EE8-6A4F-B906-7719C4DAC9EC}"/>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B2D4243-00BB-A847-99EA-68E2F3135D66}"/>
                  </a:ext>
                </a:extLst>
              </p:cNvPr>
              <p:cNvCxnSpPr>
                <a:cxnSpLocks/>
                <a:endCxn id="8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89" name="Arc 88">
                <a:extLst>
                  <a:ext uri="{FF2B5EF4-FFF2-40B4-BE49-F238E27FC236}">
                    <a16:creationId xmlns:a16="http://schemas.microsoft.com/office/drawing/2014/main" id="{604C6EDA-081D-834A-B15D-2A25D2A471E6}"/>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F3432C2B-5AA7-DE4C-A0C3-750C172A8F80}"/>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91" name="Pie 90">
                <a:extLst>
                  <a:ext uri="{FF2B5EF4-FFF2-40B4-BE49-F238E27FC236}">
                    <a16:creationId xmlns:a16="http://schemas.microsoft.com/office/drawing/2014/main" id="{96EEC1A6-6ACB-DE44-8981-08DE533D361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3" name="Rectangle 82">
              <a:extLst>
                <a:ext uri="{FF2B5EF4-FFF2-40B4-BE49-F238E27FC236}">
                  <a16:creationId xmlns:a16="http://schemas.microsoft.com/office/drawing/2014/main" id="{E8F5AE7D-DA84-4C49-BDDB-BB30EC3F640C}"/>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92" name="Group 91">
            <a:extLst>
              <a:ext uri="{FF2B5EF4-FFF2-40B4-BE49-F238E27FC236}">
                <a16:creationId xmlns:a16="http://schemas.microsoft.com/office/drawing/2014/main" id="{8ECD4C12-65A9-554E-8DC4-5AF243D4E42F}"/>
              </a:ext>
            </a:extLst>
          </p:cNvPr>
          <p:cNvGrpSpPr/>
          <p:nvPr/>
        </p:nvGrpSpPr>
        <p:grpSpPr>
          <a:xfrm>
            <a:off x="421586" y="3162302"/>
            <a:ext cx="1400750" cy="1143007"/>
            <a:chOff x="9419650" y="2057393"/>
            <a:chExt cx="1400750" cy="1143007"/>
          </a:xfrm>
        </p:grpSpPr>
        <p:grpSp>
          <p:nvGrpSpPr>
            <p:cNvPr id="93" name="Group 92">
              <a:extLst>
                <a:ext uri="{FF2B5EF4-FFF2-40B4-BE49-F238E27FC236}">
                  <a16:creationId xmlns:a16="http://schemas.microsoft.com/office/drawing/2014/main" id="{334EBC15-0AC5-9A45-8966-31066A69761D}"/>
                </a:ext>
              </a:extLst>
            </p:cNvPr>
            <p:cNvGrpSpPr/>
            <p:nvPr/>
          </p:nvGrpSpPr>
          <p:grpSpPr>
            <a:xfrm>
              <a:off x="9419650" y="2057398"/>
              <a:ext cx="1400750" cy="1143002"/>
              <a:chOff x="9419650" y="2057398"/>
              <a:chExt cx="1400750" cy="1143002"/>
            </a:xfrm>
          </p:grpSpPr>
          <p:sp>
            <p:nvSpPr>
              <p:cNvPr id="95" name="Rounded Rectangle 94">
                <a:extLst>
                  <a:ext uri="{FF2B5EF4-FFF2-40B4-BE49-F238E27FC236}">
                    <a16:creationId xmlns:a16="http://schemas.microsoft.com/office/drawing/2014/main" id="{9F9A9263-38E4-9B40-BBEE-87D19099945E}"/>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FFC96B60-B6FB-0C4D-A0E7-5F21883D5F49}"/>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rc 96">
                <a:extLst>
                  <a:ext uri="{FF2B5EF4-FFF2-40B4-BE49-F238E27FC236}">
                    <a16:creationId xmlns:a16="http://schemas.microsoft.com/office/drawing/2014/main" id="{F74CC3CA-3884-8A4B-AA39-928320AD7123}"/>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893A4217-E4C1-604E-9804-62F47710CF18}"/>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FBDA433-4D82-4D4A-8F09-CC28A0E658EB}"/>
                  </a:ext>
                </a:extLst>
              </p:cNvPr>
              <p:cNvCxnSpPr>
                <a:cxnSpLocks/>
                <a:endCxn id="97"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0" name="Arc 99">
                <a:extLst>
                  <a:ext uri="{FF2B5EF4-FFF2-40B4-BE49-F238E27FC236}">
                    <a16:creationId xmlns:a16="http://schemas.microsoft.com/office/drawing/2014/main" id="{AEF78985-C07F-2C43-B17B-C22E4D5BB104}"/>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42F263EE-3156-EE40-A6E2-B3F64CF2D189}"/>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2" name="Pie 101">
                <a:extLst>
                  <a:ext uri="{FF2B5EF4-FFF2-40B4-BE49-F238E27FC236}">
                    <a16:creationId xmlns:a16="http://schemas.microsoft.com/office/drawing/2014/main" id="{140C2B33-4CF6-0E44-9124-1B2076F5C8A0}"/>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4" name="Rectangle 93">
              <a:extLst>
                <a:ext uri="{FF2B5EF4-FFF2-40B4-BE49-F238E27FC236}">
                  <a16:creationId xmlns:a16="http://schemas.microsoft.com/office/drawing/2014/main" id="{A04A0ADB-7EF9-084E-849D-99476D4F2C3A}"/>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103" name="Group 102">
            <a:extLst>
              <a:ext uri="{FF2B5EF4-FFF2-40B4-BE49-F238E27FC236}">
                <a16:creationId xmlns:a16="http://schemas.microsoft.com/office/drawing/2014/main" id="{C40221BB-B885-4248-AB94-126AD4641C57}"/>
              </a:ext>
            </a:extLst>
          </p:cNvPr>
          <p:cNvGrpSpPr/>
          <p:nvPr/>
        </p:nvGrpSpPr>
        <p:grpSpPr>
          <a:xfrm>
            <a:off x="152400" y="721622"/>
            <a:ext cx="1400750" cy="1143007"/>
            <a:chOff x="9419650" y="2057393"/>
            <a:chExt cx="1400750" cy="1143007"/>
          </a:xfrm>
        </p:grpSpPr>
        <p:grpSp>
          <p:nvGrpSpPr>
            <p:cNvPr id="104" name="Group 103">
              <a:extLst>
                <a:ext uri="{FF2B5EF4-FFF2-40B4-BE49-F238E27FC236}">
                  <a16:creationId xmlns:a16="http://schemas.microsoft.com/office/drawing/2014/main" id="{20146344-CDBA-4C46-B53E-C81C31978F27}"/>
                </a:ext>
              </a:extLst>
            </p:cNvPr>
            <p:cNvGrpSpPr/>
            <p:nvPr/>
          </p:nvGrpSpPr>
          <p:grpSpPr>
            <a:xfrm>
              <a:off x="9419650" y="2057398"/>
              <a:ext cx="1400750" cy="1143002"/>
              <a:chOff x="9419650" y="2057398"/>
              <a:chExt cx="1400750" cy="1143002"/>
            </a:xfrm>
          </p:grpSpPr>
          <p:sp>
            <p:nvSpPr>
              <p:cNvPr id="106" name="Rounded Rectangle 105">
                <a:extLst>
                  <a:ext uri="{FF2B5EF4-FFF2-40B4-BE49-F238E27FC236}">
                    <a16:creationId xmlns:a16="http://schemas.microsoft.com/office/drawing/2014/main" id="{7DC6A893-79F3-AC47-AA28-EE9D4BBAE5C1}"/>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a:extLst>
                  <a:ext uri="{FF2B5EF4-FFF2-40B4-BE49-F238E27FC236}">
                    <a16:creationId xmlns:a16="http://schemas.microsoft.com/office/drawing/2014/main" id="{6A88CE11-5925-8440-B65E-197B8EBB0844}"/>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Arc 107">
                <a:extLst>
                  <a:ext uri="{FF2B5EF4-FFF2-40B4-BE49-F238E27FC236}">
                    <a16:creationId xmlns:a16="http://schemas.microsoft.com/office/drawing/2014/main" id="{4387C8FB-D371-6A47-9B09-4B73721845E9}"/>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0B49460F-5E19-2C49-ABEA-08E3CC6D1271}"/>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B345EE7-8F29-F342-806D-AB4CFDB177D7}"/>
                  </a:ext>
                </a:extLst>
              </p:cNvPr>
              <p:cNvCxnSpPr>
                <a:cxnSpLocks/>
                <a:endCxn id="108"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11" name="Arc 110">
                <a:extLst>
                  <a:ext uri="{FF2B5EF4-FFF2-40B4-BE49-F238E27FC236}">
                    <a16:creationId xmlns:a16="http://schemas.microsoft.com/office/drawing/2014/main" id="{584DC23D-FF16-7C4E-87C2-9A61831C9CFB}"/>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A93008CF-8D24-9542-A374-DE0177FBBEC2}"/>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13" name="Pie 112">
                <a:extLst>
                  <a:ext uri="{FF2B5EF4-FFF2-40B4-BE49-F238E27FC236}">
                    <a16:creationId xmlns:a16="http://schemas.microsoft.com/office/drawing/2014/main" id="{E5DE9060-2DDA-064E-9E13-45F6F4EB0741}"/>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5" name="Rectangle 104">
              <a:extLst>
                <a:ext uri="{FF2B5EF4-FFF2-40B4-BE49-F238E27FC236}">
                  <a16:creationId xmlns:a16="http://schemas.microsoft.com/office/drawing/2014/main" id="{33C20BD1-38C8-6349-B455-7CA5E1A1D080}"/>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spTree>
    <p:extLst>
      <p:ext uri="{BB962C8B-B14F-4D97-AF65-F5344CB8AC3E}">
        <p14:creationId xmlns:p14="http://schemas.microsoft.com/office/powerpoint/2010/main" val="143737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250"/>
                                        <p:tgtEl>
                                          <p:spTgt spid="34"/>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250"/>
                                        <p:tgtEl>
                                          <p:spTgt spid="45"/>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250"/>
                                        <p:tgtEl>
                                          <p:spTgt spid="70"/>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250"/>
                                        <p:tgtEl>
                                          <p:spTgt spid="81"/>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250"/>
                                        <p:tgtEl>
                                          <p:spTgt spid="92"/>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250"/>
                                        <p:tgtEl>
                                          <p:spTgt spid="10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B4C68B-C606-E844-A7B0-878540EB34D9}"/>
              </a:ext>
            </a:extLst>
          </p:cNvPr>
          <p:cNvGrpSpPr/>
          <p:nvPr/>
        </p:nvGrpSpPr>
        <p:grpSpPr>
          <a:xfrm>
            <a:off x="3966663" y="4867598"/>
            <a:ext cx="4596887" cy="1724688"/>
            <a:chOff x="3966663" y="4867598"/>
            <a:chExt cx="4596887" cy="1724688"/>
          </a:xfrm>
        </p:grpSpPr>
        <p:cxnSp>
          <p:nvCxnSpPr>
            <p:cNvPr id="190" name="Elbow Connector 189">
              <a:extLst>
                <a:ext uri="{FF2B5EF4-FFF2-40B4-BE49-F238E27FC236}">
                  <a16:creationId xmlns:a16="http://schemas.microsoft.com/office/drawing/2014/main" id="{973F98B6-F657-DA41-9189-9409AD9DC6CB}"/>
                </a:ext>
              </a:extLst>
            </p:cNvPr>
            <p:cNvCxnSpPr>
              <a:cxnSpLocks/>
              <a:stCxn id="8" idx="2"/>
              <a:endCxn id="93" idx="0"/>
            </p:cNvCxnSpPr>
            <p:nvPr/>
          </p:nvCxnSpPr>
          <p:spPr>
            <a:xfrm rot="5400000">
              <a:off x="5205088" y="4357933"/>
              <a:ext cx="574342" cy="1593673"/>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cxnSp>
          <p:nvCxnSpPr>
            <p:cNvPr id="191" name="Elbow Connector 190">
              <a:extLst>
                <a:ext uri="{FF2B5EF4-FFF2-40B4-BE49-F238E27FC236}">
                  <a16:creationId xmlns:a16="http://schemas.microsoft.com/office/drawing/2014/main" id="{E58A2105-C96F-5A4A-BB5B-F6223CEB4409}"/>
                </a:ext>
              </a:extLst>
            </p:cNvPr>
            <p:cNvCxnSpPr>
              <a:cxnSpLocks/>
              <a:stCxn id="8" idx="2"/>
              <a:endCxn id="182" idx="0"/>
            </p:cNvCxnSpPr>
            <p:nvPr/>
          </p:nvCxnSpPr>
          <p:spPr>
            <a:xfrm rot="16200000" flipH="1">
              <a:off x="6792578" y="4364114"/>
              <a:ext cx="581688" cy="1588655"/>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46EF0836-209A-FD4E-B561-A1468DA7BCA8}"/>
                </a:ext>
              </a:extLst>
            </p:cNvPr>
            <p:cNvGrpSpPr/>
            <p:nvPr/>
          </p:nvGrpSpPr>
          <p:grpSpPr>
            <a:xfrm>
              <a:off x="3966663" y="5441940"/>
              <a:ext cx="1400750" cy="1143007"/>
              <a:chOff x="9419650" y="2057393"/>
              <a:chExt cx="1400750" cy="1143007"/>
            </a:xfrm>
          </p:grpSpPr>
          <p:grpSp>
            <p:nvGrpSpPr>
              <p:cNvPr id="92" name="Group 91">
                <a:extLst>
                  <a:ext uri="{FF2B5EF4-FFF2-40B4-BE49-F238E27FC236}">
                    <a16:creationId xmlns:a16="http://schemas.microsoft.com/office/drawing/2014/main" id="{DEDC6678-7683-244E-A92C-1921AE7FBB03}"/>
                  </a:ext>
                </a:extLst>
              </p:cNvPr>
              <p:cNvGrpSpPr/>
              <p:nvPr/>
            </p:nvGrpSpPr>
            <p:grpSpPr>
              <a:xfrm>
                <a:off x="9419650" y="2057398"/>
                <a:ext cx="1400750" cy="1143002"/>
                <a:chOff x="9419650" y="2057398"/>
                <a:chExt cx="1400750" cy="1143002"/>
              </a:xfrm>
            </p:grpSpPr>
            <p:sp>
              <p:nvSpPr>
                <p:cNvPr id="94" name="Rounded Rectangle 93">
                  <a:extLst>
                    <a:ext uri="{FF2B5EF4-FFF2-40B4-BE49-F238E27FC236}">
                      <a16:creationId xmlns:a16="http://schemas.microsoft.com/office/drawing/2014/main" id="{1F8A764D-F6E2-1244-8BB0-4445947F2C4C}"/>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B8F73F95-4042-5646-BF7F-B43EB99399A5}"/>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c 95">
                  <a:extLst>
                    <a:ext uri="{FF2B5EF4-FFF2-40B4-BE49-F238E27FC236}">
                      <a16:creationId xmlns:a16="http://schemas.microsoft.com/office/drawing/2014/main" id="{0B84D0A8-8452-9249-A903-5F66E3CADB0B}"/>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8DC3FAE4-7D38-BC4B-8349-998DBC43DA04}"/>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7AE6317-345A-6842-9DC6-0CA3532DDF8D}"/>
                    </a:ext>
                  </a:extLst>
                </p:cNvPr>
                <p:cNvCxnSpPr>
                  <a:cxnSpLocks/>
                  <a:endCxn id="96"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99" name="Arc 98">
                  <a:extLst>
                    <a:ext uri="{FF2B5EF4-FFF2-40B4-BE49-F238E27FC236}">
                      <a16:creationId xmlns:a16="http://schemas.microsoft.com/office/drawing/2014/main" id="{0A250CD9-1C3A-7A48-A426-BDD0D0F14B1E}"/>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035C3A00-314C-204B-9B74-6428BDEDB9B4}"/>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1" name="Pie 100">
                  <a:extLst>
                    <a:ext uri="{FF2B5EF4-FFF2-40B4-BE49-F238E27FC236}">
                      <a16:creationId xmlns:a16="http://schemas.microsoft.com/office/drawing/2014/main" id="{858EDB24-C5C6-4E47-9BBC-B449FC549B07}"/>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3" name="Rectangle 92">
                <a:extLst>
                  <a:ext uri="{FF2B5EF4-FFF2-40B4-BE49-F238E27FC236}">
                    <a16:creationId xmlns:a16="http://schemas.microsoft.com/office/drawing/2014/main" id="{BF6AA3EF-665B-A84C-9BBF-44B624799A66}"/>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179" name="Group 178">
              <a:extLst>
                <a:ext uri="{FF2B5EF4-FFF2-40B4-BE49-F238E27FC236}">
                  <a16:creationId xmlns:a16="http://schemas.microsoft.com/office/drawing/2014/main" id="{C8DB92F7-8F36-BE4C-8EAE-D1892F1E4D7B}"/>
                </a:ext>
              </a:extLst>
            </p:cNvPr>
            <p:cNvGrpSpPr/>
            <p:nvPr/>
          </p:nvGrpSpPr>
          <p:grpSpPr>
            <a:xfrm>
              <a:off x="7162800" y="5449279"/>
              <a:ext cx="1400750" cy="1143007"/>
              <a:chOff x="9419650" y="2057393"/>
              <a:chExt cx="1400750" cy="1143007"/>
            </a:xfrm>
          </p:grpSpPr>
          <p:grpSp>
            <p:nvGrpSpPr>
              <p:cNvPr id="180" name="Group 179">
                <a:extLst>
                  <a:ext uri="{FF2B5EF4-FFF2-40B4-BE49-F238E27FC236}">
                    <a16:creationId xmlns:a16="http://schemas.microsoft.com/office/drawing/2014/main" id="{771E9009-9CF7-BE4A-8484-867B0A2E1C35}"/>
                  </a:ext>
                </a:extLst>
              </p:cNvPr>
              <p:cNvGrpSpPr/>
              <p:nvPr/>
            </p:nvGrpSpPr>
            <p:grpSpPr>
              <a:xfrm>
                <a:off x="9419650" y="2057398"/>
                <a:ext cx="1400750" cy="1143002"/>
                <a:chOff x="9419650" y="2057398"/>
                <a:chExt cx="1400750" cy="1143002"/>
              </a:xfrm>
            </p:grpSpPr>
            <p:sp>
              <p:nvSpPr>
                <p:cNvPr id="182" name="Rounded Rectangle 181">
                  <a:extLst>
                    <a:ext uri="{FF2B5EF4-FFF2-40B4-BE49-F238E27FC236}">
                      <a16:creationId xmlns:a16="http://schemas.microsoft.com/office/drawing/2014/main" id="{77AE0CAB-53D4-4B4F-AA51-BEBC66929C49}"/>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a:extLst>
                    <a:ext uri="{FF2B5EF4-FFF2-40B4-BE49-F238E27FC236}">
                      <a16:creationId xmlns:a16="http://schemas.microsoft.com/office/drawing/2014/main" id="{77A715A8-7B2A-E34F-B3F2-9415E9B0F82F}"/>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Arc 183">
                  <a:extLst>
                    <a:ext uri="{FF2B5EF4-FFF2-40B4-BE49-F238E27FC236}">
                      <a16:creationId xmlns:a16="http://schemas.microsoft.com/office/drawing/2014/main" id="{6DEA670C-DFD7-8E45-A7C4-0CF1F80C11B7}"/>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5" name="Straight Connector 184">
                  <a:extLst>
                    <a:ext uri="{FF2B5EF4-FFF2-40B4-BE49-F238E27FC236}">
                      <a16:creationId xmlns:a16="http://schemas.microsoft.com/office/drawing/2014/main" id="{6950D42A-A4ED-A442-B975-116BF049191E}"/>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6843056-F5FA-F645-8B0D-CF0718CB70F8}"/>
                    </a:ext>
                  </a:extLst>
                </p:cNvPr>
                <p:cNvCxnSpPr>
                  <a:cxnSpLocks/>
                  <a:endCxn id="184"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87" name="Arc 186">
                  <a:extLst>
                    <a:ext uri="{FF2B5EF4-FFF2-40B4-BE49-F238E27FC236}">
                      <a16:creationId xmlns:a16="http://schemas.microsoft.com/office/drawing/2014/main" id="{7350273E-E6A4-9E46-B46E-61A1528CCA60}"/>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A8FA2976-269C-8D48-958C-76E2E8F9AFE0}"/>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89" name="Pie 188">
                  <a:extLst>
                    <a:ext uri="{FF2B5EF4-FFF2-40B4-BE49-F238E27FC236}">
                      <a16:creationId xmlns:a16="http://schemas.microsoft.com/office/drawing/2014/main" id="{07E29B66-83DB-FE4E-9B04-C5F2625A2497}"/>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1" name="Rectangle 180">
                <a:extLst>
                  <a:ext uri="{FF2B5EF4-FFF2-40B4-BE49-F238E27FC236}">
                    <a16:creationId xmlns:a16="http://schemas.microsoft.com/office/drawing/2014/main" id="{174B642D-9B7B-4A44-840F-EF36AEA145D7}"/>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grpSp>
        <p:nvGrpSpPr>
          <p:cNvPr id="129" name="Group 128">
            <a:extLst>
              <a:ext uri="{FF2B5EF4-FFF2-40B4-BE49-F238E27FC236}">
                <a16:creationId xmlns:a16="http://schemas.microsoft.com/office/drawing/2014/main" id="{2705C766-D435-9849-B544-76B3BEF562E8}"/>
              </a:ext>
            </a:extLst>
          </p:cNvPr>
          <p:cNvGrpSpPr/>
          <p:nvPr/>
        </p:nvGrpSpPr>
        <p:grpSpPr>
          <a:xfrm>
            <a:off x="3812883" y="3143588"/>
            <a:ext cx="1400750" cy="1724007"/>
            <a:chOff x="3780850" y="1787638"/>
            <a:chExt cx="1400750" cy="1724007"/>
          </a:xfrm>
        </p:grpSpPr>
        <p:cxnSp>
          <p:nvCxnSpPr>
            <p:cNvPr id="131" name="Straight Connector 130">
              <a:extLst>
                <a:ext uri="{FF2B5EF4-FFF2-40B4-BE49-F238E27FC236}">
                  <a16:creationId xmlns:a16="http://schemas.microsoft.com/office/drawing/2014/main" id="{FEACB516-B5DA-5644-BABE-113B0DD9BE97}"/>
                </a:ext>
              </a:extLst>
            </p:cNvPr>
            <p:cNvCxnSpPr>
              <a:cxnSpLocks/>
              <a:endCxn id="134" idx="0"/>
            </p:cNvCxnSpPr>
            <p:nvPr/>
          </p:nvCxnSpPr>
          <p:spPr>
            <a:xfrm>
              <a:off x="4495800" y="1787638"/>
              <a:ext cx="0" cy="581007"/>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84032A11-B356-5D4D-8EE8-FF51F27BEB2E}"/>
                </a:ext>
              </a:extLst>
            </p:cNvPr>
            <p:cNvGrpSpPr/>
            <p:nvPr/>
          </p:nvGrpSpPr>
          <p:grpSpPr>
            <a:xfrm>
              <a:off x="3780850" y="2368638"/>
              <a:ext cx="1400750" cy="1143007"/>
              <a:chOff x="9419650" y="2057393"/>
              <a:chExt cx="1400750" cy="1143007"/>
            </a:xfrm>
          </p:grpSpPr>
          <p:grpSp>
            <p:nvGrpSpPr>
              <p:cNvPr id="132" name="Group 131">
                <a:extLst>
                  <a:ext uri="{FF2B5EF4-FFF2-40B4-BE49-F238E27FC236}">
                    <a16:creationId xmlns:a16="http://schemas.microsoft.com/office/drawing/2014/main" id="{33EE586F-D77C-4643-8025-27A1A585C6D0}"/>
                  </a:ext>
                </a:extLst>
              </p:cNvPr>
              <p:cNvGrpSpPr/>
              <p:nvPr/>
            </p:nvGrpSpPr>
            <p:grpSpPr>
              <a:xfrm>
                <a:off x="9419650" y="2057398"/>
                <a:ext cx="1400750" cy="1143002"/>
                <a:chOff x="9419650" y="2057398"/>
                <a:chExt cx="1400750" cy="1143002"/>
              </a:xfrm>
            </p:grpSpPr>
            <p:sp>
              <p:nvSpPr>
                <p:cNvPr id="134" name="Rounded Rectangle 133">
                  <a:extLst>
                    <a:ext uri="{FF2B5EF4-FFF2-40B4-BE49-F238E27FC236}">
                      <a16:creationId xmlns:a16="http://schemas.microsoft.com/office/drawing/2014/main" id="{AF3877F9-5F62-B647-8A05-7B6C9BCCD16C}"/>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a:extLst>
                    <a:ext uri="{FF2B5EF4-FFF2-40B4-BE49-F238E27FC236}">
                      <a16:creationId xmlns:a16="http://schemas.microsoft.com/office/drawing/2014/main" id="{E6945F71-CB3B-4D40-8DE3-073405D878B1}"/>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Arc 148">
                  <a:extLst>
                    <a:ext uri="{FF2B5EF4-FFF2-40B4-BE49-F238E27FC236}">
                      <a16:creationId xmlns:a16="http://schemas.microsoft.com/office/drawing/2014/main" id="{F0658CDE-A23E-BA49-A0F9-35E3D8B6C306}"/>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0" name="Straight Connector 149">
                  <a:extLst>
                    <a:ext uri="{FF2B5EF4-FFF2-40B4-BE49-F238E27FC236}">
                      <a16:creationId xmlns:a16="http://schemas.microsoft.com/office/drawing/2014/main" id="{15111A6F-6620-6E4D-B7FC-58CA0B1E2D80}"/>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F59833E-56D0-F341-8F98-ABCD661D8B0D}"/>
                    </a:ext>
                  </a:extLst>
                </p:cNvPr>
                <p:cNvCxnSpPr>
                  <a:cxnSpLocks/>
                  <a:endCxn id="149"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52" name="Arc 151">
                  <a:extLst>
                    <a:ext uri="{FF2B5EF4-FFF2-40B4-BE49-F238E27FC236}">
                      <a16:creationId xmlns:a16="http://schemas.microsoft.com/office/drawing/2014/main" id="{E5687BF6-C735-994E-B444-2095D3C8E1A9}"/>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3" name="Straight Connector 152">
                  <a:extLst>
                    <a:ext uri="{FF2B5EF4-FFF2-40B4-BE49-F238E27FC236}">
                      <a16:creationId xmlns:a16="http://schemas.microsoft.com/office/drawing/2014/main" id="{E4993DE8-B0D8-8844-A8D9-925BFB2E8E9B}"/>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54" name="Pie 153">
                  <a:extLst>
                    <a:ext uri="{FF2B5EF4-FFF2-40B4-BE49-F238E27FC236}">
                      <a16:creationId xmlns:a16="http://schemas.microsoft.com/office/drawing/2014/main" id="{5EA03940-07DB-9345-A887-15558AB09BBA}"/>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3" name="Rectangle 132">
                <a:extLst>
                  <a:ext uri="{FF2B5EF4-FFF2-40B4-BE49-F238E27FC236}">
                    <a16:creationId xmlns:a16="http://schemas.microsoft.com/office/drawing/2014/main" id="{861BE42B-8D2D-ED46-85D0-19E5C8E4C34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cxnSp>
        <p:nvCxnSpPr>
          <p:cNvPr id="89" name="Straight Connector 88">
            <a:extLst>
              <a:ext uri="{FF2B5EF4-FFF2-40B4-BE49-F238E27FC236}">
                <a16:creationId xmlns:a16="http://schemas.microsoft.com/office/drawing/2014/main" id="{1FBA6842-F144-4D4B-95AD-355BAF22CC14}"/>
              </a:ext>
            </a:extLst>
          </p:cNvPr>
          <p:cNvCxnSpPr>
            <a:cxnSpLocks/>
            <a:stCxn id="44" idx="2"/>
            <a:endCxn id="8" idx="0"/>
          </p:cNvCxnSpPr>
          <p:nvPr/>
        </p:nvCxnSpPr>
        <p:spPr>
          <a:xfrm flipH="1">
            <a:off x="6289095" y="3117768"/>
            <a:ext cx="2050" cy="606830"/>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969EAB64-1E07-B346-87E7-2D9769A6D630}"/>
              </a:ext>
            </a:extLst>
          </p:cNvPr>
          <p:cNvGrpSpPr/>
          <p:nvPr/>
        </p:nvGrpSpPr>
        <p:grpSpPr>
          <a:xfrm>
            <a:off x="5574145" y="3724591"/>
            <a:ext cx="1400750" cy="1143007"/>
            <a:chOff x="9419650" y="2057393"/>
            <a:chExt cx="1400750" cy="1143007"/>
          </a:xfrm>
        </p:grpSpPr>
        <p:grpSp>
          <p:nvGrpSpPr>
            <p:cNvPr id="6" name="Group 5">
              <a:extLst>
                <a:ext uri="{FF2B5EF4-FFF2-40B4-BE49-F238E27FC236}">
                  <a16:creationId xmlns:a16="http://schemas.microsoft.com/office/drawing/2014/main" id="{54A04E8D-0A22-3748-B0DC-9D9B39F12F21}"/>
                </a:ext>
              </a:extLst>
            </p:cNvPr>
            <p:cNvGrpSpPr/>
            <p:nvPr/>
          </p:nvGrpSpPr>
          <p:grpSpPr>
            <a:xfrm>
              <a:off x="9419650" y="2057398"/>
              <a:ext cx="1400750" cy="1143002"/>
              <a:chOff x="9419650" y="2057398"/>
              <a:chExt cx="1400750" cy="1143002"/>
            </a:xfrm>
          </p:grpSpPr>
          <p:sp>
            <p:nvSpPr>
              <p:cNvPr id="8" name="Rounded Rectangle 7">
                <a:extLst>
                  <a:ext uri="{FF2B5EF4-FFF2-40B4-BE49-F238E27FC236}">
                    <a16:creationId xmlns:a16="http://schemas.microsoft.com/office/drawing/2014/main" id="{40F4181D-990B-5746-BFCB-9DBAD5F3489E}"/>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9E6D1A3E-E7F7-874A-8C8B-1454E5365732}"/>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08CB438E-D3A4-494C-973B-ECBAD20F25CD}"/>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4D1F192-2F93-D74D-89E9-30BDFE4AA0C6}"/>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B844AD3-D433-1A4C-BF41-B02DC327BBD0}"/>
                  </a:ext>
                </a:extLst>
              </p:cNvPr>
              <p:cNvCxnSpPr>
                <a:cxnSpLocks/>
                <a:endCxn id="10"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AFAE0C7C-DAF9-B54A-904B-7EC92C81C7FA}"/>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00A674C-4484-7347-BEEB-30A31CC2E56D}"/>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5" name="Pie 14">
                <a:extLst>
                  <a:ext uri="{FF2B5EF4-FFF2-40B4-BE49-F238E27FC236}">
                    <a16:creationId xmlns:a16="http://schemas.microsoft.com/office/drawing/2014/main" id="{75AE2991-A6FD-DC4F-B882-C6111C6A0204}"/>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 name="Rectangle 6">
              <a:extLst>
                <a:ext uri="{FF2B5EF4-FFF2-40B4-BE49-F238E27FC236}">
                  <a16:creationId xmlns:a16="http://schemas.microsoft.com/office/drawing/2014/main" id="{CCD43E96-ABE8-464E-B751-396D036DE09C}"/>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86" name="Group 85">
            <a:extLst>
              <a:ext uri="{FF2B5EF4-FFF2-40B4-BE49-F238E27FC236}">
                <a16:creationId xmlns:a16="http://schemas.microsoft.com/office/drawing/2014/main" id="{3AB2135F-82AA-6E4C-B4FC-911BE2AC9A23}"/>
              </a:ext>
            </a:extLst>
          </p:cNvPr>
          <p:cNvGrpSpPr/>
          <p:nvPr/>
        </p:nvGrpSpPr>
        <p:grpSpPr>
          <a:xfrm>
            <a:off x="2057400" y="1253724"/>
            <a:ext cx="2452209" cy="1870484"/>
            <a:chOff x="2057400" y="1634725"/>
            <a:chExt cx="2452209" cy="1870484"/>
          </a:xfrm>
        </p:grpSpPr>
        <p:grpSp>
          <p:nvGrpSpPr>
            <p:cNvPr id="16" name="Group 15">
              <a:extLst>
                <a:ext uri="{FF2B5EF4-FFF2-40B4-BE49-F238E27FC236}">
                  <a16:creationId xmlns:a16="http://schemas.microsoft.com/office/drawing/2014/main" id="{282B1F02-0A2C-CD47-B86F-B53C434F882C}"/>
                </a:ext>
              </a:extLst>
            </p:cNvPr>
            <p:cNvGrpSpPr/>
            <p:nvPr/>
          </p:nvGrpSpPr>
          <p:grpSpPr>
            <a:xfrm>
              <a:off x="2057400" y="2362202"/>
              <a:ext cx="1400750" cy="1143007"/>
              <a:chOff x="9419650" y="2057393"/>
              <a:chExt cx="1400750" cy="1143007"/>
            </a:xfrm>
          </p:grpSpPr>
          <p:grpSp>
            <p:nvGrpSpPr>
              <p:cNvPr id="17" name="Group 16">
                <a:extLst>
                  <a:ext uri="{FF2B5EF4-FFF2-40B4-BE49-F238E27FC236}">
                    <a16:creationId xmlns:a16="http://schemas.microsoft.com/office/drawing/2014/main" id="{C3E461B8-9E52-6A46-A6B8-6D6A581D9D74}"/>
                  </a:ext>
                </a:extLst>
              </p:cNvPr>
              <p:cNvGrpSpPr/>
              <p:nvPr/>
            </p:nvGrpSpPr>
            <p:grpSpPr>
              <a:xfrm>
                <a:off x="9419650" y="2057398"/>
                <a:ext cx="1400750" cy="1143002"/>
                <a:chOff x="9419650" y="2057398"/>
                <a:chExt cx="1400750" cy="1143002"/>
              </a:xfrm>
            </p:grpSpPr>
            <p:sp>
              <p:nvSpPr>
                <p:cNvPr id="19" name="Rounded Rectangle 18">
                  <a:extLst>
                    <a:ext uri="{FF2B5EF4-FFF2-40B4-BE49-F238E27FC236}">
                      <a16:creationId xmlns:a16="http://schemas.microsoft.com/office/drawing/2014/main" id="{23D4D850-D427-314F-8068-2E801D813B07}"/>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95F2CF65-9653-3149-B74F-353B44F31FA8}"/>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D5BFF8C9-8104-0841-AB08-AD522E936A8C}"/>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D28EDFB2-8DBE-F04A-804B-BAD23FBCB0E3}"/>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51C1E9-6988-384E-8105-2D791690E73E}"/>
                    </a:ext>
                  </a:extLst>
                </p:cNvPr>
                <p:cNvCxnSpPr>
                  <a:cxnSpLocks/>
                  <a:endCxn id="21"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DB554B2C-B23F-8E41-AECD-817C734B13A4}"/>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82EFADB-805B-754D-94F6-1A56E3B4DEAF}"/>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26" name="Pie 25">
                  <a:extLst>
                    <a:ext uri="{FF2B5EF4-FFF2-40B4-BE49-F238E27FC236}">
                      <a16:creationId xmlns:a16="http://schemas.microsoft.com/office/drawing/2014/main" id="{0B3F3649-D2D2-094B-AFD3-A49E4ED6261C}"/>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Rectangle 17">
                <a:extLst>
                  <a:ext uri="{FF2B5EF4-FFF2-40B4-BE49-F238E27FC236}">
                    <a16:creationId xmlns:a16="http://schemas.microsoft.com/office/drawing/2014/main" id="{CF9108C1-B51C-E144-81B2-D78DE72D7AE2}"/>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28" name="Elbow Connector 27">
              <a:extLst>
                <a:ext uri="{FF2B5EF4-FFF2-40B4-BE49-F238E27FC236}">
                  <a16:creationId xmlns:a16="http://schemas.microsoft.com/office/drawing/2014/main" id="{5B16C598-1E36-774E-82C9-CCF5CB3DC7DA}"/>
                </a:ext>
              </a:extLst>
            </p:cNvPr>
            <p:cNvCxnSpPr>
              <a:cxnSpLocks/>
              <a:stCxn id="69" idx="2"/>
              <a:endCxn id="18" idx="0"/>
            </p:cNvCxnSpPr>
            <p:nvPr/>
          </p:nvCxnSpPr>
          <p:spPr>
            <a:xfrm rot="5400000">
              <a:off x="3277241" y="1129834"/>
              <a:ext cx="727478" cy="1737259"/>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B25F4DCE-5D02-2246-83BA-EAFA7F56FE4B}"/>
              </a:ext>
            </a:extLst>
          </p:cNvPr>
          <p:cNvGrpSpPr/>
          <p:nvPr/>
        </p:nvGrpSpPr>
        <p:grpSpPr>
          <a:xfrm>
            <a:off x="3802949" y="1269356"/>
            <a:ext cx="1400750" cy="1880892"/>
            <a:chOff x="3780850" y="1630753"/>
            <a:chExt cx="1400750" cy="1880892"/>
          </a:xfrm>
        </p:grpSpPr>
        <p:grpSp>
          <p:nvGrpSpPr>
            <p:cNvPr id="31" name="Group 30">
              <a:extLst>
                <a:ext uri="{FF2B5EF4-FFF2-40B4-BE49-F238E27FC236}">
                  <a16:creationId xmlns:a16="http://schemas.microsoft.com/office/drawing/2014/main" id="{38C10B14-A082-1C4F-8B1F-AA08529247C7}"/>
                </a:ext>
              </a:extLst>
            </p:cNvPr>
            <p:cNvGrpSpPr/>
            <p:nvPr/>
          </p:nvGrpSpPr>
          <p:grpSpPr>
            <a:xfrm>
              <a:off x="3780850" y="2368638"/>
              <a:ext cx="1400750" cy="1143007"/>
              <a:chOff x="9419650" y="2057393"/>
              <a:chExt cx="1400750" cy="1143007"/>
            </a:xfrm>
          </p:grpSpPr>
          <p:grpSp>
            <p:nvGrpSpPr>
              <p:cNvPr id="32" name="Group 31">
                <a:extLst>
                  <a:ext uri="{FF2B5EF4-FFF2-40B4-BE49-F238E27FC236}">
                    <a16:creationId xmlns:a16="http://schemas.microsoft.com/office/drawing/2014/main" id="{4166B046-6562-1D4E-A820-9077204B57F7}"/>
                  </a:ext>
                </a:extLst>
              </p:cNvPr>
              <p:cNvGrpSpPr/>
              <p:nvPr/>
            </p:nvGrpSpPr>
            <p:grpSpPr>
              <a:xfrm>
                <a:off x="9419650" y="2057398"/>
                <a:ext cx="1400750" cy="1143002"/>
                <a:chOff x="9419650" y="2057398"/>
                <a:chExt cx="1400750" cy="1143002"/>
              </a:xfrm>
            </p:grpSpPr>
            <p:sp>
              <p:nvSpPr>
                <p:cNvPr id="34" name="Rounded Rectangle 33">
                  <a:extLst>
                    <a:ext uri="{FF2B5EF4-FFF2-40B4-BE49-F238E27FC236}">
                      <a16:creationId xmlns:a16="http://schemas.microsoft.com/office/drawing/2014/main" id="{88A5517E-DC59-D244-B708-872CE5D75930}"/>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459A0B14-8182-A247-9EE6-A49870935045}"/>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c 35">
                  <a:extLst>
                    <a:ext uri="{FF2B5EF4-FFF2-40B4-BE49-F238E27FC236}">
                      <a16:creationId xmlns:a16="http://schemas.microsoft.com/office/drawing/2014/main" id="{D3E6E835-6BF9-EF4B-BD4C-86C37C77F98E}"/>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4253E855-80F4-1D41-98D6-4564C4BF25D8}"/>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C849FA5-182A-8041-89D4-DCF7DF5E903B}"/>
                    </a:ext>
                  </a:extLst>
                </p:cNvPr>
                <p:cNvCxnSpPr>
                  <a:cxnSpLocks/>
                  <a:endCxn id="3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9" name="Arc 38">
                  <a:extLst>
                    <a:ext uri="{FF2B5EF4-FFF2-40B4-BE49-F238E27FC236}">
                      <a16:creationId xmlns:a16="http://schemas.microsoft.com/office/drawing/2014/main" id="{35834324-8E68-D248-BCDE-7AA8A4AA9205}"/>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69F7AF55-E4E4-AC42-A2E8-3DBF52252730}"/>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41" name="Pie 40">
                  <a:extLst>
                    <a:ext uri="{FF2B5EF4-FFF2-40B4-BE49-F238E27FC236}">
                      <a16:creationId xmlns:a16="http://schemas.microsoft.com/office/drawing/2014/main" id="{16D9AC5B-5BD0-C448-B39E-4EA9CE0E464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3" name="Rectangle 32">
                <a:extLst>
                  <a:ext uri="{FF2B5EF4-FFF2-40B4-BE49-F238E27FC236}">
                    <a16:creationId xmlns:a16="http://schemas.microsoft.com/office/drawing/2014/main" id="{2482D4BE-ED92-7745-A132-672278402E1E}"/>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57" name="Straight Connector 56">
              <a:extLst>
                <a:ext uri="{FF2B5EF4-FFF2-40B4-BE49-F238E27FC236}">
                  <a16:creationId xmlns:a16="http://schemas.microsoft.com/office/drawing/2014/main" id="{21B12A6E-37CA-5041-B4F0-778430F4342A}"/>
                </a:ext>
              </a:extLst>
            </p:cNvPr>
            <p:cNvCxnSpPr>
              <a:cxnSpLocks/>
              <a:stCxn id="70" idx="2"/>
              <a:endCxn id="34" idx="0"/>
            </p:cNvCxnSpPr>
            <p:nvPr/>
          </p:nvCxnSpPr>
          <p:spPr>
            <a:xfrm>
              <a:off x="4495799" y="1630753"/>
              <a:ext cx="1" cy="737892"/>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B78BA2F9-4053-5248-A9A9-83273E873748}"/>
              </a:ext>
            </a:extLst>
          </p:cNvPr>
          <p:cNvGrpSpPr/>
          <p:nvPr/>
        </p:nvGrpSpPr>
        <p:grpSpPr>
          <a:xfrm>
            <a:off x="4509610" y="1253722"/>
            <a:ext cx="2467335" cy="1870482"/>
            <a:chOff x="4509610" y="1634723"/>
            <a:chExt cx="2467335" cy="1870482"/>
          </a:xfrm>
        </p:grpSpPr>
        <p:grpSp>
          <p:nvGrpSpPr>
            <p:cNvPr id="42" name="Group 41">
              <a:extLst>
                <a:ext uri="{FF2B5EF4-FFF2-40B4-BE49-F238E27FC236}">
                  <a16:creationId xmlns:a16="http://schemas.microsoft.com/office/drawing/2014/main" id="{B6B99E5A-A7C9-E540-9EDA-B198C81B395C}"/>
                </a:ext>
              </a:extLst>
            </p:cNvPr>
            <p:cNvGrpSpPr/>
            <p:nvPr/>
          </p:nvGrpSpPr>
          <p:grpSpPr>
            <a:xfrm>
              <a:off x="5576195" y="2362198"/>
              <a:ext cx="1400750" cy="1143007"/>
              <a:chOff x="9419650" y="2057393"/>
              <a:chExt cx="1400750" cy="1143007"/>
            </a:xfrm>
          </p:grpSpPr>
          <p:grpSp>
            <p:nvGrpSpPr>
              <p:cNvPr id="43" name="Group 42">
                <a:extLst>
                  <a:ext uri="{FF2B5EF4-FFF2-40B4-BE49-F238E27FC236}">
                    <a16:creationId xmlns:a16="http://schemas.microsoft.com/office/drawing/2014/main" id="{32F55C8F-B7B5-F547-97BA-4A8B855448E4}"/>
                  </a:ext>
                </a:extLst>
              </p:cNvPr>
              <p:cNvGrpSpPr/>
              <p:nvPr/>
            </p:nvGrpSpPr>
            <p:grpSpPr>
              <a:xfrm>
                <a:off x="9419650" y="2057398"/>
                <a:ext cx="1400750" cy="1143002"/>
                <a:chOff x="9419650" y="2057398"/>
                <a:chExt cx="1400750" cy="1143002"/>
              </a:xfrm>
            </p:grpSpPr>
            <p:sp>
              <p:nvSpPr>
                <p:cNvPr id="45" name="Rounded Rectangle 44">
                  <a:extLst>
                    <a:ext uri="{FF2B5EF4-FFF2-40B4-BE49-F238E27FC236}">
                      <a16:creationId xmlns:a16="http://schemas.microsoft.com/office/drawing/2014/main" id="{75AB40AE-C52A-7044-8C13-5714408B2ADF}"/>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07B54141-B587-E049-BE7F-22C5551B8511}"/>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36596865-748F-514E-AE07-2D63991C430E}"/>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0890B2AE-89FD-AF49-B5EC-7ECA56316127}"/>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0EAFFB4-B9BE-CF49-8207-0BB1ABB77E58}"/>
                    </a:ext>
                  </a:extLst>
                </p:cNvPr>
                <p:cNvCxnSpPr>
                  <a:cxnSpLocks/>
                  <a:endCxn id="47"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0" name="Arc 49">
                  <a:extLst>
                    <a:ext uri="{FF2B5EF4-FFF2-40B4-BE49-F238E27FC236}">
                      <a16:creationId xmlns:a16="http://schemas.microsoft.com/office/drawing/2014/main" id="{1D6A638E-CE7F-B746-B74E-8B3CA3EDD9E5}"/>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0D1DDA4F-859F-B247-BD9A-F82DFA81C618}"/>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2" name="Pie 51">
                  <a:extLst>
                    <a:ext uri="{FF2B5EF4-FFF2-40B4-BE49-F238E27FC236}">
                      <a16:creationId xmlns:a16="http://schemas.microsoft.com/office/drawing/2014/main" id="{3C8B6634-2405-BB44-BD94-6DA3E0CD4767}"/>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4" name="Rectangle 43">
                <a:extLst>
                  <a:ext uri="{FF2B5EF4-FFF2-40B4-BE49-F238E27FC236}">
                    <a16:creationId xmlns:a16="http://schemas.microsoft.com/office/drawing/2014/main" id="{E997C638-6433-7742-90D8-A0F88B02E4A1}"/>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61" name="Elbow Connector 60">
              <a:extLst>
                <a:ext uri="{FF2B5EF4-FFF2-40B4-BE49-F238E27FC236}">
                  <a16:creationId xmlns:a16="http://schemas.microsoft.com/office/drawing/2014/main" id="{35489CF6-7084-F14C-9F20-3C5ACC94D710}"/>
                </a:ext>
              </a:extLst>
            </p:cNvPr>
            <p:cNvCxnSpPr>
              <a:cxnSpLocks/>
              <a:stCxn id="69" idx="2"/>
              <a:endCxn id="45" idx="0"/>
            </p:cNvCxnSpPr>
            <p:nvPr/>
          </p:nvCxnSpPr>
          <p:spPr>
            <a:xfrm rot="16200000" flipH="1">
              <a:off x="5036637" y="1107696"/>
              <a:ext cx="727481" cy="1781536"/>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09681CA7-5000-E74D-A8D5-5041C9E36385}"/>
              </a:ext>
            </a:extLst>
          </p:cNvPr>
          <p:cNvGrpSpPr/>
          <p:nvPr/>
        </p:nvGrpSpPr>
        <p:grpSpPr>
          <a:xfrm>
            <a:off x="3780850" y="117152"/>
            <a:ext cx="1400750" cy="1143007"/>
            <a:chOff x="9419650" y="2057393"/>
            <a:chExt cx="1400750" cy="1143007"/>
          </a:xfrm>
        </p:grpSpPr>
        <p:grpSp>
          <p:nvGrpSpPr>
            <p:cNvPr id="68" name="Group 67">
              <a:extLst>
                <a:ext uri="{FF2B5EF4-FFF2-40B4-BE49-F238E27FC236}">
                  <a16:creationId xmlns:a16="http://schemas.microsoft.com/office/drawing/2014/main" id="{11FEF90D-93CC-3946-AC9C-39C140CB7134}"/>
                </a:ext>
              </a:extLst>
            </p:cNvPr>
            <p:cNvGrpSpPr/>
            <p:nvPr/>
          </p:nvGrpSpPr>
          <p:grpSpPr>
            <a:xfrm>
              <a:off x="9419650" y="2057398"/>
              <a:ext cx="1400750" cy="1143002"/>
              <a:chOff x="9419650" y="2057398"/>
              <a:chExt cx="1400750" cy="1143002"/>
            </a:xfrm>
          </p:grpSpPr>
          <p:sp>
            <p:nvSpPr>
              <p:cNvPr id="70" name="Rounded Rectangle 69">
                <a:extLst>
                  <a:ext uri="{FF2B5EF4-FFF2-40B4-BE49-F238E27FC236}">
                    <a16:creationId xmlns:a16="http://schemas.microsoft.com/office/drawing/2014/main" id="{6D71846E-54AE-8C48-A7B5-2FB90491E9B8}"/>
                  </a:ext>
                </a:extLst>
              </p:cNvPr>
              <p:cNvSpPr/>
              <p:nvPr/>
            </p:nvSpPr>
            <p:spPr>
              <a:xfrm>
                <a:off x="9677400" y="2057400"/>
                <a:ext cx="914400" cy="1143000"/>
              </a:xfrm>
              <a:prstGeom prst="roundRect">
                <a:avLst>
                  <a:gd name="adj" fmla="val 11652"/>
                </a:avLst>
              </a:prstGeom>
              <a:noFill/>
              <a:ln w="50800">
                <a:solidFill>
                  <a:srgbClr val="007F9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Arc 71">
                <a:extLst>
                  <a:ext uri="{FF2B5EF4-FFF2-40B4-BE49-F238E27FC236}">
                    <a16:creationId xmlns:a16="http://schemas.microsoft.com/office/drawing/2014/main" id="{AAECDB28-5202-6F4B-81CB-CECB25C7FBB7}"/>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DCA3C6AC-D469-8844-8CB1-6EF5A703D8EC}"/>
                  </a:ext>
                </a:extLst>
              </p:cNvPr>
              <p:cNvCxnSpPr>
                <a:cxnSpLocks/>
              </p:cNvCxnSpPr>
              <p:nvPr/>
            </p:nvCxnSpPr>
            <p:spPr>
              <a:xfrm>
                <a:off x="9876850" y="3115481"/>
                <a:ext cx="929528" cy="0"/>
              </a:xfrm>
              <a:prstGeom prst="line">
                <a:avLst/>
              </a:prstGeom>
              <a:ln w="50800">
                <a:solidFill>
                  <a:srgbClr val="007F9A"/>
                </a:solidFill>
                <a:prstDash val="dash"/>
              </a:ln>
            </p:spPr>
            <p:style>
              <a:lnRef idx="1">
                <a:schemeClr val="accent1"/>
              </a:lnRef>
              <a:fillRef idx="0">
                <a:schemeClr val="accent1"/>
              </a:fillRef>
              <a:effectRef idx="0">
                <a:schemeClr val="accent1"/>
              </a:effectRef>
              <a:fontRef idx="minor">
                <a:schemeClr val="tx1"/>
              </a:fontRef>
            </p:style>
          </p:cxnSp>
          <p:sp>
            <p:nvSpPr>
              <p:cNvPr id="75" name="Arc 74">
                <a:extLst>
                  <a:ext uri="{FF2B5EF4-FFF2-40B4-BE49-F238E27FC236}">
                    <a16:creationId xmlns:a16="http://schemas.microsoft.com/office/drawing/2014/main" id="{EC774711-D69C-D74F-A779-EDEED2CA0126}"/>
                  </a:ext>
                </a:extLst>
              </p:cNvPr>
              <p:cNvSpPr/>
              <p:nvPr/>
            </p:nvSpPr>
            <p:spPr>
              <a:xfrm rot="10800000">
                <a:off x="9677400" y="2971800"/>
                <a:ext cx="184322" cy="228587"/>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6D9969F9-9488-4743-A87A-9B6FE279DF10}"/>
                  </a:ext>
                </a:extLst>
              </p:cNvPr>
              <p:cNvCxnSpPr>
                <a:cxnSpLocks/>
              </p:cNvCxnSpPr>
              <p:nvPr/>
            </p:nvCxnSpPr>
            <p:spPr>
              <a:xfrm>
                <a:off x="9570664" y="2057399"/>
                <a:ext cx="960178" cy="0"/>
              </a:xfrm>
              <a:prstGeom prst="line">
                <a:avLst/>
              </a:prstGeom>
              <a:solidFill>
                <a:srgbClr val="CA5C0E"/>
              </a:solidFill>
              <a:ln w="50800">
                <a:solidFill>
                  <a:srgbClr val="007F9A"/>
                </a:solidFill>
                <a:prstDash val="dash"/>
              </a:ln>
            </p:spPr>
            <p:style>
              <a:lnRef idx="1">
                <a:schemeClr val="accent1"/>
              </a:lnRef>
              <a:fillRef idx="0">
                <a:schemeClr val="accent1"/>
              </a:fillRef>
              <a:effectRef idx="0">
                <a:schemeClr val="accent1"/>
              </a:effectRef>
              <a:fontRef idx="minor">
                <a:schemeClr val="tx1"/>
              </a:fontRef>
            </p:style>
          </p:cxnSp>
          <p:sp>
            <p:nvSpPr>
              <p:cNvPr id="77" name="Pie 76">
                <a:extLst>
                  <a:ext uri="{FF2B5EF4-FFF2-40B4-BE49-F238E27FC236}">
                    <a16:creationId xmlns:a16="http://schemas.microsoft.com/office/drawing/2014/main" id="{E6083338-6908-234F-8BDE-B2E42FF4AF9C}"/>
                  </a:ext>
                </a:extLst>
              </p:cNvPr>
              <p:cNvSpPr/>
              <p:nvPr/>
            </p:nvSpPr>
            <p:spPr>
              <a:xfrm rot="10800000">
                <a:off x="9419650" y="2057398"/>
                <a:ext cx="257750" cy="228600"/>
              </a:xfrm>
              <a:prstGeom prst="pie">
                <a:avLst>
                  <a:gd name="adj1" fmla="val 0"/>
                  <a:gd name="adj2" fmla="val 10845236"/>
                </a:avLst>
              </a:prstGeom>
              <a:noFill/>
              <a:ln w="50800">
                <a:solidFill>
                  <a:srgbClr val="007F9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9" name="Rectangle 68">
              <a:extLst>
                <a:ext uri="{FF2B5EF4-FFF2-40B4-BE49-F238E27FC236}">
                  <a16:creationId xmlns:a16="http://schemas.microsoft.com/office/drawing/2014/main" id="{03D183B1-0F88-AD44-90C8-21C8A68A7A8A}"/>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7200" dirty="0">
                  <a:solidFill>
                    <a:schemeClr val="tx1"/>
                  </a:solidFill>
                </a:rPr>
                <a:t>?</a:t>
              </a:r>
            </a:p>
          </p:txBody>
        </p:sp>
      </p:grpSp>
      <p:grpSp>
        <p:nvGrpSpPr>
          <p:cNvPr id="136" name="Group 135">
            <a:extLst>
              <a:ext uri="{FF2B5EF4-FFF2-40B4-BE49-F238E27FC236}">
                <a16:creationId xmlns:a16="http://schemas.microsoft.com/office/drawing/2014/main" id="{2C340DE8-9C56-0447-9BDC-ED6CC24BCA7B}"/>
              </a:ext>
            </a:extLst>
          </p:cNvPr>
          <p:cNvGrpSpPr/>
          <p:nvPr/>
        </p:nvGrpSpPr>
        <p:grpSpPr>
          <a:xfrm>
            <a:off x="2057400" y="3117766"/>
            <a:ext cx="1400750" cy="1724007"/>
            <a:chOff x="3780850" y="1787638"/>
            <a:chExt cx="1400750" cy="1724007"/>
          </a:xfrm>
        </p:grpSpPr>
        <p:cxnSp>
          <p:nvCxnSpPr>
            <p:cNvPr id="138" name="Straight Connector 137">
              <a:extLst>
                <a:ext uri="{FF2B5EF4-FFF2-40B4-BE49-F238E27FC236}">
                  <a16:creationId xmlns:a16="http://schemas.microsoft.com/office/drawing/2014/main" id="{93EC17B0-0081-CB45-A823-B4CF59258AE1}"/>
                </a:ext>
              </a:extLst>
            </p:cNvPr>
            <p:cNvCxnSpPr>
              <a:cxnSpLocks/>
              <a:endCxn id="141" idx="0"/>
            </p:cNvCxnSpPr>
            <p:nvPr/>
          </p:nvCxnSpPr>
          <p:spPr>
            <a:xfrm>
              <a:off x="4495800" y="1787638"/>
              <a:ext cx="0" cy="581007"/>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a16="http://schemas.microsoft.com/office/drawing/2014/main" id="{8C97F185-B6D2-CB44-826A-EB8140F84EED}"/>
                </a:ext>
              </a:extLst>
            </p:cNvPr>
            <p:cNvGrpSpPr/>
            <p:nvPr/>
          </p:nvGrpSpPr>
          <p:grpSpPr>
            <a:xfrm>
              <a:off x="3780850" y="2368638"/>
              <a:ext cx="1400750" cy="1143007"/>
              <a:chOff x="9419650" y="2057393"/>
              <a:chExt cx="1400750" cy="1143007"/>
            </a:xfrm>
          </p:grpSpPr>
          <p:grpSp>
            <p:nvGrpSpPr>
              <p:cNvPr id="139" name="Group 138">
                <a:extLst>
                  <a:ext uri="{FF2B5EF4-FFF2-40B4-BE49-F238E27FC236}">
                    <a16:creationId xmlns:a16="http://schemas.microsoft.com/office/drawing/2014/main" id="{5EB2C4D4-BCA3-6247-8DC3-2FFCD464E586}"/>
                  </a:ext>
                </a:extLst>
              </p:cNvPr>
              <p:cNvGrpSpPr/>
              <p:nvPr/>
            </p:nvGrpSpPr>
            <p:grpSpPr>
              <a:xfrm>
                <a:off x="9419650" y="2057398"/>
                <a:ext cx="1400750" cy="1143002"/>
                <a:chOff x="9419650" y="2057398"/>
                <a:chExt cx="1400750" cy="1143002"/>
              </a:xfrm>
            </p:grpSpPr>
            <p:sp>
              <p:nvSpPr>
                <p:cNvPr id="141" name="Rounded Rectangle 140">
                  <a:extLst>
                    <a:ext uri="{FF2B5EF4-FFF2-40B4-BE49-F238E27FC236}">
                      <a16:creationId xmlns:a16="http://schemas.microsoft.com/office/drawing/2014/main" id="{C321D2AA-3752-C447-B244-45D61607317D}"/>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a:extLst>
                    <a:ext uri="{FF2B5EF4-FFF2-40B4-BE49-F238E27FC236}">
                      <a16:creationId xmlns:a16="http://schemas.microsoft.com/office/drawing/2014/main" id="{908D71AB-DB63-274F-9441-7DCBE09A275E}"/>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c 142">
                  <a:extLst>
                    <a:ext uri="{FF2B5EF4-FFF2-40B4-BE49-F238E27FC236}">
                      <a16:creationId xmlns:a16="http://schemas.microsoft.com/office/drawing/2014/main" id="{285AA9DD-3A2C-3747-B97A-388FA768772A}"/>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555E603B-938F-2C4C-81B1-98C017B87F0F}"/>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309343B-76DD-0246-85F6-B228A040D7ED}"/>
                    </a:ext>
                  </a:extLst>
                </p:cNvPr>
                <p:cNvCxnSpPr>
                  <a:cxnSpLocks/>
                  <a:endCxn id="143"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46" name="Arc 145">
                  <a:extLst>
                    <a:ext uri="{FF2B5EF4-FFF2-40B4-BE49-F238E27FC236}">
                      <a16:creationId xmlns:a16="http://schemas.microsoft.com/office/drawing/2014/main" id="{44CCBC56-F4E1-9649-9A96-81A0109EF144}"/>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7" name="Straight Connector 146">
                  <a:extLst>
                    <a:ext uri="{FF2B5EF4-FFF2-40B4-BE49-F238E27FC236}">
                      <a16:creationId xmlns:a16="http://schemas.microsoft.com/office/drawing/2014/main" id="{02E684EF-7BFD-7349-949B-414C27B81076}"/>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48" name="Pie 147">
                  <a:extLst>
                    <a:ext uri="{FF2B5EF4-FFF2-40B4-BE49-F238E27FC236}">
                      <a16:creationId xmlns:a16="http://schemas.microsoft.com/office/drawing/2014/main" id="{A81E108D-73F4-3141-A0B8-CE612EC77063}"/>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0" name="Rectangle 139">
                <a:extLst>
                  <a:ext uri="{FF2B5EF4-FFF2-40B4-BE49-F238E27FC236}">
                    <a16:creationId xmlns:a16="http://schemas.microsoft.com/office/drawing/2014/main" id="{92B86F43-F260-F14C-8A5D-CD2FB56E7ADF}"/>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grpSp>
        <p:nvGrpSpPr>
          <p:cNvPr id="193" name="Group 192">
            <a:extLst>
              <a:ext uri="{FF2B5EF4-FFF2-40B4-BE49-F238E27FC236}">
                <a16:creationId xmlns:a16="http://schemas.microsoft.com/office/drawing/2014/main" id="{AD7894C2-9BA2-5C42-9A7E-42FCC5AE6127}"/>
              </a:ext>
            </a:extLst>
          </p:cNvPr>
          <p:cNvGrpSpPr/>
          <p:nvPr/>
        </p:nvGrpSpPr>
        <p:grpSpPr>
          <a:xfrm>
            <a:off x="4802170" y="2418551"/>
            <a:ext cx="3718635" cy="2562120"/>
            <a:chOff x="3859161" y="2695680"/>
            <a:chExt cx="3718635" cy="2562120"/>
          </a:xfrm>
        </p:grpSpPr>
        <p:sp>
          <p:nvSpPr>
            <p:cNvPr id="194" name="Oval 193">
              <a:extLst>
                <a:ext uri="{FF2B5EF4-FFF2-40B4-BE49-F238E27FC236}">
                  <a16:creationId xmlns:a16="http://schemas.microsoft.com/office/drawing/2014/main" id="{923F189B-2FA2-864D-A685-7F4F7DFB6314}"/>
                </a:ext>
              </a:extLst>
            </p:cNvPr>
            <p:cNvSpPr/>
            <p:nvPr/>
          </p:nvSpPr>
          <p:spPr>
            <a:xfrm>
              <a:off x="4648200" y="3875425"/>
              <a:ext cx="1458575" cy="1382375"/>
            </a:xfrm>
            <a:custGeom>
              <a:avLst/>
              <a:gdLst>
                <a:gd name="connsiteX0" fmla="*/ 0 w 1458575"/>
                <a:gd name="connsiteY0" fmla="*/ 691188 h 1382375"/>
                <a:gd name="connsiteX1" fmla="*/ 729288 w 1458575"/>
                <a:gd name="connsiteY1" fmla="*/ 0 h 1382375"/>
                <a:gd name="connsiteX2" fmla="*/ 1458576 w 1458575"/>
                <a:gd name="connsiteY2" fmla="*/ 691188 h 1382375"/>
                <a:gd name="connsiteX3" fmla="*/ 729288 w 1458575"/>
                <a:gd name="connsiteY3" fmla="*/ 1382376 h 1382375"/>
                <a:gd name="connsiteX4" fmla="*/ 0 w 1458575"/>
                <a:gd name="connsiteY4" fmla="*/ 691188 h 1382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75" h="1382375" extrusionOk="0">
                  <a:moveTo>
                    <a:pt x="0" y="691188"/>
                  </a:moveTo>
                  <a:cubicBezTo>
                    <a:pt x="-95778" y="250377"/>
                    <a:pt x="307221" y="7240"/>
                    <a:pt x="729288" y="0"/>
                  </a:cubicBezTo>
                  <a:cubicBezTo>
                    <a:pt x="1142260" y="2147"/>
                    <a:pt x="1364909" y="312433"/>
                    <a:pt x="1458576" y="691188"/>
                  </a:cubicBezTo>
                  <a:cubicBezTo>
                    <a:pt x="1419110" y="1111462"/>
                    <a:pt x="1111510" y="1495979"/>
                    <a:pt x="729288" y="1382376"/>
                  </a:cubicBezTo>
                  <a:cubicBezTo>
                    <a:pt x="316682" y="1376997"/>
                    <a:pt x="10797" y="1078080"/>
                    <a:pt x="0" y="691188"/>
                  </a:cubicBezTo>
                  <a:close/>
                </a:path>
              </a:pathLst>
            </a:custGeom>
            <a:noFill/>
            <a:ln w="50800">
              <a:solidFill>
                <a:srgbClr val="C0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extBox 194">
              <a:extLst>
                <a:ext uri="{FF2B5EF4-FFF2-40B4-BE49-F238E27FC236}">
                  <a16:creationId xmlns:a16="http://schemas.microsoft.com/office/drawing/2014/main" id="{7B639BE8-A72D-904F-A8C0-FDD5B4F19F9B}"/>
                </a:ext>
              </a:extLst>
            </p:cNvPr>
            <p:cNvSpPr txBox="1"/>
            <p:nvPr/>
          </p:nvSpPr>
          <p:spPr>
            <a:xfrm>
              <a:off x="6550950" y="2695680"/>
              <a:ext cx="1026846" cy="954107"/>
            </a:xfrm>
            <a:prstGeom prst="rect">
              <a:avLst/>
            </a:prstGeom>
            <a:noFill/>
          </p:spPr>
          <p:txBody>
            <a:bodyPr wrap="square" rtlCol="0">
              <a:spAutoFit/>
            </a:bodyPr>
            <a:lstStyle/>
            <a:p>
              <a:r>
                <a:rPr lang="en-US" sz="2800" b="1" dirty="0">
                  <a:solidFill>
                    <a:srgbClr val="C00000"/>
                  </a:solidFill>
                  <a:latin typeface="Gabriola" panose="04040605051002020D02" pitchFamily="82" charset="0"/>
                  <a:ea typeface="Brush Script MT" panose="03060802040406070304" pitchFamily="66" charset="-122"/>
                  <a:cs typeface="Brush Script MT" panose="03060802040406070304" pitchFamily="66" charset="-122"/>
                </a:rPr>
                <a:t>Copyist</a:t>
              </a:r>
            </a:p>
            <a:p>
              <a:r>
                <a:rPr lang="en-US" sz="2800" b="1" dirty="0">
                  <a:solidFill>
                    <a:srgbClr val="C00000"/>
                  </a:solidFill>
                  <a:latin typeface="Gabriola" panose="04040605051002020D02" pitchFamily="82" charset="0"/>
                  <a:ea typeface="Brush Script MT" panose="03060802040406070304" pitchFamily="66" charset="-122"/>
                  <a:cs typeface="Brush Script MT" panose="03060802040406070304" pitchFamily="66" charset="-122"/>
                </a:rPr>
                <a:t>error</a:t>
              </a:r>
            </a:p>
          </p:txBody>
        </p:sp>
        <p:sp>
          <p:nvSpPr>
            <p:cNvPr id="196" name="Arc 195">
              <a:extLst>
                <a:ext uri="{FF2B5EF4-FFF2-40B4-BE49-F238E27FC236}">
                  <a16:creationId xmlns:a16="http://schemas.microsoft.com/office/drawing/2014/main" id="{93FB2EEC-85DB-8443-B601-F211C372B9BA}"/>
                </a:ext>
              </a:extLst>
            </p:cNvPr>
            <p:cNvSpPr/>
            <p:nvPr/>
          </p:nvSpPr>
          <p:spPr>
            <a:xfrm rot="19252917" flipV="1">
              <a:off x="3859161" y="3276602"/>
              <a:ext cx="3541874" cy="762000"/>
            </a:xfrm>
            <a:prstGeom prst="arc">
              <a:avLst>
                <a:gd name="adj1" fmla="val 16464522"/>
                <a:gd name="adj2" fmla="val 20529920"/>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75260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25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250"/>
                                        <p:tgtEl>
                                          <p:spTgt spid="86"/>
                                        </p:tgtEl>
                                      </p:cBhvr>
                                    </p:animEffect>
                                  </p:childTnLst>
                                </p:cTn>
                              </p:par>
                              <p:par>
                                <p:cTn id="13" presetID="10" presetClass="entr" presetSubtype="0"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fade">
                                      <p:cBhvr>
                                        <p:cTn id="15" dur="250"/>
                                        <p:tgtEl>
                                          <p:spTgt spid="87"/>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25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250"/>
                                        <p:tgtEl>
                                          <p:spTgt spid="89"/>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5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250"/>
                                        <p:tgtEl>
                                          <p:spTgt spid="129"/>
                                        </p:tgtEl>
                                      </p:cBhvr>
                                    </p:animEffect>
                                  </p:childTnLst>
                                </p:cTn>
                              </p:par>
                              <p:par>
                                <p:cTn id="30" presetID="10" presetClass="entr" presetSubtype="0" fill="hold" nodeType="withEffect">
                                  <p:stCondLst>
                                    <p:cond delay="0"/>
                                  </p:stCondLst>
                                  <p:childTnLst>
                                    <p:set>
                                      <p:cBhvr>
                                        <p:cTn id="31" dur="1" fill="hold">
                                          <p:stCondLst>
                                            <p:cond delay="0"/>
                                          </p:stCondLst>
                                        </p:cTn>
                                        <p:tgtEl>
                                          <p:spTgt spid="136"/>
                                        </p:tgtEl>
                                        <p:attrNameLst>
                                          <p:attrName>style.visibility</p:attrName>
                                        </p:attrNameLst>
                                      </p:cBhvr>
                                      <p:to>
                                        <p:strVal val="visible"/>
                                      </p:to>
                                    </p:set>
                                    <p:animEffect transition="in" filter="fade">
                                      <p:cBhvr>
                                        <p:cTn id="32" dur="250"/>
                                        <p:tgtEl>
                                          <p:spTgt spid="1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25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3"/>
                                        </p:tgtEl>
                                        <p:attrNameLst>
                                          <p:attrName>style.visibility</p:attrName>
                                        </p:attrNameLst>
                                      </p:cBhvr>
                                      <p:to>
                                        <p:strVal val="visible"/>
                                      </p:to>
                                    </p:set>
                                    <p:animEffect transition="in" filter="fade">
                                      <p:cBhvr>
                                        <p:cTn id="42" dur="25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Bart D. Ehrman - Wikipedia">
            <a:extLst>
              <a:ext uri="{FF2B5EF4-FFF2-40B4-BE49-F238E27FC236}">
                <a16:creationId xmlns:a16="http://schemas.microsoft.com/office/drawing/2014/main" id="{C4492C44-61D4-3B4F-96A3-AC804077F4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0"/>
            <a:ext cx="580866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squoting Jesus: The Story Behind Who Changed the Bible and Why ...">
            <a:extLst>
              <a:ext uri="{FF2B5EF4-FFF2-40B4-BE49-F238E27FC236}">
                <a16:creationId xmlns:a16="http://schemas.microsoft.com/office/drawing/2014/main" id="{57800C52-FF78-2F44-A63F-DF1ED9C32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037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24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5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25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Variants by type</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Not all variants are made the same</a:t>
            </a:r>
          </a:p>
        </p:txBody>
      </p:sp>
      <p:graphicFrame>
        <p:nvGraphicFramePr>
          <p:cNvPr id="10" name="Content Placeholder 3"/>
          <p:cNvGraphicFramePr>
            <a:graphicFrameLocks noGrp="1"/>
          </p:cNvGraphicFramePr>
          <p:nvPr>
            <p:ph idx="1"/>
            <p:extLst>
              <p:ext uri="{D42A27DB-BD31-4B8C-83A1-F6EECF244321}">
                <p14:modId xmlns:p14="http://schemas.microsoft.com/office/powerpoint/2010/main" val="826804787"/>
              </p:ext>
            </p:extLst>
          </p:nvPr>
        </p:nvGraphicFramePr>
        <p:xfrm>
          <a:off x="457200" y="1600200"/>
          <a:ext cx="8229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4648200"/>
          </a:xfrm>
        </p:spPr>
        <p:txBody>
          <a:bodyPr anchor="b" anchorCtr="0">
            <a:noAutofit/>
          </a:bodyPr>
          <a:lstStyle/>
          <a:p>
            <a:pPr>
              <a:tabLst>
                <a:tab pos="91440" algn="l"/>
              </a:tabLst>
            </a:pPr>
            <a:r>
              <a:rPr lang="en-US" dirty="0"/>
              <a:t>“that their hearts may be comforted, having been knit together in love, and into all riches of the full assurance of understanding, and that they may have a complete knowledge of the mystery </a:t>
            </a:r>
            <a:r>
              <a:rPr lang="en-US" dirty="0">
                <a:highlight>
                  <a:srgbClr val="C00002"/>
                </a:highlight>
              </a:rPr>
              <a:t> </a:t>
            </a:r>
            <a:r>
              <a:rPr lang="en-US" b="1" dirty="0">
                <a:highlight>
                  <a:srgbClr val="C00002"/>
                </a:highlight>
              </a:rPr>
              <a:t>of God, namely Christ</a:t>
            </a:r>
            <a:r>
              <a:rPr lang="en-US" dirty="0"/>
              <a:t>”</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5029200"/>
            <a:ext cx="8915400" cy="838200"/>
          </a:xfrm>
        </p:spPr>
        <p:txBody>
          <a:bodyPr>
            <a:normAutofit/>
          </a:bodyPr>
          <a:lstStyle/>
          <a:p>
            <a:pPr algn="l"/>
            <a:r>
              <a:rPr lang="en-US" sz="4400" cap="all" dirty="0">
                <a:solidFill>
                  <a:srgbClr val="009EC0"/>
                </a:solidFill>
              </a:rPr>
              <a:t>Colossians 2:2</a:t>
            </a:r>
            <a:endParaRPr lang="en-US" sz="4400" b="0" i="1" dirty="0">
              <a:solidFill>
                <a:srgbClr val="009EC0"/>
              </a:solidFill>
            </a:endParaRPr>
          </a:p>
        </p:txBody>
      </p:sp>
    </p:spTree>
    <p:extLst>
      <p:ext uri="{BB962C8B-B14F-4D97-AF65-F5344CB8AC3E}">
        <p14:creationId xmlns:p14="http://schemas.microsoft.com/office/powerpoint/2010/main" val="4050355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79420076"/>
              </p:ext>
            </p:extLst>
          </p:nvPr>
        </p:nvGraphicFramePr>
        <p:xfrm>
          <a:off x="228600" y="990600"/>
          <a:ext cx="8686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Variant readings of Colossians 2:2</a:t>
            </a:r>
          </a:p>
        </p:txBody>
      </p:sp>
    </p:spTree>
    <p:extLst>
      <p:ext uri="{BB962C8B-B14F-4D97-AF65-F5344CB8AC3E}">
        <p14:creationId xmlns:p14="http://schemas.microsoft.com/office/powerpoint/2010/main" val="2635820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1361" y="2048104"/>
            <a:ext cx="6669943" cy="2597316"/>
          </a:xfrm>
          <a:prstGeom prst="rect">
            <a:avLst/>
          </a:prstGeom>
          <a:solidFill>
            <a:srgbClr val="22222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dirty="0"/>
          </a:p>
        </p:txBody>
      </p:sp>
      <p:cxnSp>
        <p:nvCxnSpPr>
          <p:cNvPr id="6" name="Straight Connector 5"/>
          <p:cNvCxnSpPr/>
          <p:nvPr/>
        </p:nvCxnSpPr>
        <p:spPr>
          <a:xfrm>
            <a:off x="1281361" y="1922244"/>
            <a:ext cx="6669943" cy="0"/>
          </a:xfrm>
          <a:prstGeom prst="line">
            <a:avLst/>
          </a:prstGeom>
          <a:ln w="53975">
            <a:solidFill>
              <a:srgbClr val="009EC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281361" y="4763495"/>
            <a:ext cx="6669943" cy="0"/>
          </a:xfrm>
          <a:prstGeom prst="line">
            <a:avLst/>
          </a:prstGeom>
          <a:ln w="53975">
            <a:solidFill>
              <a:srgbClr val="009EC0"/>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433270" y="3624421"/>
            <a:ext cx="2286954" cy="369332"/>
          </a:xfrm>
          <a:prstGeom prst="rect">
            <a:avLst/>
          </a:prstGeom>
          <a:noFill/>
        </p:spPr>
        <p:txBody>
          <a:bodyPr wrap="square" rtlCol="0">
            <a:spAutoFit/>
          </a:bodyPr>
          <a:lstStyle/>
          <a:p>
            <a:pPr algn="ctr"/>
            <a:r>
              <a:rPr lang="en-US" dirty="0"/>
              <a:t>Greek NT Manuscripts</a:t>
            </a:r>
          </a:p>
        </p:txBody>
      </p:sp>
      <p:sp>
        <p:nvSpPr>
          <p:cNvPr id="9" name="TextBox 8"/>
          <p:cNvSpPr txBox="1"/>
          <p:nvPr/>
        </p:nvSpPr>
        <p:spPr>
          <a:xfrm>
            <a:off x="3202813" y="2540106"/>
            <a:ext cx="2747868" cy="1200329"/>
          </a:xfrm>
          <a:prstGeom prst="rect">
            <a:avLst/>
          </a:prstGeom>
          <a:noFill/>
        </p:spPr>
        <p:txBody>
          <a:bodyPr wrap="none" rtlCol="0">
            <a:spAutoFit/>
          </a:bodyPr>
          <a:lstStyle/>
          <a:p>
            <a:pPr algn="ctr"/>
            <a:r>
              <a:rPr lang="en-US" sz="7200" dirty="0"/>
              <a:t>5,500+</a:t>
            </a:r>
          </a:p>
        </p:txBody>
      </p:sp>
    </p:spTree>
    <p:extLst>
      <p:ext uri="{BB962C8B-B14F-4D97-AF65-F5344CB8AC3E}">
        <p14:creationId xmlns:p14="http://schemas.microsoft.com/office/powerpoint/2010/main" val="358749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par>
                          <p:cTn id="11" fill="hold">
                            <p:stCondLst>
                              <p:cond delay="25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50"/>
                                        <p:tgtEl>
                                          <p:spTgt spid="4"/>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50"/>
                                        <p:tgtEl>
                                          <p:spTgt spid="8"/>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DB3BC2-55D4-1244-B2EF-6EC56D5FBF26}"/>
              </a:ext>
            </a:extLst>
          </p:cNvPr>
          <p:cNvSpPr txBox="1"/>
          <p:nvPr/>
        </p:nvSpPr>
        <p:spPr>
          <a:xfrm>
            <a:off x="30480" y="3370183"/>
            <a:ext cx="2971800" cy="1354217"/>
          </a:xfrm>
          <a:prstGeom prst="rect">
            <a:avLst/>
          </a:prstGeom>
          <a:noFill/>
        </p:spPr>
        <p:txBody>
          <a:bodyPr wrap="square" rtlCol="0">
            <a:spAutoFit/>
          </a:bodyPr>
          <a:lstStyle/>
          <a:p>
            <a:r>
              <a:rPr lang="en-US" sz="2800" b="1" dirty="0">
                <a:solidFill>
                  <a:srgbClr val="CA5C0E"/>
                </a:solidFill>
              </a:rPr>
              <a:t>Over-confidence</a:t>
            </a:r>
            <a:br>
              <a:rPr lang="en-US" sz="2800" dirty="0"/>
            </a:br>
            <a:r>
              <a:rPr lang="en-US" dirty="0"/>
              <a:t>“there are no questions about the what was in the originals”</a:t>
            </a:r>
            <a:endParaRPr lang="en-US" sz="2800" dirty="0"/>
          </a:p>
        </p:txBody>
      </p:sp>
      <p:sp>
        <p:nvSpPr>
          <p:cNvPr id="7" name="TextBox 6">
            <a:extLst>
              <a:ext uri="{FF2B5EF4-FFF2-40B4-BE49-F238E27FC236}">
                <a16:creationId xmlns:a16="http://schemas.microsoft.com/office/drawing/2014/main" id="{23FA9675-C60B-F642-8DAF-43A23A13EFA2}"/>
              </a:ext>
            </a:extLst>
          </p:cNvPr>
          <p:cNvSpPr txBox="1"/>
          <p:nvPr/>
        </p:nvSpPr>
        <p:spPr>
          <a:xfrm>
            <a:off x="3002280" y="3370182"/>
            <a:ext cx="3139440" cy="1354217"/>
          </a:xfrm>
          <a:prstGeom prst="rect">
            <a:avLst/>
          </a:prstGeom>
          <a:noFill/>
        </p:spPr>
        <p:txBody>
          <a:bodyPr wrap="square" rtlCol="0">
            <a:spAutoFit/>
          </a:bodyPr>
          <a:lstStyle/>
          <a:p>
            <a:r>
              <a:rPr lang="en-US" sz="2800" b="1" dirty="0">
                <a:solidFill>
                  <a:srgbClr val="009EC0"/>
                </a:solidFill>
              </a:rPr>
              <a:t>Realistic</a:t>
            </a:r>
            <a:br>
              <a:rPr lang="en-US" sz="2800" dirty="0"/>
            </a:br>
            <a:r>
              <a:rPr lang="en-US" dirty="0"/>
              <a:t>“we can have confidence about the what was in the originals (despite some questions)”</a:t>
            </a:r>
            <a:endParaRPr lang="en-US" sz="2800" dirty="0"/>
          </a:p>
        </p:txBody>
      </p:sp>
      <p:sp>
        <p:nvSpPr>
          <p:cNvPr id="8" name="TextBox 7">
            <a:extLst>
              <a:ext uri="{FF2B5EF4-FFF2-40B4-BE49-F238E27FC236}">
                <a16:creationId xmlns:a16="http://schemas.microsoft.com/office/drawing/2014/main" id="{E22F0740-F8ED-3B4D-8061-2BA3778F6F35}"/>
              </a:ext>
            </a:extLst>
          </p:cNvPr>
          <p:cNvSpPr txBox="1"/>
          <p:nvPr/>
        </p:nvSpPr>
        <p:spPr>
          <a:xfrm>
            <a:off x="6141720" y="3370182"/>
            <a:ext cx="2971800" cy="1077218"/>
          </a:xfrm>
          <a:prstGeom prst="rect">
            <a:avLst/>
          </a:prstGeom>
          <a:noFill/>
        </p:spPr>
        <p:txBody>
          <a:bodyPr wrap="square" rtlCol="0">
            <a:spAutoFit/>
          </a:bodyPr>
          <a:lstStyle/>
          <a:p>
            <a:r>
              <a:rPr lang="en-US" sz="2800" b="1" dirty="0">
                <a:solidFill>
                  <a:srgbClr val="C00000"/>
                </a:solidFill>
              </a:rPr>
              <a:t>Hyper-skepticism</a:t>
            </a:r>
            <a:br>
              <a:rPr lang="en-US" sz="2800" dirty="0"/>
            </a:br>
            <a:r>
              <a:rPr lang="en-US" dirty="0"/>
              <a:t>“we have no clue what was in the originals!!!!!!!!!!”</a:t>
            </a:r>
            <a:endParaRPr lang="en-US" sz="2800" dirty="0"/>
          </a:p>
        </p:txBody>
      </p:sp>
      <p:grpSp>
        <p:nvGrpSpPr>
          <p:cNvPr id="19" name="Group 18">
            <a:extLst>
              <a:ext uri="{FF2B5EF4-FFF2-40B4-BE49-F238E27FC236}">
                <a16:creationId xmlns:a16="http://schemas.microsoft.com/office/drawing/2014/main" id="{6B2198B0-C1C6-3C4F-BAF8-0F9332E342F3}"/>
              </a:ext>
            </a:extLst>
          </p:cNvPr>
          <p:cNvGrpSpPr/>
          <p:nvPr/>
        </p:nvGrpSpPr>
        <p:grpSpPr>
          <a:xfrm>
            <a:off x="1866900" y="242418"/>
            <a:ext cx="5410200" cy="2987988"/>
            <a:chOff x="1866900" y="1211525"/>
            <a:chExt cx="5410200" cy="2227843"/>
          </a:xfrm>
        </p:grpSpPr>
        <p:sp>
          <p:nvSpPr>
            <p:cNvPr id="10" name="TextBox 9">
              <a:extLst>
                <a:ext uri="{FF2B5EF4-FFF2-40B4-BE49-F238E27FC236}">
                  <a16:creationId xmlns:a16="http://schemas.microsoft.com/office/drawing/2014/main" id="{E769699E-E167-8C4E-81CD-7277C26958A3}"/>
                </a:ext>
              </a:extLst>
            </p:cNvPr>
            <p:cNvSpPr txBox="1"/>
            <p:nvPr/>
          </p:nvSpPr>
          <p:spPr>
            <a:xfrm>
              <a:off x="3086100" y="1617561"/>
              <a:ext cx="2971800" cy="527800"/>
            </a:xfrm>
            <a:prstGeom prst="rect">
              <a:avLst/>
            </a:prstGeom>
            <a:noFill/>
          </p:spPr>
          <p:txBody>
            <a:bodyPr wrap="square" rtlCol="0">
              <a:spAutoFit/>
            </a:bodyPr>
            <a:lstStyle/>
            <a:p>
              <a:r>
                <a:rPr lang="en-US" sz="2000" dirty="0">
                  <a:solidFill>
                    <a:schemeClr val="tx1">
                      <a:lumMod val="50000"/>
                    </a:schemeClr>
                  </a:solidFill>
                  <a:latin typeface="Calibri" panose="020F0502020204030204" pitchFamily="34" charset="0"/>
                  <a:ea typeface="Brush Script MT" panose="03060802040406070304" pitchFamily="66" charset="-122"/>
                  <a:cs typeface="Calibri" panose="020F0502020204030204" pitchFamily="34" charset="0"/>
                </a:rPr>
                <a:t>over-confidence can lead</a:t>
              </a:r>
            </a:p>
            <a:p>
              <a:r>
                <a:rPr lang="en-US" sz="2000" dirty="0">
                  <a:solidFill>
                    <a:schemeClr val="tx1">
                      <a:lumMod val="50000"/>
                    </a:schemeClr>
                  </a:solidFill>
                  <a:latin typeface="Calibri" panose="020F0502020204030204" pitchFamily="34" charset="0"/>
                  <a:ea typeface="Brush Script MT" panose="03060802040406070304" pitchFamily="66" charset="-122"/>
                  <a:cs typeface="Calibri" panose="020F0502020204030204" pitchFamily="34" charset="0"/>
                </a:rPr>
                <a:t>to hyper-skepticism</a:t>
              </a:r>
            </a:p>
          </p:txBody>
        </p:sp>
        <p:sp>
          <p:nvSpPr>
            <p:cNvPr id="18" name="U-Turn Arrow 17">
              <a:extLst>
                <a:ext uri="{FF2B5EF4-FFF2-40B4-BE49-F238E27FC236}">
                  <a16:creationId xmlns:a16="http://schemas.microsoft.com/office/drawing/2014/main" id="{5BFF9802-2746-F748-BA27-3E1E58F742D4}"/>
                </a:ext>
              </a:extLst>
            </p:cNvPr>
            <p:cNvSpPr/>
            <p:nvPr/>
          </p:nvSpPr>
          <p:spPr>
            <a:xfrm>
              <a:off x="1866900" y="1211525"/>
              <a:ext cx="5410200" cy="2227843"/>
            </a:xfrm>
            <a:prstGeom prst="uturnArrow">
              <a:avLst>
                <a:gd name="adj1" fmla="val 1790"/>
                <a:gd name="adj2" fmla="val 7963"/>
                <a:gd name="adj3" fmla="val 14629"/>
                <a:gd name="adj4" fmla="val 85371"/>
                <a:gd name="adj5" fmla="val 10000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47656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Consider the top “ten missing verses”</a:t>
            </a:r>
          </a:p>
        </p:txBody>
      </p:sp>
      <p:sp>
        <p:nvSpPr>
          <p:cNvPr id="3" name="Text Placeholder 2"/>
          <p:cNvSpPr>
            <a:spLocks noGrp="1"/>
          </p:cNvSpPr>
          <p:nvPr>
            <p:ph type="body" sz="quarter" idx="13"/>
          </p:nvPr>
        </p:nvSpPr>
        <p:spPr/>
        <p:txBody>
          <a:bodyPr/>
          <a:lstStyle/>
          <a:p>
            <a:r>
              <a:rPr lang="en-US" dirty="0"/>
              <a:t>4</a:t>
            </a:r>
          </a:p>
        </p:txBody>
      </p:sp>
    </p:spTree>
    <p:extLst>
      <p:ext uri="{BB962C8B-B14F-4D97-AF65-F5344CB8AC3E}">
        <p14:creationId xmlns:p14="http://schemas.microsoft.com/office/powerpoint/2010/main" val="2836044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Top 10 “missing verses”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662535"/>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8:7: </a:t>
              </a:r>
              <a:r>
                <a:rPr lang="en-US" sz="2200" dirty="0">
                  <a:solidFill>
                    <a:schemeClr val="tx1"/>
                  </a:solidFill>
                </a:rPr>
                <a:t>“…‘Let him who is without sin among you be the first to cast a stone at her.’”</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60020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1 John 5:7:  </a:t>
              </a:r>
              <a:r>
                <a:rPr lang="en-US" sz="2200" dirty="0">
                  <a:solidFill>
                    <a:schemeClr val="tx1"/>
                  </a:solidFill>
                </a:rPr>
                <a:t>“For there are three that testify: the Spirit, the water, and the blood”</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724870"/>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8:11: “</a:t>
              </a:r>
              <a:r>
                <a:rPr lang="en-US" sz="2200" dirty="0">
                  <a:solidFill>
                    <a:schemeClr val="tx1"/>
                  </a:solidFill>
                </a:rPr>
                <a:t>’No one, Lord,’ she answered. ‘Then neither do I condemn you,” Jesus declared. ‘Now go and sin no more.’</a:t>
              </a:r>
              <a:r>
                <a:rPr lang="en-US" sz="2200" b="1" dirty="0">
                  <a:solidFill>
                    <a:schemeClr val="tx1"/>
                  </a:solidFill>
                </a:rPr>
                <a:t>”</a:t>
              </a:r>
              <a:endParaRPr lang="en-US" sz="22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787205"/>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22:44: </a:t>
              </a:r>
              <a:r>
                <a:rPr lang="en-US" sz="2200" dirty="0">
                  <a:solidFill>
                    <a:schemeClr val="tx1"/>
                  </a:solidFill>
                </a:rPr>
                <a:t>“He prayed more earnestly, and His sweat became like drops of blood falling to the ground”</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E30F7F23-4C97-1445-8CD5-5D91B6A21941}"/>
              </a:ext>
            </a:extLst>
          </p:cNvPr>
          <p:cNvGrpSpPr/>
          <p:nvPr/>
        </p:nvGrpSpPr>
        <p:grpSpPr>
          <a:xfrm>
            <a:off x="533400" y="5849540"/>
            <a:ext cx="8001000" cy="685800"/>
            <a:chOff x="533400" y="2895600"/>
            <a:chExt cx="8001000" cy="685800"/>
          </a:xfrm>
        </p:grpSpPr>
        <p:sp>
          <p:nvSpPr>
            <p:cNvPr id="21" name="Oval 20">
              <a:extLst>
                <a:ext uri="{FF2B5EF4-FFF2-40B4-BE49-F238E27FC236}">
                  <a16:creationId xmlns:a16="http://schemas.microsoft.com/office/drawing/2014/main" id="{A780E5AD-3678-E849-B074-3B51080108D6}"/>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a:t>
              </a:r>
            </a:p>
          </p:txBody>
        </p:sp>
        <p:sp>
          <p:nvSpPr>
            <p:cNvPr id="22" name="Rectangle 21">
              <a:extLst>
                <a:ext uri="{FF2B5EF4-FFF2-40B4-BE49-F238E27FC236}">
                  <a16:creationId xmlns:a16="http://schemas.microsoft.com/office/drawing/2014/main" id="{1CA9EEF6-0E9B-6849-93E0-2FC74805DDA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22:20: </a:t>
              </a:r>
              <a:r>
                <a:rPr lang="en-US" sz="2200" dirty="0">
                  <a:solidFill>
                    <a:schemeClr val="tx1"/>
                  </a:solidFill>
                </a:rPr>
                <a:t>“This cup is the new covenant in My blood… </a:t>
              </a:r>
              <a:br>
                <a:rPr lang="en-US" sz="2200" b="1" dirty="0">
                  <a:solidFill>
                    <a:schemeClr val="tx1"/>
                  </a:solidFill>
                </a:rPr>
              </a:br>
              <a:r>
                <a:rPr lang="en-US" sz="2200" dirty="0">
                  <a:solidFill>
                    <a:schemeClr val="tx1">
                      <a:lumMod val="50000"/>
                    </a:schemeClr>
                  </a:solidFill>
                </a:rPr>
                <a:t>(uncontested in Matthew 26:28)</a:t>
              </a:r>
              <a:endParaRPr lang="en-US" sz="2200" dirty="0">
                <a:solidFill>
                  <a:schemeClr val="tx1"/>
                </a:solidFill>
              </a:endParaRPr>
            </a:p>
          </p:txBody>
        </p:sp>
      </p:grpSp>
    </p:spTree>
    <p:extLst>
      <p:ext uri="{BB962C8B-B14F-4D97-AF65-F5344CB8AC3E}">
        <p14:creationId xmlns:p14="http://schemas.microsoft.com/office/powerpoint/2010/main" val="95203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5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25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Top 10 “missing verses”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662535"/>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7</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Mark 16:18: </a:t>
              </a:r>
              <a:r>
                <a:rPr lang="en-US" sz="2200" dirty="0">
                  <a:solidFill>
                    <a:schemeClr val="tx1"/>
                  </a:solidFill>
                </a:rPr>
                <a:t>“they will pick up snakes with their hands, and if they drink any deadly poison, it will not harm them”</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60020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Mark 16:17: </a:t>
              </a:r>
              <a:r>
                <a:rPr lang="en-US" sz="2200" dirty="0">
                  <a:solidFill>
                    <a:schemeClr val="tx1"/>
                  </a:solidFill>
                </a:rPr>
                <a:t>“In My name they will drive out demons; they will speak in new tongues;”</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724870"/>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8</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5:4: “</a:t>
              </a:r>
              <a:r>
                <a:rPr lang="en-US" sz="2200" dirty="0">
                  <a:solidFill>
                    <a:schemeClr val="tx1"/>
                  </a:solidFill>
                </a:rPr>
                <a:t>for an angel of the Lord went down at certain seasons into the pool…</a:t>
              </a:r>
              <a:r>
                <a:rPr lang="en-US" sz="2200" b="1" dirty="0">
                  <a:solidFill>
                    <a:schemeClr val="tx1"/>
                  </a:solidFill>
                </a:rPr>
                <a:t>”</a:t>
              </a:r>
              <a:endParaRPr lang="en-US" sz="22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787205"/>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9</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24:12: </a:t>
              </a:r>
              <a:r>
                <a:rPr lang="en-US" sz="2200" dirty="0">
                  <a:solidFill>
                    <a:schemeClr val="tx1"/>
                  </a:solidFill>
                </a:rPr>
                <a:t>Peter looks in the tomb and sees the cloths</a:t>
              </a:r>
              <a:br>
                <a:rPr lang="en-US" sz="2200" b="1" dirty="0">
                  <a:solidFill>
                    <a:schemeClr val="tx1"/>
                  </a:solidFill>
                </a:rPr>
              </a:br>
              <a:r>
                <a:rPr lang="en-US" sz="2200" dirty="0">
                  <a:solidFill>
                    <a:schemeClr val="tx1">
                      <a:lumMod val="50000"/>
                    </a:schemeClr>
                  </a:solidFill>
                </a:rPr>
                <a:t>(uncontested in Mark 14:24)</a:t>
              </a:r>
              <a:endParaRPr lang="en-US" sz="2200" dirty="0">
                <a:solidFill>
                  <a:schemeClr val="tx1"/>
                </a:solidFill>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E30F7F23-4C97-1445-8CD5-5D91B6A21941}"/>
              </a:ext>
            </a:extLst>
          </p:cNvPr>
          <p:cNvGrpSpPr/>
          <p:nvPr/>
        </p:nvGrpSpPr>
        <p:grpSpPr>
          <a:xfrm>
            <a:off x="533400" y="5849540"/>
            <a:ext cx="8001000" cy="685800"/>
            <a:chOff x="533400" y="2895600"/>
            <a:chExt cx="8001000" cy="685800"/>
          </a:xfrm>
        </p:grpSpPr>
        <p:sp>
          <p:nvSpPr>
            <p:cNvPr id="21" name="Oval 20">
              <a:extLst>
                <a:ext uri="{FF2B5EF4-FFF2-40B4-BE49-F238E27FC236}">
                  <a16:creationId xmlns:a16="http://schemas.microsoft.com/office/drawing/2014/main" id="{A780E5AD-3678-E849-B074-3B51080108D6}"/>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10</a:t>
              </a:r>
            </a:p>
          </p:txBody>
        </p:sp>
        <p:sp>
          <p:nvSpPr>
            <p:cNvPr id="22" name="Rectangle 21">
              <a:extLst>
                <a:ext uri="{FF2B5EF4-FFF2-40B4-BE49-F238E27FC236}">
                  <a16:creationId xmlns:a16="http://schemas.microsoft.com/office/drawing/2014/main" id="{1CA9EEF6-0E9B-6849-93E0-2FC74805DDA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24:51: “</a:t>
              </a:r>
              <a:r>
                <a:rPr lang="en-US" sz="2200" dirty="0">
                  <a:solidFill>
                    <a:schemeClr val="tx1"/>
                  </a:solidFill>
                </a:rPr>
                <a:t>While He was blessing them, He left them and was carried up into heaven”</a:t>
              </a:r>
              <a:br>
                <a:rPr lang="en-US" sz="2200" b="1" dirty="0">
                  <a:solidFill>
                    <a:schemeClr val="tx1"/>
                  </a:solidFill>
                </a:rPr>
              </a:br>
              <a:r>
                <a:rPr lang="en-US" sz="2200" dirty="0">
                  <a:solidFill>
                    <a:schemeClr val="tx1">
                      <a:lumMod val="50000"/>
                    </a:schemeClr>
                  </a:solidFill>
                </a:rPr>
                <a:t>(uncontested in John 20:3-7)</a:t>
              </a:r>
            </a:p>
          </p:txBody>
        </p:sp>
      </p:grpSp>
    </p:spTree>
    <p:extLst>
      <p:ext uri="{BB962C8B-B14F-4D97-AF65-F5344CB8AC3E}">
        <p14:creationId xmlns:p14="http://schemas.microsoft.com/office/powerpoint/2010/main" val="322224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5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25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Key Takeaways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895600"/>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highlight>
                    <a:srgbClr val="C00002"/>
                  </a:highlight>
                </a:rPr>
                <a:t>The details matter</a:t>
              </a:r>
              <a:r>
                <a:rPr lang="en-US" sz="2400" dirty="0">
                  <a:solidFill>
                    <a:schemeClr val="tx1"/>
                  </a:solidFill>
                </a:rPr>
                <a:t>; but nuance is often lost leading to incorrect conclusions</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833265"/>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Variations </a:t>
              </a:r>
              <a:r>
                <a:rPr lang="en-US" sz="2400" b="1" dirty="0">
                  <a:solidFill>
                    <a:schemeClr val="tx1"/>
                  </a:solidFill>
                  <a:highlight>
                    <a:srgbClr val="C00002"/>
                  </a:highlight>
                </a:rPr>
                <a:t>do not affect crucial doctrines</a:t>
              </a:r>
              <a:r>
                <a:rPr lang="en-US" sz="2400" dirty="0">
                  <a:solidFill>
                    <a:schemeClr val="tx1"/>
                  </a:solidFill>
                </a:rPr>
                <a:t> (even </a:t>
              </a:r>
              <a:r>
                <a:rPr lang="en-US" sz="2400" dirty="0" err="1">
                  <a:solidFill>
                    <a:schemeClr val="tx1"/>
                  </a:solidFill>
                </a:rPr>
                <a:t>Ehrman</a:t>
              </a:r>
              <a:r>
                <a:rPr lang="en-US" sz="2400" dirty="0">
                  <a:solidFill>
                    <a:schemeClr val="tx1"/>
                  </a:solidFill>
                </a:rPr>
                <a:t> agrees)</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957935"/>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The New Testament has an </a:t>
              </a:r>
              <a:r>
                <a:rPr lang="en-US" sz="2400" b="1" dirty="0">
                  <a:solidFill>
                    <a:schemeClr val="tx1"/>
                  </a:solidFill>
                  <a:highlight>
                    <a:srgbClr val="C00002"/>
                  </a:highlight>
                </a:rPr>
                <a:t>“embarrassment of riches” </a:t>
              </a:r>
              <a:r>
                <a:rPr lang="en-US" sz="2400" dirty="0">
                  <a:solidFill>
                    <a:schemeClr val="tx1"/>
                  </a:solidFill>
                </a:rPr>
                <a:t>compared to other ancient works</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304800" y="1066800"/>
            <a:ext cx="85344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13" name="Group 12">
            <a:extLst>
              <a:ext uri="{FF2B5EF4-FFF2-40B4-BE49-F238E27FC236}">
                <a16:creationId xmlns:a16="http://schemas.microsoft.com/office/drawing/2014/main" id="{CEB6A7C0-9342-C449-B001-9E0B90511322}"/>
              </a:ext>
            </a:extLst>
          </p:cNvPr>
          <p:cNvGrpSpPr/>
          <p:nvPr/>
        </p:nvGrpSpPr>
        <p:grpSpPr>
          <a:xfrm>
            <a:off x="520148" y="5020270"/>
            <a:ext cx="8001000" cy="685800"/>
            <a:chOff x="533400" y="2895600"/>
            <a:chExt cx="8001000" cy="685800"/>
          </a:xfrm>
        </p:grpSpPr>
        <p:sp>
          <p:nvSpPr>
            <p:cNvPr id="17" name="Oval 16">
              <a:extLst>
                <a:ext uri="{FF2B5EF4-FFF2-40B4-BE49-F238E27FC236}">
                  <a16:creationId xmlns:a16="http://schemas.microsoft.com/office/drawing/2014/main" id="{06B0B67C-9794-B644-99A2-411D7B51C8AB}"/>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8" name="Rectangle 17">
              <a:extLst>
                <a:ext uri="{FF2B5EF4-FFF2-40B4-BE49-F238E27FC236}">
                  <a16:creationId xmlns:a16="http://schemas.microsoft.com/office/drawing/2014/main" id="{D73DA2DF-0C46-B44B-8E93-0436D363FB57}"/>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The variations </a:t>
              </a:r>
              <a:r>
                <a:rPr lang="en-US" sz="2400" b="1" dirty="0">
                  <a:solidFill>
                    <a:schemeClr val="tx1"/>
                  </a:solidFill>
                  <a:highlight>
                    <a:srgbClr val="C00002"/>
                  </a:highlight>
                </a:rPr>
                <a:t>do not show an organized attempt to corrupt</a:t>
              </a:r>
              <a:r>
                <a:rPr lang="en-US" sz="2400" dirty="0">
                  <a:solidFill>
                    <a:schemeClr val="tx1"/>
                  </a:solidFill>
                </a:rPr>
                <a:t> the New Testament</a:t>
              </a:r>
            </a:p>
          </p:txBody>
        </p:sp>
      </p:grpSp>
    </p:spTree>
    <p:extLst>
      <p:ext uri="{BB962C8B-B14F-4D97-AF65-F5344CB8AC3E}">
        <p14:creationId xmlns:p14="http://schemas.microsoft.com/office/powerpoint/2010/main" val="136020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5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25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6D0AD62-610F-2343-9B0E-52F648458EA8}"/>
              </a:ext>
            </a:extLst>
          </p:cNvPr>
          <p:cNvGrpSpPr/>
          <p:nvPr/>
        </p:nvGrpSpPr>
        <p:grpSpPr>
          <a:xfrm>
            <a:off x="209549" y="1669464"/>
            <a:ext cx="8724901" cy="954107"/>
            <a:chOff x="304800" y="4648200"/>
            <a:chExt cx="8724901" cy="954107"/>
          </a:xfrm>
        </p:grpSpPr>
        <p:sp>
          <p:nvSpPr>
            <p:cNvPr id="2" name="TextBox 1">
              <a:extLst>
                <a:ext uri="{FF2B5EF4-FFF2-40B4-BE49-F238E27FC236}">
                  <a16:creationId xmlns:a16="http://schemas.microsoft.com/office/drawing/2014/main" id="{65E69FF4-5D6C-1F4A-BC1D-8328E1004154}"/>
                </a:ext>
              </a:extLst>
            </p:cNvPr>
            <p:cNvSpPr txBox="1"/>
            <p:nvPr/>
          </p:nvSpPr>
          <p:spPr>
            <a:xfrm>
              <a:off x="304800" y="4648200"/>
              <a:ext cx="1147943" cy="523220"/>
            </a:xfrm>
            <a:prstGeom prst="rect">
              <a:avLst/>
            </a:prstGeom>
            <a:noFill/>
          </p:spPr>
          <p:txBody>
            <a:bodyPr wrap="none" rtlCol="0">
              <a:spAutoFit/>
            </a:bodyPr>
            <a:lstStyle/>
            <a:p>
              <a:r>
                <a:rPr lang="en-US" sz="2800" dirty="0">
                  <a:solidFill>
                    <a:srgbClr val="009EC0"/>
                  </a:solidFill>
                </a:rPr>
                <a:t>What?</a:t>
              </a:r>
            </a:p>
          </p:txBody>
        </p:sp>
        <p:sp>
          <p:nvSpPr>
            <p:cNvPr id="3" name="TextBox 2">
              <a:extLst>
                <a:ext uri="{FF2B5EF4-FFF2-40B4-BE49-F238E27FC236}">
                  <a16:creationId xmlns:a16="http://schemas.microsoft.com/office/drawing/2014/main" id="{E796A5EC-87C6-D048-8010-771FD1CA8E24}"/>
                </a:ext>
              </a:extLst>
            </p:cNvPr>
            <p:cNvSpPr txBox="1"/>
            <p:nvPr/>
          </p:nvSpPr>
          <p:spPr>
            <a:xfrm>
              <a:off x="1600201" y="4648200"/>
              <a:ext cx="7429500" cy="954107"/>
            </a:xfrm>
            <a:prstGeom prst="rect">
              <a:avLst/>
            </a:prstGeom>
            <a:noFill/>
          </p:spPr>
          <p:txBody>
            <a:bodyPr wrap="square" rtlCol="0">
              <a:spAutoFit/>
            </a:bodyPr>
            <a:lstStyle/>
            <a:p>
              <a:r>
                <a:rPr lang="en-US" sz="2800" dirty="0"/>
                <a:t>Know how we can determine what the original accounts said despite not having the originals</a:t>
              </a:r>
            </a:p>
          </p:txBody>
        </p:sp>
      </p:grpSp>
      <p:grpSp>
        <p:nvGrpSpPr>
          <p:cNvPr id="6" name="Group 5">
            <a:extLst>
              <a:ext uri="{FF2B5EF4-FFF2-40B4-BE49-F238E27FC236}">
                <a16:creationId xmlns:a16="http://schemas.microsoft.com/office/drawing/2014/main" id="{16DEED69-411E-5C47-8C2F-1FA7F3AC4BAB}"/>
              </a:ext>
            </a:extLst>
          </p:cNvPr>
          <p:cNvGrpSpPr/>
          <p:nvPr/>
        </p:nvGrpSpPr>
        <p:grpSpPr>
          <a:xfrm>
            <a:off x="209549" y="2779693"/>
            <a:ext cx="8724901" cy="954107"/>
            <a:chOff x="304800" y="4648200"/>
            <a:chExt cx="8724901" cy="954107"/>
          </a:xfrm>
        </p:grpSpPr>
        <p:sp>
          <p:nvSpPr>
            <p:cNvPr id="7" name="TextBox 6">
              <a:extLst>
                <a:ext uri="{FF2B5EF4-FFF2-40B4-BE49-F238E27FC236}">
                  <a16:creationId xmlns:a16="http://schemas.microsoft.com/office/drawing/2014/main" id="{0BE67C1E-EE53-F64B-A1C4-C71C7BD5283F}"/>
                </a:ext>
              </a:extLst>
            </p:cNvPr>
            <p:cNvSpPr txBox="1"/>
            <p:nvPr/>
          </p:nvSpPr>
          <p:spPr>
            <a:xfrm>
              <a:off x="304800" y="4648200"/>
              <a:ext cx="1014765" cy="523220"/>
            </a:xfrm>
            <a:prstGeom prst="rect">
              <a:avLst/>
            </a:prstGeom>
            <a:noFill/>
          </p:spPr>
          <p:txBody>
            <a:bodyPr wrap="none" rtlCol="0">
              <a:spAutoFit/>
            </a:bodyPr>
            <a:lstStyle/>
            <a:p>
              <a:r>
                <a:rPr lang="en-US" sz="2800" dirty="0">
                  <a:solidFill>
                    <a:srgbClr val="009EC0"/>
                  </a:solidFill>
                </a:rPr>
                <a:t>Why?</a:t>
              </a:r>
            </a:p>
          </p:txBody>
        </p:sp>
        <p:sp>
          <p:nvSpPr>
            <p:cNvPr id="8" name="TextBox 7">
              <a:extLst>
                <a:ext uri="{FF2B5EF4-FFF2-40B4-BE49-F238E27FC236}">
                  <a16:creationId xmlns:a16="http://schemas.microsoft.com/office/drawing/2014/main" id="{44657A2D-A10C-1745-AFDB-1C0FC5EA2AAD}"/>
                </a:ext>
              </a:extLst>
            </p:cNvPr>
            <p:cNvSpPr txBox="1"/>
            <p:nvPr/>
          </p:nvSpPr>
          <p:spPr>
            <a:xfrm>
              <a:off x="1600201" y="4648200"/>
              <a:ext cx="7429500" cy="954107"/>
            </a:xfrm>
            <a:prstGeom prst="rect">
              <a:avLst/>
            </a:prstGeom>
            <a:noFill/>
          </p:spPr>
          <p:txBody>
            <a:bodyPr wrap="square" rtlCol="0">
              <a:spAutoFit/>
            </a:bodyPr>
            <a:lstStyle/>
            <a:p>
              <a:r>
                <a:rPr lang="en-US" sz="2800" dirty="0"/>
                <a:t>To prevent people from being “blinded by science” regarding textual criticism</a:t>
              </a:r>
            </a:p>
          </p:txBody>
        </p:sp>
      </p:grpSp>
      <p:grpSp>
        <p:nvGrpSpPr>
          <p:cNvPr id="9" name="Group 8">
            <a:extLst>
              <a:ext uri="{FF2B5EF4-FFF2-40B4-BE49-F238E27FC236}">
                <a16:creationId xmlns:a16="http://schemas.microsoft.com/office/drawing/2014/main" id="{493A2E7B-FE2C-7045-B882-6D1EC3306C1D}"/>
              </a:ext>
            </a:extLst>
          </p:cNvPr>
          <p:cNvGrpSpPr/>
          <p:nvPr/>
        </p:nvGrpSpPr>
        <p:grpSpPr>
          <a:xfrm>
            <a:off x="209549" y="3914507"/>
            <a:ext cx="8934443" cy="1369606"/>
            <a:chOff x="304800" y="4648200"/>
            <a:chExt cx="8934443" cy="1369606"/>
          </a:xfrm>
        </p:grpSpPr>
        <p:sp>
          <p:nvSpPr>
            <p:cNvPr id="10" name="TextBox 9">
              <a:extLst>
                <a:ext uri="{FF2B5EF4-FFF2-40B4-BE49-F238E27FC236}">
                  <a16:creationId xmlns:a16="http://schemas.microsoft.com/office/drawing/2014/main" id="{DCC9CB31-E9E8-7549-8460-8E8840BD1585}"/>
                </a:ext>
              </a:extLst>
            </p:cNvPr>
            <p:cNvSpPr txBox="1"/>
            <p:nvPr/>
          </p:nvSpPr>
          <p:spPr>
            <a:xfrm>
              <a:off x="304800" y="4648200"/>
              <a:ext cx="1020023" cy="523220"/>
            </a:xfrm>
            <a:prstGeom prst="rect">
              <a:avLst/>
            </a:prstGeom>
            <a:noFill/>
          </p:spPr>
          <p:txBody>
            <a:bodyPr wrap="none" rtlCol="0">
              <a:spAutoFit/>
            </a:bodyPr>
            <a:lstStyle/>
            <a:p>
              <a:r>
                <a:rPr lang="en-US" sz="2800" dirty="0">
                  <a:solidFill>
                    <a:srgbClr val="009EC0"/>
                  </a:solidFill>
                </a:rPr>
                <a:t>How?</a:t>
              </a:r>
            </a:p>
          </p:txBody>
        </p:sp>
        <p:sp>
          <p:nvSpPr>
            <p:cNvPr id="11" name="TextBox 10">
              <a:extLst>
                <a:ext uri="{FF2B5EF4-FFF2-40B4-BE49-F238E27FC236}">
                  <a16:creationId xmlns:a16="http://schemas.microsoft.com/office/drawing/2014/main" id="{4729ADED-FFF5-454C-BE17-6323C474D829}"/>
                </a:ext>
              </a:extLst>
            </p:cNvPr>
            <p:cNvSpPr txBox="1"/>
            <p:nvPr/>
          </p:nvSpPr>
          <p:spPr>
            <a:xfrm>
              <a:off x="1600200" y="4648200"/>
              <a:ext cx="7639043" cy="1369606"/>
            </a:xfrm>
            <a:prstGeom prst="rect">
              <a:avLst/>
            </a:prstGeom>
            <a:noFill/>
          </p:spPr>
          <p:txBody>
            <a:bodyPr wrap="square" rtlCol="0">
              <a:spAutoFit/>
            </a:bodyPr>
            <a:lstStyle/>
            <a:p>
              <a:r>
                <a:rPr lang="en-US" sz="2800" dirty="0"/>
                <a:t>By showing that:</a:t>
              </a:r>
            </a:p>
            <a:p>
              <a:pPr marL="514350" indent="-514350">
                <a:buFont typeface="+mj-lt"/>
                <a:buAutoNum type="arabicPeriod"/>
              </a:pPr>
              <a:r>
                <a:rPr lang="en-US" sz="2800" dirty="0"/>
                <a:t>Variations in the text aren’t critical</a:t>
              </a:r>
            </a:p>
            <a:p>
              <a:pPr marL="514350" indent="-514350">
                <a:buFont typeface="+mj-lt"/>
                <a:buAutoNum type="arabicPeriod"/>
              </a:pPr>
              <a:r>
                <a:rPr lang="en-US" sz="2700" dirty="0" err="1"/>
                <a:t>Ehrman</a:t>
              </a:r>
              <a:r>
                <a:rPr lang="en-US" sz="2700" dirty="0"/>
                <a:t> overstates his claim (by quoting </a:t>
              </a:r>
              <a:r>
                <a:rPr lang="en-US" sz="2700" dirty="0" err="1"/>
                <a:t>Ehrman</a:t>
              </a:r>
              <a:r>
                <a:rPr lang="en-US" sz="2700" dirty="0"/>
                <a:t>)</a:t>
              </a:r>
            </a:p>
          </p:txBody>
        </p:sp>
      </p:grpSp>
      <p:cxnSp>
        <p:nvCxnSpPr>
          <p:cNvPr id="13" name="Straight Connector 12">
            <a:extLst>
              <a:ext uri="{FF2B5EF4-FFF2-40B4-BE49-F238E27FC236}">
                <a16:creationId xmlns:a16="http://schemas.microsoft.com/office/drawing/2014/main" id="{09B462F9-C753-8044-8DE2-965ABC154D9C}"/>
              </a:ext>
            </a:extLst>
          </p:cNvPr>
          <p:cNvCxnSpPr>
            <a:cxnSpLocks/>
          </p:cNvCxnSpPr>
          <p:nvPr/>
        </p:nvCxnSpPr>
        <p:spPr>
          <a:xfrm>
            <a:off x="1373874" y="1669464"/>
            <a:ext cx="0" cy="4197936"/>
          </a:xfrm>
          <a:prstGeom prst="line">
            <a:avLst/>
          </a:prstGeom>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43D1156-26DE-A44F-B5F8-AACFA794E957}"/>
              </a:ext>
            </a:extLst>
          </p:cNvPr>
          <p:cNvSpPr txBox="1"/>
          <p:nvPr/>
        </p:nvSpPr>
        <p:spPr>
          <a:xfrm>
            <a:off x="209549" y="708674"/>
            <a:ext cx="8934451" cy="769441"/>
          </a:xfrm>
          <a:prstGeom prst="rect">
            <a:avLst/>
          </a:prstGeom>
          <a:noFill/>
        </p:spPr>
        <p:txBody>
          <a:bodyPr wrap="square" rtlCol="0">
            <a:spAutoFit/>
          </a:bodyPr>
          <a:lstStyle/>
          <a:p>
            <a:r>
              <a:rPr lang="en-US" sz="4400" b="1" dirty="0"/>
              <a:t>IDEA IN BRIEF</a:t>
            </a:r>
          </a:p>
        </p:txBody>
      </p:sp>
    </p:spTree>
    <p:extLst>
      <p:ext uri="{BB962C8B-B14F-4D97-AF65-F5344CB8AC3E}">
        <p14:creationId xmlns:p14="http://schemas.microsoft.com/office/powerpoint/2010/main" val="142753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50"/>
                                        <p:tgtEl>
                                          <p:spTgt spid="13"/>
                                        </p:tgtEl>
                                      </p:cBhvr>
                                    </p:animEffect>
                                  </p:childTnLst>
                                </p:cTn>
                              </p:par>
                            </p:childTnLst>
                          </p:cTn>
                        </p:par>
                        <p:par>
                          <p:cTn id="13" fill="hold">
                            <p:stCondLst>
                              <p:cond delay="25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5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5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5E0DE4-2565-5B44-A349-D03376F41A2E}"/>
              </a:ext>
            </a:extLst>
          </p:cNvPr>
          <p:cNvSpPr txBox="1"/>
          <p:nvPr/>
        </p:nvSpPr>
        <p:spPr>
          <a:xfrm>
            <a:off x="231852" y="295670"/>
            <a:ext cx="7167108" cy="830997"/>
          </a:xfrm>
          <a:prstGeom prst="rect">
            <a:avLst/>
          </a:prstGeom>
          <a:noFill/>
        </p:spPr>
        <p:txBody>
          <a:bodyPr wrap="square" rtlCol="0">
            <a:spAutoFit/>
          </a:bodyPr>
          <a:lstStyle/>
          <a:p>
            <a:r>
              <a:rPr lang="en-US" sz="4800" dirty="0"/>
              <a:t>I won a million dollars</a:t>
            </a:r>
          </a:p>
        </p:txBody>
      </p:sp>
      <p:sp>
        <p:nvSpPr>
          <p:cNvPr id="6" name="TextBox 5">
            <a:extLst>
              <a:ext uri="{FF2B5EF4-FFF2-40B4-BE49-F238E27FC236}">
                <a16:creationId xmlns:a16="http://schemas.microsoft.com/office/drawing/2014/main" id="{91372BE0-5DA4-684B-A7D8-07D728486018}"/>
              </a:ext>
            </a:extLst>
          </p:cNvPr>
          <p:cNvSpPr txBox="1"/>
          <p:nvPr/>
        </p:nvSpPr>
        <p:spPr>
          <a:xfrm>
            <a:off x="231852" y="1227881"/>
            <a:ext cx="7497327" cy="830997"/>
          </a:xfrm>
          <a:prstGeom prst="rect">
            <a:avLst/>
          </a:prstGeom>
          <a:noFill/>
        </p:spPr>
        <p:txBody>
          <a:bodyPr wrap="square" rtlCol="0">
            <a:spAutoFit/>
          </a:bodyPr>
          <a:lstStyle/>
          <a:p>
            <a:r>
              <a:rPr lang="en-US" sz="4800" dirty="0"/>
              <a:t>I won </a:t>
            </a:r>
            <a:r>
              <a:rPr lang="en-US" sz="4800" dirty="0">
                <a:highlight>
                  <a:srgbClr val="C00002"/>
                </a:highlight>
              </a:rPr>
              <a:t>one</a:t>
            </a:r>
            <a:r>
              <a:rPr lang="en-US" sz="4800" dirty="0"/>
              <a:t> million dollars</a:t>
            </a:r>
          </a:p>
        </p:txBody>
      </p:sp>
      <p:sp>
        <p:nvSpPr>
          <p:cNvPr id="7" name="TextBox 6">
            <a:extLst>
              <a:ext uri="{FF2B5EF4-FFF2-40B4-BE49-F238E27FC236}">
                <a16:creationId xmlns:a16="http://schemas.microsoft.com/office/drawing/2014/main" id="{3A9B9D75-D582-E347-8489-DBBECAD1C509}"/>
              </a:ext>
            </a:extLst>
          </p:cNvPr>
          <p:cNvSpPr txBox="1"/>
          <p:nvPr/>
        </p:nvSpPr>
        <p:spPr>
          <a:xfrm>
            <a:off x="231852" y="2354996"/>
            <a:ext cx="7025692" cy="830997"/>
          </a:xfrm>
          <a:prstGeom prst="rect">
            <a:avLst/>
          </a:prstGeom>
          <a:noFill/>
        </p:spPr>
        <p:txBody>
          <a:bodyPr wrap="square" rtlCol="0">
            <a:spAutoFit/>
          </a:bodyPr>
          <a:lstStyle/>
          <a:p>
            <a:r>
              <a:rPr lang="en-US" sz="4800" dirty="0"/>
              <a:t>I won </a:t>
            </a:r>
            <a:r>
              <a:rPr lang="en-US" sz="4800" dirty="0">
                <a:highlight>
                  <a:srgbClr val="C00002"/>
                </a:highlight>
              </a:rPr>
              <a:t>$1</a:t>
            </a:r>
            <a:r>
              <a:rPr lang="en-US" sz="4800" dirty="0"/>
              <a:t> million</a:t>
            </a:r>
            <a:endParaRPr lang="en-US" sz="4800" dirty="0">
              <a:highlight>
                <a:srgbClr val="C00002"/>
              </a:highlight>
            </a:endParaRPr>
          </a:p>
        </p:txBody>
      </p:sp>
      <p:sp>
        <p:nvSpPr>
          <p:cNvPr id="8" name="TextBox 7">
            <a:extLst>
              <a:ext uri="{FF2B5EF4-FFF2-40B4-BE49-F238E27FC236}">
                <a16:creationId xmlns:a16="http://schemas.microsoft.com/office/drawing/2014/main" id="{E8538B19-3CD8-5249-B919-545F9EB7F256}"/>
              </a:ext>
            </a:extLst>
          </p:cNvPr>
          <p:cNvSpPr txBox="1"/>
          <p:nvPr/>
        </p:nvSpPr>
        <p:spPr>
          <a:xfrm>
            <a:off x="231852" y="3479607"/>
            <a:ext cx="6597053" cy="830997"/>
          </a:xfrm>
          <a:prstGeom prst="rect">
            <a:avLst/>
          </a:prstGeom>
          <a:noFill/>
        </p:spPr>
        <p:txBody>
          <a:bodyPr wrap="square" rtlCol="0">
            <a:spAutoFit/>
          </a:bodyPr>
          <a:lstStyle/>
          <a:p>
            <a:r>
              <a:rPr lang="en-US" sz="4800" dirty="0"/>
              <a:t>I won </a:t>
            </a:r>
            <a:r>
              <a:rPr lang="en-US" sz="4800" dirty="0">
                <a:highlight>
                  <a:srgbClr val="C00002"/>
                </a:highlight>
              </a:rPr>
              <a:t>$1,000,000</a:t>
            </a:r>
          </a:p>
        </p:txBody>
      </p:sp>
      <p:sp>
        <p:nvSpPr>
          <p:cNvPr id="9" name="TextBox 8">
            <a:extLst>
              <a:ext uri="{FF2B5EF4-FFF2-40B4-BE49-F238E27FC236}">
                <a16:creationId xmlns:a16="http://schemas.microsoft.com/office/drawing/2014/main" id="{A4120390-DC72-DC43-A3A5-3868C33CFEAE}"/>
              </a:ext>
            </a:extLst>
          </p:cNvPr>
          <p:cNvSpPr txBox="1"/>
          <p:nvPr/>
        </p:nvSpPr>
        <p:spPr>
          <a:xfrm>
            <a:off x="231852" y="4605470"/>
            <a:ext cx="6463941" cy="830997"/>
          </a:xfrm>
          <a:prstGeom prst="rect">
            <a:avLst/>
          </a:prstGeom>
          <a:noFill/>
        </p:spPr>
        <p:txBody>
          <a:bodyPr wrap="square" rtlCol="0">
            <a:spAutoFit/>
          </a:bodyPr>
          <a:lstStyle/>
          <a:p>
            <a:r>
              <a:rPr lang="en-US" sz="4800" dirty="0"/>
              <a:t>I </a:t>
            </a:r>
            <a:r>
              <a:rPr lang="en-US" sz="4800" dirty="0">
                <a:highlight>
                  <a:srgbClr val="C00002"/>
                </a:highlight>
              </a:rPr>
              <a:t>got</a:t>
            </a:r>
            <a:r>
              <a:rPr lang="en-US" sz="4800" dirty="0"/>
              <a:t> $1,000,000</a:t>
            </a:r>
          </a:p>
        </p:txBody>
      </p:sp>
      <p:sp>
        <p:nvSpPr>
          <p:cNvPr id="10" name="TextBox 9">
            <a:extLst>
              <a:ext uri="{FF2B5EF4-FFF2-40B4-BE49-F238E27FC236}">
                <a16:creationId xmlns:a16="http://schemas.microsoft.com/office/drawing/2014/main" id="{9A9C4489-66E0-384E-ABFB-9E7B42A37D20}"/>
              </a:ext>
            </a:extLst>
          </p:cNvPr>
          <p:cNvSpPr txBox="1"/>
          <p:nvPr/>
        </p:nvSpPr>
        <p:spPr>
          <a:xfrm>
            <a:off x="231852" y="5731333"/>
            <a:ext cx="7025692" cy="830997"/>
          </a:xfrm>
          <a:prstGeom prst="rect">
            <a:avLst/>
          </a:prstGeom>
          <a:noFill/>
        </p:spPr>
        <p:txBody>
          <a:bodyPr wrap="square" rtlCol="0">
            <a:spAutoFit/>
          </a:bodyPr>
          <a:lstStyle/>
          <a:p>
            <a:r>
              <a:rPr lang="en-US" sz="4800" dirty="0"/>
              <a:t>I </a:t>
            </a:r>
            <a:r>
              <a:rPr lang="en-US" sz="4800" i="1" strike="sngStrike" dirty="0" err="1">
                <a:highlight>
                  <a:srgbClr val="C00002"/>
                </a:highlight>
              </a:rPr>
              <a:t>wun</a:t>
            </a:r>
            <a:r>
              <a:rPr lang="en-US" sz="4800" dirty="0" err="1"/>
              <a:t>won</a:t>
            </a:r>
            <a:r>
              <a:rPr lang="en-US" sz="4800" dirty="0"/>
              <a:t> a million dollars</a:t>
            </a:r>
          </a:p>
        </p:txBody>
      </p:sp>
      <p:sp>
        <p:nvSpPr>
          <p:cNvPr id="11" name="TextBox 10">
            <a:extLst>
              <a:ext uri="{FF2B5EF4-FFF2-40B4-BE49-F238E27FC236}">
                <a16:creationId xmlns:a16="http://schemas.microsoft.com/office/drawing/2014/main" id="{9267356C-807D-084D-A5F7-D956B86F4B9C}"/>
              </a:ext>
            </a:extLst>
          </p:cNvPr>
          <p:cNvSpPr txBox="1"/>
          <p:nvPr/>
        </p:nvSpPr>
        <p:spPr>
          <a:xfrm>
            <a:off x="8458200" y="295669"/>
            <a:ext cx="469380" cy="830997"/>
          </a:xfrm>
          <a:prstGeom prst="rect">
            <a:avLst/>
          </a:prstGeom>
          <a:noFill/>
        </p:spPr>
        <p:txBody>
          <a:bodyPr wrap="square" rtlCol="0">
            <a:spAutoFit/>
          </a:bodyPr>
          <a:lstStyle/>
          <a:p>
            <a:r>
              <a:rPr lang="en-US" sz="4800" b="1" dirty="0"/>
              <a:t>0</a:t>
            </a:r>
          </a:p>
        </p:txBody>
      </p:sp>
      <p:sp>
        <p:nvSpPr>
          <p:cNvPr id="12" name="TextBox 11">
            <a:extLst>
              <a:ext uri="{FF2B5EF4-FFF2-40B4-BE49-F238E27FC236}">
                <a16:creationId xmlns:a16="http://schemas.microsoft.com/office/drawing/2014/main" id="{2961EBEA-A3FB-CD44-A2C7-248C756925CD}"/>
              </a:ext>
            </a:extLst>
          </p:cNvPr>
          <p:cNvSpPr txBox="1"/>
          <p:nvPr/>
        </p:nvSpPr>
        <p:spPr>
          <a:xfrm>
            <a:off x="6934200" y="1219199"/>
            <a:ext cx="1993381" cy="830997"/>
          </a:xfrm>
          <a:prstGeom prst="rect">
            <a:avLst/>
          </a:prstGeom>
          <a:noFill/>
        </p:spPr>
        <p:txBody>
          <a:bodyPr wrap="square" rtlCol="0">
            <a:spAutoFit/>
          </a:bodyPr>
          <a:lstStyle/>
          <a:p>
            <a:pPr algn="r"/>
            <a:r>
              <a:rPr lang="en-US" sz="4800" b="1" dirty="0"/>
              <a:t>+1 = 1</a:t>
            </a:r>
          </a:p>
        </p:txBody>
      </p:sp>
      <p:sp>
        <p:nvSpPr>
          <p:cNvPr id="13" name="TextBox 12">
            <a:extLst>
              <a:ext uri="{FF2B5EF4-FFF2-40B4-BE49-F238E27FC236}">
                <a16:creationId xmlns:a16="http://schemas.microsoft.com/office/drawing/2014/main" id="{0866233C-5467-964F-919A-6EF8F9E12134}"/>
              </a:ext>
            </a:extLst>
          </p:cNvPr>
          <p:cNvSpPr txBox="1"/>
          <p:nvPr/>
        </p:nvSpPr>
        <p:spPr>
          <a:xfrm>
            <a:off x="6907640" y="2345062"/>
            <a:ext cx="1993381" cy="830997"/>
          </a:xfrm>
          <a:prstGeom prst="rect">
            <a:avLst/>
          </a:prstGeom>
          <a:noFill/>
        </p:spPr>
        <p:txBody>
          <a:bodyPr wrap="square" rtlCol="0">
            <a:spAutoFit/>
          </a:bodyPr>
          <a:lstStyle/>
          <a:p>
            <a:pPr algn="r"/>
            <a:r>
              <a:rPr lang="en-US" sz="4800" b="1" dirty="0"/>
              <a:t>+2 = 3</a:t>
            </a:r>
          </a:p>
        </p:txBody>
      </p:sp>
      <p:sp>
        <p:nvSpPr>
          <p:cNvPr id="14" name="TextBox 13">
            <a:extLst>
              <a:ext uri="{FF2B5EF4-FFF2-40B4-BE49-F238E27FC236}">
                <a16:creationId xmlns:a16="http://schemas.microsoft.com/office/drawing/2014/main" id="{78693E95-9E15-E041-ADDC-731A1463FA40}"/>
              </a:ext>
            </a:extLst>
          </p:cNvPr>
          <p:cNvSpPr txBox="1"/>
          <p:nvPr/>
        </p:nvSpPr>
        <p:spPr>
          <a:xfrm>
            <a:off x="6907640" y="3479607"/>
            <a:ext cx="1993381" cy="830997"/>
          </a:xfrm>
          <a:prstGeom prst="rect">
            <a:avLst/>
          </a:prstGeom>
          <a:noFill/>
        </p:spPr>
        <p:txBody>
          <a:bodyPr wrap="square" rtlCol="0">
            <a:spAutoFit/>
          </a:bodyPr>
          <a:lstStyle/>
          <a:p>
            <a:pPr algn="r"/>
            <a:r>
              <a:rPr lang="en-US" sz="4800" b="1" dirty="0"/>
              <a:t>+1 = 4</a:t>
            </a:r>
          </a:p>
        </p:txBody>
      </p:sp>
      <p:sp>
        <p:nvSpPr>
          <p:cNvPr id="15" name="TextBox 14">
            <a:extLst>
              <a:ext uri="{FF2B5EF4-FFF2-40B4-BE49-F238E27FC236}">
                <a16:creationId xmlns:a16="http://schemas.microsoft.com/office/drawing/2014/main" id="{EB63D4BA-43C6-D246-8F9A-5CD5C68AA7EE}"/>
              </a:ext>
            </a:extLst>
          </p:cNvPr>
          <p:cNvSpPr txBox="1"/>
          <p:nvPr/>
        </p:nvSpPr>
        <p:spPr>
          <a:xfrm>
            <a:off x="6907639" y="4596788"/>
            <a:ext cx="1993381" cy="830997"/>
          </a:xfrm>
          <a:prstGeom prst="rect">
            <a:avLst/>
          </a:prstGeom>
          <a:noFill/>
        </p:spPr>
        <p:txBody>
          <a:bodyPr wrap="square" rtlCol="0">
            <a:spAutoFit/>
          </a:bodyPr>
          <a:lstStyle/>
          <a:p>
            <a:pPr algn="r"/>
            <a:r>
              <a:rPr lang="en-US" sz="4800" b="1" dirty="0"/>
              <a:t>+1 = 5</a:t>
            </a:r>
          </a:p>
        </p:txBody>
      </p:sp>
      <p:sp>
        <p:nvSpPr>
          <p:cNvPr id="16" name="TextBox 15">
            <a:extLst>
              <a:ext uri="{FF2B5EF4-FFF2-40B4-BE49-F238E27FC236}">
                <a16:creationId xmlns:a16="http://schemas.microsoft.com/office/drawing/2014/main" id="{6E7279B6-68BE-A747-85BF-BDB8A913B48A}"/>
              </a:ext>
            </a:extLst>
          </p:cNvPr>
          <p:cNvSpPr txBox="1"/>
          <p:nvPr/>
        </p:nvSpPr>
        <p:spPr>
          <a:xfrm>
            <a:off x="6828905" y="5713969"/>
            <a:ext cx="2072115" cy="830997"/>
          </a:xfrm>
          <a:prstGeom prst="rect">
            <a:avLst/>
          </a:prstGeom>
          <a:noFill/>
        </p:spPr>
        <p:txBody>
          <a:bodyPr wrap="square" rtlCol="0">
            <a:spAutoFit/>
          </a:bodyPr>
          <a:lstStyle/>
          <a:p>
            <a:pPr algn="r"/>
            <a:r>
              <a:rPr lang="en-US" sz="4800" b="1" dirty="0"/>
              <a:t>+1 = 6</a:t>
            </a:r>
          </a:p>
        </p:txBody>
      </p:sp>
    </p:spTree>
    <p:extLst>
      <p:ext uri="{BB962C8B-B14F-4D97-AF65-F5344CB8AC3E}">
        <p14:creationId xmlns:p14="http://schemas.microsoft.com/office/powerpoint/2010/main" val="13696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5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5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5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25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25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25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5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25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677108"/>
          </a:xfrm>
          <a:prstGeom prst="rect">
            <a:avLst/>
          </a:prstGeom>
          <a:noFill/>
        </p:spPr>
        <p:txBody>
          <a:bodyPr wrap="square" rtlCol="0">
            <a:spAutoFit/>
          </a:bodyPr>
          <a:lstStyle/>
          <a:p>
            <a:r>
              <a:rPr lang="en-US" sz="3800" b="1" dirty="0"/>
              <a:t>Can we trust the manuscripts?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756595"/>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Scribal changes are hard to pass off without getting </a:t>
              </a:r>
              <a:r>
                <a:rPr lang="en-US" sz="2400" b="1" dirty="0">
                  <a:solidFill>
                    <a:schemeClr val="tx1"/>
                  </a:solidFill>
                  <a:highlight>
                    <a:srgbClr val="C00002"/>
                  </a:highlight>
                </a:rPr>
                <a:t>detected</a:t>
              </a:r>
              <a:endParaRPr lang="en-US" sz="2400" dirty="0">
                <a:solidFill>
                  <a:schemeClr val="tx1"/>
                </a:solidFill>
              </a:endParaRP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69426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Variant </a:t>
              </a:r>
              <a:r>
                <a:rPr lang="en-US" sz="2400" b="1" dirty="0">
                  <a:solidFill>
                    <a:schemeClr val="tx1"/>
                  </a:solidFill>
                  <a:highlight>
                    <a:srgbClr val="C00002"/>
                  </a:highlight>
                </a:rPr>
                <a:t>counts rarely count</a:t>
              </a:r>
              <a:r>
                <a:rPr lang="en-US" sz="2400" dirty="0">
                  <a:solidFill>
                    <a:schemeClr val="tx1"/>
                  </a:solidFill>
                </a:rPr>
                <a:t> for anything (and most don’t matter) </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818930"/>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New Testament documents are </a:t>
              </a:r>
              <a:r>
                <a:rPr lang="en-US" sz="2400" b="1" dirty="0">
                  <a:solidFill>
                    <a:schemeClr val="tx1"/>
                  </a:solidFill>
                  <a:highlight>
                    <a:srgbClr val="C00002"/>
                  </a:highlight>
                </a:rPr>
                <a:t>better attested that other ancient documents</a:t>
              </a: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881265"/>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The </a:t>
              </a:r>
              <a:r>
                <a:rPr lang="en-US" sz="2400" b="1" dirty="0">
                  <a:solidFill>
                    <a:schemeClr val="tx1"/>
                  </a:solidFill>
                  <a:highlight>
                    <a:srgbClr val="C00002"/>
                  </a:highlight>
                </a:rPr>
                <a:t>details matter</a:t>
              </a:r>
              <a:r>
                <a:rPr lang="en-US" sz="2400" dirty="0">
                  <a:solidFill>
                    <a:schemeClr val="tx1"/>
                  </a:solidFill>
                </a:rPr>
                <a:t> but nuance is often lost</a:t>
              </a:r>
              <a:endParaRPr lang="en-US" sz="2400" b="1" dirty="0">
                <a:solidFill>
                  <a:schemeClr val="tx1"/>
                </a:solidFill>
                <a:highlight>
                  <a:srgbClr val="C00002"/>
                </a:highlight>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18E8AC25-0BA7-4A87-A5CA-AD0A1338793A}"/>
              </a:ext>
            </a:extLst>
          </p:cNvPr>
          <p:cNvGrpSpPr/>
          <p:nvPr/>
        </p:nvGrpSpPr>
        <p:grpSpPr>
          <a:xfrm>
            <a:off x="533400" y="5943600"/>
            <a:ext cx="8001000" cy="685800"/>
            <a:chOff x="533400" y="2895600"/>
            <a:chExt cx="8001000" cy="685800"/>
          </a:xfrm>
        </p:grpSpPr>
        <p:sp>
          <p:nvSpPr>
            <p:cNvPr id="21" name="Oval 20">
              <a:extLst>
                <a:ext uri="{FF2B5EF4-FFF2-40B4-BE49-F238E27FC236}">
                  <a16:creationId xmlns:a16="http://schemas.microsoft.com/office/drawing/2014/main" id="{6A66CA47-A8D5-4424-AF78-0BD6AA2FA303}"/>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a:t>
              </a:r>
            </a:p>
          </p:txBody>
        </p:sp>
        <p:sp>
          <p:nvSpPr>
            <p:cNvPr id="22" name="Rectangle 21">
              <a:extLst>
                <a:ext uri="{FF2B5EF4-FFF2-40B4-BE49-F238E27FC236}">
                  <a16:creationId xmlns:a16="http://schemas.microsoft.com/office/drawing/2014/main" id="{EA0D6C89-6FFF-43D6-8AE8-4EA3BDEEA114}"/>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Critical </a:t>
              </a:r>
              <a:r>
                <a:rPr lang="en-US" sz="2400" b="1" dirty="0">
                  <a:solidFill>
                    <a:schemeClr val="tx1"/>
                  </a:solidFill>
                  <a:highlight>
                    <a:srgbClr val="C00002"/>
                  </a:highlight>
                </a:rPr>
                <a:t>doctrines are not affected</a:t>
              </a:r>
              <a:r>
                <a:rPr lang="en-US" sz="2400" b="1" dirty="0">
                  <a:solidFill>
                    <a:schemeClr val="tx1"/>
                  </a:solidFill>
                </a:rPr>
                <a:t> </a:t>
              </a:r>
              <a:r>
                <a:rPr lang="en-US" sz="2400" dirty="0">
                  <a:solidFill>
                    <a:schemeClr val="tx1"/>
                  </a:solidFill>
                </a:rPr>
                <a:t>by variants (even </a:t>
              </a:r>
              <a:r>
                <a:rPr lang="en-US" sz="2400" dirty="0" err="1">
                  <a:solidFill>
                    <a:schemeClr val="tx1"/>
                  </a:solidFill>
                </a:rPr>
                <a:t>Ehrman</a:t>
              </a:r>
              <a:r>
                <a:rPr lang="en-US" sz="2400" dirty="0">
                  <a:solidFill>
                    <a:schemeClr val="tx1"/>
                  </a:solidFill>
                </a:rPr>
                <a:t> agrees)</a:t>
              </a:r>
              <a:endParaRPr lang="en-US" sz="2400" b="1" dirty="0">
                <a:solidFill>
                  <a:schemeClr val="tx1"/>
                </a:solidFill>
                <a:highlight>
                  <a:srgbClr val="C00002"/>
                </a:highlight>
              </a:endParaRPr>
            </a:p>
          </p:txBody>
        </p:sp>
      </p:grpSp>
    </p:spTree>
    <p:extLst>
      <p:ext uri="{BB962C8B-B14F-4D97-AF65-F5344CB8AC3E}">
        <p14:creationId xmlns:p14="http://schemas.microsoft.com/office/powerpoint/2010/main" val="170257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5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25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5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677108"/>
          </a:xfrm>
          <a:prstGeom prst="rect">
            <a:avLst/>
          </a:prstGeom>
          <a:noFill/>
        </p:spPr>
        <p:txBody>
          <a:bodyPr wrap="square" rtlCol="0">
            <a:spAutoFit/>
          </a:bodyPr>
          <a:lstStyle/>
          <a:p>
            <a:r>
              <a:rPr lang="en-US" sz="3800" b="1" dirty="0"/>
              <a:t>Can we trust the manuscripts?</a:t>
            </a:r>
          </a:p>
        </p:txBody>
      </p:sp>
      <p:grpSp>
        <p:nvGrpSpPr>
          <p:cNvPr id="9" name="Group 8">
            <a:extLst>
              <a:ext uri="{FF2B5EF4-FFF2-40B4-BE49-F238E27FC236}">
                <a16:creationId xmlns:a16="http://schemas.microsoft.com/office/drawing/2014/main" id="{55676BE1-B42E-AD44-9DD5-FF20BEB47F36}"/>
              </a:ext>
            </a:extLst>
          </p:cNvPr>
          <p:cNvGrpSpPr/>
          <p:nvPr/>
        </p:nvGrpSpPr>
        <p:grpSpPr>
          <a:xfrm>
            <a:off x="533400" y="169426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Variant </a:t>
              </a:r>
              <a:r>
                <a:rPr lang="en-US" sz="2400" b="1" dirty="0">
                  <a:solidFill>
                    <a:schemeClr val="tx1"/>
                  </a:solidFill>
                  <a:highlight>
                    <a:srgbClr val="C00002"/>
                  </a:highlight>
                </a:rPr>
                <a:t>counts rarely count</a:t>
              </a:r>
              <a:r>
                <a:rPr lang="en-US" sz="2400" dirty="0">
                  <a:solidFill>
                    <a:schemeClr val="tx1"/>
                  </a:solidFill>
                </a:rPr>
                <a:t> for anything (and most don’t matter) </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aphicFrame>
        <p:nvGraphicFramePr>
          <p:cNvPr id="23" name="Table 22">
            <a:extLst>
              <a:ext uri="{FF2B5EF4-FFF2-40B4-BE49-F238E27FC236}">
                <a16:creationId xmlns:a16="http://schemas.microsoft.com/office/drawing/2014/main" id="{257C2C58-F372-4E6B-8761-EBADAB91DFC8}"/>
              </a:ext>
            </a:extLst>
          </p:cNvPr>
          <p:cNvGraphicFramePr>
            <a:graphicFrameLocks noGrp="1"/>
          </p:cNvGraphicFramePr>
          <p:nvPr>
            <p:extLst>
              <p:ext uri="{D42A27DB-BD31-4B8C-83A1-F6EECF244321}">
                <p14:modId xmlns:p14="http://schemas.microsoft.com/office/powerpoint/2010/main" val="588863050"/>
              </p:ext>
            </p:extLst>
          </p:nvPr>
        </p:nvGraphicFramePr>
        <p:xfrm>
          <a:off x="1600200" y="2743200"/>
          <a:ext cx="7162800" cy="82296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dirty="0"/>
                        <a:t>Most variants are unimportant (spelling changes, ordering differences, movable nu)</a:t>
                      </a:r>
                      <a:endParaRPr lang="en-US" sz="2400" b="0" dirty="0"/>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graphicFrame>
        <p:nvGraphicFramePr>
          <p:cNvPr id="24" name="Table 23">
            <a:extLst>
              <a:ext uri="{FF2B5EF4-FFF2-40B4-BE49-F238E27FC236}">
                <a16:creationId xmlns:a16="http://schemas.microsoft.com/office/drawing/2014/main" id="{D0F7575D-B7DF-4442-9073-4FF458E4A664}"/>
              </a:ext>
            </a:extLst>
          </p:cNvPr>
          <p:cNvGraphicFramePr>
            <a:graphicFrameLocks noGrp="1"/>
          </p:cNvGraphicFramePr>
          <p:nvPr>
            <p:extLst>
              <p:ext uri="{D42A27DB-BD31-4B8C-83A1-F6EECF244321}">
                <p14:modId xmlns:p14="http://schemas.microsoft.com/office/powerpoint/2010/main" val="1368461530"/>
              </p:ext>
            </p:extLst>
          </p:nvPr>
        </p:nvGraphicFramePr>
        <p:xfrm>
          <a:off x="1604176" y="3882272"/>
          <a:ext cx="7162800" cy="82296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dirty="0"/>
                        <a:t>The only variants that matter are those are viable (might be original) and change the meaning</a:t>
                      </a:r>
                      <a:endParaRPr lang="en-US" sz="2400" b="0" dirty="0"/>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spTree>
    <p:extLst>
      <p:ext uri="{BB962C8B-B14F-4D97-AF65-F5344CB8AC3E}">
        <p14:creationId xmlns:p14="http://schemas.microsoft.com/office/powerpoint/2010/main" val="249018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25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52364399"/>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Number of variants (by certainty)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From the United Bible Society</a:t>
            </a:r>
          </a:p>
        </p:txBody>
      </p:sp>
      <p:grpSp>
        <p:nvGrpSpPr>
          <p:cNvPr id="14" name="Group 13">
            <a:extLst>
              <a:ext uri="{FF2B5EF4-FFF2-40B4-BE49-F238E27FC236}">
                <a16:creationId xmlns:a16="http://schemas.microsoft.com/office/drawing/2014/main" id="{758833B3-31EA-A84B-8F03-82F932139F67}"/>
              </a:ext>
            </a:extLst>
          </p:cNvPr>
          <p:cNvGrpSpPr/>
          <p:nvPr/>
        </p:nvGrpSpPr>
        <p:grpSpPr>
          <a:xfrm>
            <a:off x="4038600" y="1048434"/>
            <a:ext cx="4914161" cy="5809566"/>
            <a:chOff x="4038600" y="1048434"/>
            <a:chExt cx="4914161" cy="5809566"/>
          </a:xfrm>
        </p:grpSpPr>
        <p:sp>
          <p:nvSpPr>
            <p:cNvPr id="8" name="TextBox 7">
              <a:extLst>
                <a:ext uri="{FF2B5EF4-FFF2-40B4-BE49-F238E27FC236}">
                  <a16:creationId xmlns:a16="http://schemas.microsoft.com/office/drawing/2014/main" id="{D5F8E1D5-6B94-6246-A5EB-FA48C975D278}"/>
                </a:ext>
              </a:extLst>
            </p:cNvPr>
            <p:cNvSpPr txBox="1"/>
            <p:nvPr/>
          </p:nvSpPr>
          <p:spPr>
            <a:xfrm>
              <a:off x="8077200" y="1981200"/>
              <a:ext cx="875561" cy="369332"/>
            </a:xfrm>
            <a:prstGeom prst="rect">
              <a:avLst/>
            </a:prstGeom>
            <a:noFill/>
          </p:spPr>
          <p:txBody>
            <a:bodyPr wrap="none" rtlCol="0">
              <a:spAutoFit/>
            </a:bodyPr>
            <a:lstStyle/>
            <a:p>
              <a:r>
                <a:rPr lang="en-US" dirty="0"/>
                <a:t>0.366%</a:t>
              </a:r>
            </a:p>
          </p:txBody>
        </p:sp>
        <p:sp>
          <p:nvSpPr>
            <p:cNvPr id="9" name="TextBox 8">
              <a:extLst>
                <a:ext uri="{FF2B5EF4-FFF2-40B4-BE49-F238E27FC236}">
                  <a16:creationId xmlns:a16="http://schemas.microsoft.com/office/drawing/2014/main" id="{BDEDE35F-B1C8-7E45-AC8F-6F5C85A7F7D6}"/>
                </a:ext>
              </a:extLst>
            </p:cNvPr>
            <p:cNvSpPr txBox="1"/>
            <p:nvPr/>
          </p:nvSpPr>
          <p:spPr>
            <a:xfrm>
              <a:off x="8077200" y="3225225"/>
              <a:ext cx="875561" cy="369332"/>
            </a:xfrm>
            <a:prstGeom prst="rect">
              <a:avLst/>
            </a:prstGeom>
            <a:noFill/>
          </p:spPr>
          <p:txBody>
            <a:bodyPr wrap="none" rtlCol="0">
              <a:spAutoFit/>
            </a:bodyPr>
            <a:lstStyle/>
            <a:p>
              <a:r>
                <a:rPr lang="en-US" dirty="0"/>
                <a:t>0.379%</a:t>
              </a:r>
            </a:p>
          </p:txBody>
        </p:sp>
        <p:sp>
          <p:nvSpPr>
            <p:cNvPr id="10" name="TextBox 9">
              <a:extLst>
                <a:ext uri="{FF2B5EF4-FFF2-40B4-BE49-F238E27FC236}">
                  <a16:creationId xmlns:a16="http://schemas.microsoft.com/office/drawing/2014/main" id="{77B19763-66C2-D04B-912C-DB9F1D26CB24}"/>
                </a:ext>
              </a:extLst>
            </p:cNvPr>
            <p:cNvSpPr txBox="1"/>
            <p:nvPr/>
          </p:nvSpPr>
          <p:spPr>
            <a:xfrm>
              <a:off x="8077199" y="5686941"/>
              <a:ext cx="875561" cy="369332"/>
            </a:xfrm>
            <a:prstGeom prst="rect">
              <a:avLst/>
            </a:prstGeom>
            <a:noFill/>
          </p:spPr>
          <p:txBody>
            <a:bodyPr wrap="none" rtlCol="0">
              <a:spAutoFit/>
            </a:bodyPr>
            <a:lstStyle/>
            <a:p>
              <a:r>
                <a:rPr lang="en-US" dirty="0"/>
                <a:t>0.007%</a:t>
              </a:r>
            </a:p>
          </p:txBody>
        </p:sp>
        <p:sp>
          <p:nvSpPr>
            <p:cNvPr id="11" name="TextBox 10">
              <a:extLst>
                <a:ext uri="{FF2B5EF4-FFF2-40B4-BE49-F238E27FC236}">
                  <a16:creationId xmlns:a16="http://schemas.microsoft.com/office/drawing/2014/main" id="{D92E09C2-6FF5-E447-85A2-FE3FECE4189F}"/>
                </a:ext>
              </a:extLst>
            </p:cNvPr>
            <p:cNvSpPr txBox="1"/>
            <p:nvPr/>
          </p:nvSpPr>
          <p:spPr>
            <a:xfrm>
              <a:off x="8077199" y="4473726"/>
              <a:ext cx="875561" cy="369332"/>
            </a:xfrm>
            <a:prstGeom prst="rect">
              <a:avLst/>
            </a:prstGeom>
            <a:noFill/>
          </p:spPr>
          <p:txBody>
            <a:bodyPr wrap="none" rtlCol="0">
              <a:spAutoFit/>
            </a:bodyPr>
            <a:lstStyle/>
            <a:p>
              <a:r>
                <a:rPr lang="en-US" dirty="0"/>
                <a:t>0.256%</a:t>
              </a:r>
            </a:p>
          </p:txBody>
        </p:sp>
        <p:sp>
          <p:nvSpPr>
            <p:cNvPr id="12" name="TextBox 11">
              <a:extLst>
                <a:ext uri="{FF2B5EF4-FFF2-40B4-BE49-F238E27FC236}">
                  <a16:creationId xmlns:a16="http://schemas.microsoft.com/office/drawing/2014/main" id="{7BD20E76-6530-D046-9013-3A0FC0EE6C14}"/>
                </a:ext>
              </a:extLst>
            </p:cNvPr>
            <p:cNvSpPr txBox="1"/>
            <p:nvPr/>
          </p:nvSpPr>
          <p:spPr>
            <a:xfrm>
              <a:off x="7641652" y="1048434"/>
              <a:ext cx="1311108" cy="369332"/>
            </a:xfrm>
            <a:prstGeom prst="rect">
              <a:avLst/>
            </a:prstGeom>
            <a:noFill/>
          </p:spPr>
          <p:txBody>
            <a:bodyPr wrap="square" rtlCol="0">
              <a:spAutoFit/>
            </a:bodyPr>
            <a:lstStyle/>
            <a:p>
              <a:r>
                <a:rPr lang="en-US" b="1" dirty="0"/>
                <a:t>% of words</a:t>
              </a:r>
              <a:r>
                <a:rPr lang="en-US" b="1" baseline="30000" dirty="0"/>
                <a:t>1</a:t>
              </a:r>
              <a:endParaRPr lang="en-US" b="1" dirty="0"/>
            </a:p>
          </p:txBody>
        </p:sp>
        <p:sp>
          <p:nvSpPr>
            <p:cNvPr id="13" name="TextBox 12">
              <a:extLst>
                <a:ext uri="{FF2B5EF4-FFF2-40B4-BE49-F238E27FC236}">
                  <a16:creationId xmlns:a16="http://schemas.microsoft.com/office/drawing/2014/main" id="{F074FF42-D4E2-E34C-BF0A-8C431F664BFB}"/>
                </a:ext>
              </a:extLst>
            </p:cNvPr>
            <p:cNvSpPr txBox="1"/>
            <p:nvPr/>
          </p:nvSpPr>
          <p:spPr>
            <a:xfrm>
              <a:off x="4038600" y="6488668"/>
              <a:ext cx="4914160" cy="369332"/>
            </a:xfrm>
            <a:prstGeom prst="rect">
              <a:avLst/>
            </a:prstGeom>
            <a:noFill/>
          </p:spPr>
          <p:txBody>
            <a:bodyPr wrap="square" rtlCol="0">
              <a:spAutoFit/>
            </a:bodyPr>
            <a:lstStyle/>
            <a:p>
              <a:pPr algn="r"/>
              <a:r>
                <a:rPr lang="en-US" baseline="30000" dirty="0"/>
                <a:t>1</a:t>
              </a:r>
              <a:r>
                <a:rPr lang="en-US" dirty="0"/>
                <a:t> There are 138,020 words in the New Testament</a:t>
              </a:r>
            </a:p>
          </p:txBody>
        </p:sp>
      </p:grpSp>
    </p:spTree>
    <p:extLst>
      <p:ext uri="{BB962C8B-B14F-4D97-AF65-F5344CB8AC3E}">
        <p14:creationId xmlns:p14="http://schemas.microsoft.com/office/powerpoint/2010/main" val="63490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95427627"/>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Number of variants (by certainty)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From the United Bible Society</a:t>
            </a:r>
          </a:p>
        </p:txBody>
      </p:sp>
    </p:spTree>
    <p:extLst>
      <p:ext uri="{BB962C8B-B14F-4D97-AF65-F5344CB8AC3E}">
        <p14:creationId xmlns:p14="http://schemas.microsoft.com/office/powerpoint/2010/main" val="2988756166"/>
      </p:ext>
    </p:extLst>
  </p:cSld>
  <p:clrMapOvr>
    <a:masterClrMapping/>
  </p:clrMapOvr>
</p:sld>
</file>

<file path=ppt/theme/theme1.xml><?xml version="1.0" encoding="utf-8"?>
<a:theme xmlns:a="http://schemas.openxmlformats.org/drawingml/2006/main" name="Office Theme">
  <a:themeElements>
    <a:clrScheme name="Dark Simplicity">
      <a:dk1>
        <a:srgbClr val="FFFFFF"/>
      </a:dk1>
      <a:lt1>
        <a:srgbClr val="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2652</TotalTime>
  <Words>1748</Words>
  <Application>Microsoft Office PowerPoint</Application>
  <PresentationFormat>On-screen Show (4:3)</PresentationFormat>
  <Paragraphs>320</Paragraphs>
  <Slides>38</Slides>
  <Notes>13</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Gabriola</vt:lpstr>
      <vt:lpstr>Office Theme</vt:lpstr>
      <vt:lpstr>APOLOGETICS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“Bruce Metzger, your mentor in textual criticism to whom this book is dedicated, has said that there is nothing in these variants of Scripture that challenges any essential Christian beliefs.  </vt:lpstr>
      <vt:lpstr>“there would be very few points of disagreement—maybe one or two dozen places out of many thousands. ”</vt:lpstr>
      <vt:lpstr>“The position I argue for in Misquoting Jesus does not actually stand at odds with Prof. Metzger’s position that the essential Christian beliefs are not affected by textual variants in the manuscript tradition of the New Testament. ”</vt:lpstr>
      <vt:lpstr>“none of your cherished doctrines appears to be in real danger because of variations in our surviving manuscripts (at least the variations that we know about). But that is not my claim and never has been my claim.”</vt:lpstr>
      <vt:lpstr>Summarize the critics' viewpoint</vt:lpstr>
      <vt:lpstr>PowerPoint Presentation</vt:lpstr>
      <vt:lpstr>List out the claims</vt:lpstr>
      <vt:lpstr>What questions would you ask this person?</vt:lpstr>
      <vt:lpstr>PowerPoint Presentation</vt:lpstr>
      <vt:lpstr>PowerPoint Presentation</vt:lpstr>
      <vt:lpstr>PowerPoint Presentation</vt:lpstr>
      <vt:lpstr>“that their hearts may be comforted, having been knit together in love, and into all riches of the full assurance of understanding, and that they may have a complete knowledge of the mystery  of God, namely Christ”</vt:lpstr>
      <vt:lpstr>PowerPoint Presentation</vt:lpstr>
      <vt:lpstr>PowerPoint Presentation</vt:lpstr>
      <vt:lpstr>PowerPoint Presentation</vt:lpstr>
      <vt:lpstr>Consider the top “ten missing verses”</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Luke</dc:creator>
  <cp:lastModifiedBy>Luke Murphey</cp:lastModifiedBy>
  <cp:revision>159</cp:revision>
  <dcterms:created xsi:type="dcterms:W3CDTF">2010-07-14T22:15:37Z</dcterms:created>
  <dcterms:modified xsi:type="dcterms:W3CDTF">2020-12-25T00:29:52Z</dcterms:modified>
</cp:coreProperties>
</file>