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75" r:id="rId2"/>
    <p:sldId id="438" r:id="rId3"/>
    <p:sldId id="456" r:id="rId4"/>
    <p:sldId id="459" r:id="rId5"/>
    <p:sldId id="461" r:id="rId6"/>
    <p:sldId id="457" r:id="rId7"/>
    <p:sldId id="458" r:id="rId8"/>
    <p:sldId id="45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2"/>
    <a:srgbClr val="CA5C0E"/>
    <a:srgbClr val="009EC0"/>
    <a:srgbClr val="01B902"/>
    <a:srgbClr val="06C200"/>
    <a:srgbClr val="01FF3B"/>
    <a:srgbClr val="238BF3"/>
    <a:srgbClr val="0867BC"/>
    <a:srgbClr val="870000"/>
    <a:srgbClr val="D7D7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/>
    <p:restoredTop sz="94626"/>
  </p:normalViewPr>
  <p:slideViewPr>
    <p:cSldViewPr>
      <p:cViewPr varScale="1">
        <p:scale>
          <a:sx n="116" d="100"/>
          <a:sy n="116" d="100"/>
        </p:scale>
        <p:origin x="96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7EB338-8BB0-B64B-9F79-C87EA24D723F}" type="datetimeFigureOut">
              <a:rPr lang="en-US" smtClean="0"/>
              <a:t>8/26/20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1E1A05-B3B6-6F43-8051-B5A825C5C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070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2C3B37-55FA-284F-9E83-751B4EA6E9B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522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8/26/20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8/26/20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8/26/20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514600"/>
            <a:ext cx="77724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8/26/20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600200"/>
            <a:ext cx="1295400" cy="2895600"/>
          </a:xfrm>
        </p:spPr>
        <p:txBody>
          <a:bodyPr lIns="0" rIns="0" anchor="ctr">
            <a:normAutofit/>
          </a:bodyPr>
          <a:lstStyle>
            <a:lvl1pPr marL="0" indent="0" algn="r">
              <a:buNone/>
              <a:defRPr sz="9600" b="1"/>
            </a:lvl1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65466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5 0 " pathEditMode="relative" ptsTypes="AA">
                                      <p:cBhvr>
                                        <p:cTn id="13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8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8/26/20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8/26/20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8/26/20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8/26/20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8/26/20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8/26/20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8/26/20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8/26/20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77699-C466-4996-ADED-71C8160E04A2}" type="datetimeFigureOut">
              <a:rPr lang="en-US" smtClean="0"/>
              <a:pPr/>
              <a:t>8/26/20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E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2130425"/>
            <a:ext cx="6096000" cy="917575"/>
          </a:xfrm>
          <a:solidFill>
            <a:schemeClr val="bg1"/>
          </a:solidFill>
        </p:spPr>
        <p:txBody>
          <a:bodyPr/>
          <a:lstStyle/>
          <a:p>
            <a:pPr algn="l"/>
            <a:r>
              <a:rPr lang="en-US" dirty="0"/>
              <a:t>APOLOGETICS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5372" y="3276599"/>
            <a:ext cx="6096000" cy="685801"/>
          </a:xfrm>
          <a:solidFill>
            <a:schemeClr val="bg1"/>
          </a:solidFill>
        </p:spPr>
        <p:txBody>
          <a:bodyPr tIns="0" bIns="0" anchor="ctr">
            <a:normAutofit/>
          </a:bodyPr>
          <a:lstStyle/>
          <a:p>
            <a:pPr algn="l"/>
            <a:r>
              <a:rPr lang="en-US" sz="4000" dirty="0"/>
              <a:t>IN ONE LESSON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3F22169-13AA-8440-B3C8-72C2711974BC}"/>
              </a:ext>
            </a:extLst>
          </p:cNvPr>
          <p:cNvGrpSpPr/>
          <p:nvPr/>
        </p:nvGrpSpPr>
        <p:grpSpPr>
          <a:xfrm>
            <a:off x="3276600" y="4038600"/>
            <a:ext cx="1169350" cy="846286"/>
            <a:chOff x="3214537" y="3877969"/>
            <a:chExt cx="1169350" cy="84628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55D7117-B840-B442-A27C-D9D71A5CBC8D}"/>
                </a:ext>
              </a:extLst>
            </p:cNvPr>
            <p:cNvGrpSpPr/>
            <p:nvPr/>
          </p:nvGrpSpPr>
          <p:grpSpPr>
            <a:xfrm>
              <a:off x="3214537" y="3877969"/>
              <a:ext cx="1169350" cy="846286"/>
              <a:chOff x="3148191" y="3904594"/>
              <a:chExt cx="1169350" cy="846286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F6CBF57-D364-DF4D-B7B6-A61612247736}"/>
                  </a:ext>
                </a:extLst>
              </p:cNvPr>
              <p:cNvSpPr txBox="1"/>
              <p:nvPr/>
            </p:nvSpPr>
            <p:spPr>
              <a:xfrm rot="21401300">
                <a:off x="3148191" y="4227660"/>
                <a:ext cx="116935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bg1"/>
                    </a:solidFill>
                    <a:latin typeface="Gabriola" pitchFamily="82" charset="0"/>
                    <a:ea typeface="Brush Script MT" panose="03060802040406070304" pitchFamily="66" charset="-122"/>
                    <a:cs typeface="Brush Script MT" panose="03060802040406070304" pitchFamily="66" charset="-122"/>
                  </a:rPr>
                  <a:t>almost</a:t>
                </a:r>
                <a:endParaRPr lang="en-US" sz="2400" dirty="0">
                  <a:solidFill>
                    <a:schemeClr val="bg1"/>
                  </a:solidFill>
                  <a:latin typeface="Gabriola" pitchFamily="82" charset="0"/>
                  <a:ea typeface="Brush Script MT" panose="03060802040406070304" pitchFamily="66" charset="-122"/>
                  <a:cs typeface="Brush Script MT" panose="03060802040406070304" pitchFamily="66" charset="-122"/>
                </a:endParaRPr>
              </a:p>
            </p:txBody>
          </p:sp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02E20960-BDA9-A249-9AB2-149B272194C4}"/>
                  </a:ext>
                </a:extLst>
              </p:cNvPr>
              <p:cNvSpPr/>
              <p:nvPr/>
            </p:nvSpPr>
            <p:spPr>
              <a:xfrm rot="11370456">
                <a:off x="3447206" y="3904594"/>
                <a:ext cx="172295" cy="134007"/>
              </a:xfrm>
              <a:custGeom>
                <a:avLst/>
                <a:gdLst>
                  <a:gd name="connsiteX0" fmla="*/ 0 w 283779"/>
                  <a:gd name="connsiteY0" fmla="*/ 94593 h 220717"/>
                  <a:gd name="connsiteX1" fmla="*/ 73572 w 283779"/>
                  <a:gd name="connsiteY1" fmla="*/ 147145 h 220717"/>
                  <a:gd name="connsiteX2" fmla="*/ 105103 w 283779"/>
                  <a:gd name="connsiteY2" fmla="*/ 157655 h 220717"/>
                  <a:gd name="connsiteX3" fmla="*/ 168165 w 283779"/>
                  <a:gd name="connsiteY3" fmla="*/ 189186 h 220717"/>
                  <a:gd name="connsiteX4" fmla="*/ 199696 w 283779"/>
                  <a:gd name="connsiteY4" fmla="*/ 220717 h 220717"/>
                  <a:gd name="connsiteX5" fmla="*/ 220717 w 283779"/>
                  <a:gd name="connsiteY5" fmla="*/ 189186 h 220717"/>
                  <a:gd name="connsiteX6" fmla="*/ 241738 w 283779"/>
                  <a:gd name="connsiteY6" fmla="*/ 126124 h 220717"/>
                  <a:gd name="connsiteX7" fmla="*/ 252248 w 283779"/>
                  <a:gd name="connsiteY7" fmla="*/ 94593 h 220717"/>
                  <a:gd name="connsiteX8" fmla="*/ 262759 w 283779"/>
                  <a:gd name="connsiteY8" fmla="*/ 63062 h 220717"/>
                  <a:gd name="connsiteX9" fmla="*/ 283779 w 283779"/>
                  <a:gd name="connsiteY9" fmla="*/ 0 h 220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3779" h="220717">
                    <a:moveTo>
                      <a:pt x="0" y="94593"/>
                    </a:moveTo>
                    <a:cubicBezTo>
                      <a:pt x="24524" y="112110"/>
                      <a:pt x="47729" y="131639"/>
                      <a:pt x="73572" y="147145"/>
                    </a:cubicBezTo>
                    <a:cubicBezTo>
                      <a:pt x="83072" y="152845"/>
                      <a:pt x="95194" y="152700"/>
                      <a:pt x="105103" y="157655"/>
                    </a:cubicBezTo>
                    <a:cubicBezTo>
                      <a:pt x="186601" y="198404"/>
                      <a:pt x="88911" y="162769"/>
                      <a:pt x="168165" y="189186"/>
                    </a:cubicBezTo>
                    <a:cubicBezTo>
                      <a:pt x="178675" y="199696"/>
                      <a:pt x="184832" y="220717"/>
                      <a:pt x="199696" y="220717"/>
                    </a:cubicBezTo>
                    <a:cubicBezTo>
                      <a:pt x="212328" y="220717"/>
                      <a:pt x="215587" y="200729"/>
                      <a:pt x="220717" y="189186"/>
                    </a:cubicBezTo>
                    <a:cubicBezTo>
                      <a:pt x="229716" y="168938"/>
                      <a:pt x="234731" y="147145"/>
                      <a:pt x="241738" y="126124"/>
                    </a:cubicBezTo>
                    <a:lnTo>
                      <a:pt x="252248" y="94593"/>
                    </a:lnTo>
                    <a:cubicBezTo>
                      <a:pt x="255752" y="84083"/>
                      <a:pt x="260072" y="73810"/>
                      <a:pt x="262759" y="63062"/>
                    </a:cubicBezTo>
                    <a:cubicBezTo>
                      <a:pt x="275169" y="13421"/>
                      <a:pt x="266809" y="33941"/>
                      <a:pt x="283779" y="0"/>
                    </a:cubicBezTo>
                  </a:path>
                </a:pathLst>
              </a:cu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E2B5014E-4D9B-334F-932F-3857C3E1855A}"/>
                </a:ext>
              </a:extLst>
            </p:cNvPr>
            <p:cNvSpPr/>
            <p:nvPr/>
          </p:nvSpPr>
          <p:spPr>
            <a:xfrm>
              <a:off x="3599699" y="4007070"/>
              <a:ext cx="31917" cy="325820"/>
            </a:xfrm>
            <a:custGeom>
              <a:avLst/>
              <a:gdLst>
                <a:gd name="connsiteX0" fmla="*/ 0 w 31917"/>
                <a:gd name="connsiteY0" fmla="*/ 0 h 325820"/>
                <a:gd name="connsiteX1" fmla="*/ 21021 w 31917"/>
                <a:gd name="connsiteY1" fmla="*/ 73572 h 325820"/>
                <a:gd name="connsiteX2" fmla="*/ 31531 w 31917"/>
                <a:gd name="connsiteY2" fmla="*/ 325820 h 325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917" h="325820">
                  <a:moveTo>
                    <a:pt x="0" y="0"/>
                  </a:moveTo>
                  <a:cubicBezTo>
                    <a:pt x="7007" y="24524"/>
                    <a:pt x="17043" y="48379"/>
                    <a:pt x="21021" y="73572"/>
                  </a:cubicBezTo>
                  <a:cubicBezTo>
                    <a:pt x="35022" y="162246"/>
                    <a:pt x="31531" y="236581"/>
                    <a:pt x="31531" y="325820"/>
                  </a:cubicBez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Subtitle 2">
            <a:extLst>
              <a:ext uri="{FF2B5EF4-FFF2-40B4-BE49-F238E27FC236}">
                <a16:creationId xmlns:a16="http://schemas.microsoft.com/office/drawing/2014/main" id="{89C892F9-E90B-8443-8DA3-A0A4CBA13206}"/>
              </a:ext>
            </a:extLst>
          </p:cNvPr>
          <p:cNvSpPr txBox="1">
            <a:spLocks/>
          </p:cNvSpPr>
          <p:nvPr/>
        </p:nvSpPr>
        <p:spPr>
          <a:xfrm>
            <a:off x="7949004" y="4355359"/>
            <a:ext cx="1197624" cy="32222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solidFill>
                  <a:schemeClr val="bg1"/>
                </a:solidFill>
              </a:rPr>
              <a:t>Ai1L.net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83BC5CCA-5BCD-AF42-8147-9BA35715C0FE}"/>
              </a:ext>
            </a:extLst>
          </p:cNvPr>
          <p:cNvSpPr txBox="1">
            <a:spLocks/>
          </p:cNvSpPr>
          <p:nvPr/>
        </p:nvSpPr>
        <p:spPr>
          <a:xfrm>
            <a:off x="3045371" y="5269758"/>
            <a:ext cx="6067097" cy="113104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700" b="1" dirty="0"/>
              <a:t>Lesson 2</a:t>
            </a:r>
            <a:br>
              <a:rPr lang="en-US" sz="7700" dirty="0"/>
            </a:br>
            <a:endParaRPr lang="en-US" sz="500" dirty="0"/>
          </a:p>
          <a:p>
            <a:pPr algn="l"/>
            <a:r>
              <a:rPr lang="en-US" sz="3700" dirty="0"/>
              <a:t>Gardening and Harvesting</a:t>
            </a:r>
          </a:p>
        </p:txBody>
      </p:sp>
    </p:spTree>
    <p:extLst>
      <p:ext uri="{BB962C8B-B14F-4D97-AF65-F5344CB8AC3E}">
        <p14:creationId xmlns:p14="http://schemas.microsoft.com/office/powerpoint/2010/main" val="3342830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are some topics that it doesn’t make sense to focus on?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094317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are some topics that it likely does make sense to focus on?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096188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does it mean that Paul planted, and Apollos watered?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429064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E5EDB580-A56B-494C-828C-0AE2B8CA2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971800" y="-37965"/>
            <a:ext cx="6172199" cy="925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3930AA5-728D-884D-A826-4D923E871B31}"/>
              </a:ext>
            </a:extLst>
          </p:cNvPr>
          <p:cNvSpPr/>
          <p:nvPr/>
        </p:nvSpPr>
        <p:spPr>
          <a:xfrm>
            <a:off x="0" y="0"/>
            <a:ext cx="6019800" cy="6858000"/>
          </a:xfrm>
          <a:prstGeom prst="rect">
            <a:avLst/>
          </a:prstGeom>
          <a:gradFill flip="none" rotWithShape="1">
            <a:gsLst>
              <a:gs pos="24000">
                <a:srgbClr val="000000"/>
              </a:gs>
              <a:gs pos="50000">
                <a:srgbClr val="000000"/>
              </a:gs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1000" y="2819400"/>
            <a:ext cx="4903487" cy="224676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rot="5400000">
            <a:off x="2326988" y="2914599"/>
            <a:ext cx="49492" cy="3669094"/>
          </a:xfrm>
          <a:prstGeom prst="rect">
            <a:avLst/>
          </a:prstGeom>
          <a:solidFill>
            <a:srgbClr val="009E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39096" y="1382085"/>
            <a:ext cx="374718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50" dirty="0"/>
              <a:t>“﻿ The bright sunlight that at first reduces everything to a painful dazzle of white, and seems even to take away your power of sight…</a:t>
            </a:r>
            <a:br>
              <a:rPr lang="en-US" sz="2650" dirty="0"/>
            </a:br>
            <a:r>
              <a:rPr lang="en-US" sz="2650" b="1" dirty="0">
                <a:highlight>
                  <a:srgbClr val="C00002"/>
                </a:highlight>
              </a:rPr>
              <a:t>It takes time for one’s eyes to adjust</a:t>
            </a:r>
            <a:r>
              <a:rPr lang="en-US" sz="2650" dirty="0"/>
              <a:t>.”</a:t>
            </a:r>
            <a:endParaRPr lang="en-US" sz="2650" dirty="0">
              <a:latin typeface="Avenir Book"/>
              <a:cs typeface="Avenir Book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56243" y="5045093"/>
            <a:ext cx="4952999" cy="145839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64592" rtlCol="0" anchor="t"/>
          <a:lstStyle/>
          <a:p>
            <a:r>
              <a:rPr lang="en-US" sz="2000" b="1" dirty="0">
                <a:solidFill>
                  <a:schemeClr val="tx1"/>
                </a:solidFill>
              </a:rPr>
              <a:t>HOLLY ORDWAY</a:t>
            </a:r>
            <a:br>
              <a:rPr lang="en-US" sz="2000" b="1" dirty="0">
                <a:solidFill>
                  <a:schemeClr val="tx1"/>
                </a:solidFill>
              </a:rPr>
            </a:br>
            <a:r>
              <a:rPr lang="en-US" sz="2000" i="1" dirty="0">
                <a:solidFill>
                  <a:schemeClr val="tx1"/>
                </a:solidFill>
              </a:rPr>
              <a:t>Not God's Type</a:t>
            </a:r>
          </a:p>
        </p:txBody>
      </p:sp>
    </p:spTree>
    <p:extLst>
      <p:ext uri="{BB962C8B-B14F-4D97-AF65-F5344CB8AC3E}">
        <p14:creationId xmlns:p14="http://schemas.microsoft.com/office/powerpoint/2010/main" val="231950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0" presetClass="path" presetSubtype="0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animMotion origin="layout" path="M 0.04236 -7.40741E-7 L -8.33333E-7 -7.40741E-7 " pathEditMode="relative" rAng="0" ptsTypes="AA">
                                      <p:cBhvr>
                                        <p:cTn id="18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1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0.0169 L -1.38889E-6 -1.11111E-6 " pathEditMode="relative" rAng="0" ptsTypes="AA">
                                      <p:cBhvr>
                                        <p:cTn id="24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3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5" grpId="1"/>
      <p:bldP spid="7" grpId="0" animBg="1"/>
      <p:bldP spid="8" grpId="0"/>
      <p:bldP spid="8" grpId="1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Describe the distinction between the sower and the reaper in John 4:35-39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588901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Describe the Gospel to someone who doesn’t know what it is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939970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8600" y="152400"/>
            <a:ext cx="861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Key Takeaways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C7293A5-9F6A-4A42-B28F-77E682AEFD25}"/>
              </a:ext>
            </a:extLst>
          </p:cNvPr>
          <p:cNvGrpSpPr/>
          <p:nvPr/>
        </p:nvGrpSpPr>
        <p:grpSpPr>
          <a:xfrm>
            <a:off x="533400" y="2895600"/>
            <a:ext cx="8001000" cy="685800"/>
            <a:chOff x="533400" y="2895600"/>
            <a:chExt cx="8001000" cy="68580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36B79E8-7DCE-0445-821B-D0B03DF78CAA}"/>
                </a:ext>
              </a:extLst>
            </p:cNvPr>
            <p:cNvSpPr/>
            <p:nvPr/>
          </p:nvSpPr>
          <p:spPr>
            <a:xfrm>
              <a:off x="533400" y="2895600"/>
              <a:ext cx="685800" cy="6858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330B7FE-A318-9845-8F59-02267667CECB}"/>
                </a:ext>
              </a:extLst>
            </p:cNvPr>
            <p:cNvSpPr/>
            <p:nvPr/>
          </p:nvSpPr>
          <p:spPr>
            <a:xfrm>
              <a:off x="1447800" y="2895600"/>
              <a:ext cx="70866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Getting to the </a:t>
              </a:r>
              <a:r>
                <a:rPr lang="en-US" sz="2400" b="1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“call-to-action” in every conversation is not required</a:t>
              </a:r>
              <a:r>
                <a:rPr lang="en-US" sz="2400" dirty="0">
                  <a:solidFill>
                    <a:schemeClr val="tx1"/>
                  </a:solidFill>
                </a:rPr>
                <a:t> (and in some cases, not a good idea) 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5676BE1-B42E-AD44-9DD5-FF20BEB47F36}"/>
              </a:ext>
            </a:extLst>
          </p:cNvPr>
          <p:cNvGrpSpPr/>
          <p:nvPr/>
        </p:nvGrpSpPr>
        <p:grpSpPr>
          <a:xfrm>
            <a:off x="533400" y="1833265"/>
            <a:ext cx="8001000" cy="685800"/>
            <a:chOff x="533400" y="1833265"/>
            <a:chExt cx="8001000" cy="6858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876D5A54-0C8D-804B-88A0-6609A2C1405C}"/>
                </a:ext>
              </a:extLst>
            </p:cNvPr>
            <p:cNvSpPr/>
            <p:nvPr/>
          </p:nvSpPr>
          <p:spPr>
            <a:xfrm>
              <a:off x="533400" y="1833265"/>
              <a:ext cx="685800" cy="6858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12C2DC5-5653-DC4B-98A2-76A0B8F08883}"/>
                </a:ext>
              </a:extLst>
            </p:cNvPr>
            <p:cNvSpPr/>
            <p:nvPr/>
          </p:nvSpPr>
          <p:spPr>
            <a:xfrm>
              <a:off x="1447800" y="1833265"/>
              <a:ext cx="70866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Time on </a:t>
              </a:r>
              <a:r>
                <a:rPr lang="en-US" sz="2400" b="1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“pre-evangelism</a:t>
              </a:r>
              <a:r>
                <a:rPr lang="en-US" sz="2400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”</a:t>
              </a:r>
              <a:r>
                <a:rPr lang="en-US" sz="2400" dirty="0">
                  <a:solidFill>
                    <a:schemeClr val="tx1"/>
                  </a:solidFill>
                </a:rPr>
                <a:t> is time well spent; give yourself credit even if all you do is ask some questions</a:t>
              </a:r>
            </a:p>
          </p:txBody>
        </p: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CE1C68-C736-2F42-AD3D-29FCB9A69CAD}"/>
              </a:ext>
            </a:extLst>
          </p:cNvPr>
          <p:cNvCxnSpPr>
            <a:cxnSpLocks/>
          </p:cNvCxnSpPr>
          <p:nvPr/>
        </p:nvCxnSpPr>
        <p:spPr>
          <a:xfrm>
            <a:off x="304800" y="1066800"/>
            <a:ext cx="8534400" cy="0"/>
          </a:xfrm>
          <a:prstGeom prst="line">
            <a:avLst/>
          </a:prstGeom>
          <a:ln w="76200">
            <a:solidFill>
              <a:srgbClr val="009E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309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Dark Simplicity">
      <a:dk1>
        <a:srgbClr val="FFFFFF"/>
      </a:dk1>
      <a:lt1>
        <a:srgbClr val="00000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1052</TotalTime>
  <Words>174</Words>
  <Application>Microsoft Macintosh PowerPoint</Application>
  <PresentationFormat>On-screen Show (4:3)</PresentationFormat>
  <Paragraphs>24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Avenir Book</vt:lpstr>
      <vt:lpstr>Calibri</vt:lpstr>
      <vt:lpstr>Gabriola</vt:lpstr>
      <vt:lpstr>Office Theme</vt:lpstr>
      <vt:lpstr>APOLOGETICS</vt:lpstr>
      <vt:lpstr>What are some topics that it doesn’t make sense to focus on?</vt:lpstr>
      <vt:lpstr>What are some topics that it likely does make sense to focus on?</vt:lpstr>
      <vt:lpstr>What does it mean that Paul planted, and Apollos watered?</vt:lpstr>
      <vt:lpstr>PowerPoint Presentation</vt:lpstr>
      <vt:lpstr>Describe the distinction between the sower and the reaper in John 4:35-39</vt:lpstr>
      <vt:lpstr>Describe the Gospel to someone who doesn’t know what it is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Luke</dc:creator>
  <cp:lastModifiedBy>Luke Murphey</cp:lastModifiedBy>
  <cp:revision>97</cp:revision>
  <dcterms:created xsi:type="dcterms:W3CDTF">2010-07-14T22:15:37Z</dcterms:created>
  <dcterms:modified xsi:type="dcterms:W3CDTF">2020-08-27T04:55:44Z</dcterms:modified>
</cp:coreProperties>
</file>