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5" r:id="rId2"/>
    <p:sldId id="475" r:id="rId3"/>
    <p:sldId id="469" r:id="rId4"/>
    <p:sldId id="476" r:id="rId5"/>
    <p:sldId id="438" r:id="rId6"/>
    <p:sldId id="474" r:id="rId7"/>
    <p:sldId id="449" r:id="rId8"/>
    <p:sldId id="450" r:id="rId9"/>
    <p:sldId id="479" r:id="rId10"/>
    <p:sldId id="484" r:id="rId11"/>
    <p:sldId id="448" r:id="rId12"/>
    <p:sldId id="471" r:id="rId13"/>
    <p:sldId id="472" r:id="rId14"/>
    <p:sldId id="261" r:id="rId15"/>
    <p:sldId id="466" r:id="rId16"/>
    <p:sldId id="467" r:id="rId17"/>
    <p:sldId id="458" r:id="rId18"/>
    <p:sldId id="459" r:id="rId19"/>
    <p:sldId id="460" r:id="rId20"/>
    <p:sldId id="259" r:id="rId21"/>
    <p:sldId id="446" r:id="rId22"/>
    <p:sldId id="480" r:id="rId23"/>
    <p:sldId id="483" r:id="rId24"/>
    <p:sldId id="456" r:id="rId25"/>
    <p:sldId id="451" r:id="rId26"/>
    <p:sldId id="454" r:id="rId27"/>
    <p:sldId id="455" r:id="rId28"/>
    <p:sldId id="463" r:id="rId29"/>
    <p:sldId id="465" r:id="rId30"/>
    <p:sldId id="464" r:id="rId31"/>
    <p:sldId id="439" r:id="rId32"/>
    <p:sldId id="47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C0"/>
    <a:srgbClr val="C00002"/>
    <a:srgbClr val="04A500"/>
    <a:srgbClr val="CA5C0E"/>
    <a:srgbClr val="086C84"/>
    <a:srgbClr val="074F61"/>
    <a:srgbClr val="06C200"/>
    <a:srgbClr val="007F19"/>
    <a:srgbClr val="00C027"/>
    <a:srgbClr val="00C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7" autoAdjust="0"/>
    <p:restoredTop sz="94463"/>
  </p:normalViewPr>
  <p:slideViewPr>
    <p:cSldViewPr>
      <p:cViewPr>
        <p:scale>
          <a:sx n="100" d="100"/>
          <a:sy n="100" d="100"/>
        </p:scale>
        <p:origin x="3436" y="13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pattFill prst="wdUpDiag">
              <a:fgClr>
                <a:srgbClr val="074F61"/>
              </a:fgClr>
              <a:bgClr>
                <a:srgbClr val="000000"/>
              </a:bgClr>
            </a:patt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barChart>
        <c:barDir val="bar"/>
        <c:grouping val="stacked"/>
        <c:varyColors val="0"/>
        <c:ser>
          <c:idx val="2"/>
          <c:order val="2"/>
          <c:tx>
            <c:strRef>
              <c:f>Sheet1!$D$1</c:f>
              <c:strCache>
                <c:ptCount val="1"/>
                <c:pt idx="0">
                  <c:v>Gap (MSS)2</c:v>
                </c:pt>
              </c:strCache>
            </c:strRef>
          </c:tx>
          <c:spPr>
            <a:no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Sheet1!$D$2:$D$17</c:f>
              <c:numCache>
                <c:formatCode>General</c:formatCode>
                <c:ptCount val="15"/>
                <c:pt idx="0">
                  <c:v>225</c:v>
                </c:pt>
                <c:pt idx="2">
                  <c:v>1400</c:v>
                </c:pt>
                <c:pt idx="4">
                  <c:v>1325</c:v>
                </c:pt>
                <c:pt idx="5">
                  <c:v>1550</c:v>
                </c:pt>
                <c:pt idx="6">
                  <c:v>1600</c:v>
                </c:pt>
                <c:pt idx="8">
                  <c:v>1242</c:v>
                </c:pt>
                <c:pt idx="9">
                  <c:v>1221</c:v>
                </c:pt>
                <c:pt idx="12">
                  <c:v>505</c:v>
                </c:pt>
                <c:pt idx="13">
                  <c:v>950</c:v>
                </c:pt>
                <c:pt idx="14">
                  <c:v>1300</c:v>
                </c:pt>
              </c:numCache>
            </c:numRef>
          </c:val>
          <c:extLst>
            <c:ext xmlns:c16="http://schemas.microsoft.com/office/drawing/2014/chart" uri="{C3380CC4-5D6E-409C-BE32-E72D297353CC}">
              <c16:uniqueId val="{00000004-4799-DE44-BA7A-2B22D9B7D71D}"/>
            </c:ext>
          </c:extLst>
        </c:ser>
        <c:dLbls>
          <c:showLegendKey val="0"/>
          <c:showVal val="0"/>
          <c:showCatName val="0"/>
          <c:showSerName val="0"/>
          <c:showPercent val="0"/>
          <c:showBubbleSize val="0"/>
        </c:dLbls>
        <c:gapWidth val="44"/>
        <c:overlap val="100"/>
        <c:axId val="359151615"/>
        <c:axId val="122117327"/>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w="9525">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valAx>
        <c:axId val="122117327"/>
        <c:scaling>
          <c:orientation val="minMax"/>
        </c:scaling>
        <c:delete val="1"/>
        <c:axPos val="t"/>
        <c:numFmt formatCode="General" sourceLinked="1"/>
        <c:majorTickMark val="out"/>
        <c:minorTickMark val="none"/>
        <c:tickLblPos val="nextTo"/>
        <c:crossAx val="359151615"/>
        <c:crosses val="max"/>
        <c:crossBetween val="between"/>
      </c:valAx>
      <c:catAx>
        <c:axId val="359151615"/>
        <c:scaling>
          <c:orientation val="minMax"/>
        </c:scaling>
        <c:delete val="1"/>
        <c:axPos val="l"/>
        <c:numFmt formatCode="General" sourceLinked="1"/>
        <c:majorTickMark val="out"/>
        <c:minorTickMark val="none"/>
        <c:tickLblPos val="nextTo"/>
        <c:crossAx val="122117327"/>
        <c:crosses val="autoZero"/>
        <c:auto val="1"/>
        <c:lblAlgn val="ctr"/>
        <c:lblOffset val="100"/>
        <c:noMultiLvlLbl val="0"/>
      </c:catAx>
    </c:plotArea>
    <c:legend>
      <c:legendPos val="r"/>
      <c:legendEntry>
        <c:idx val="2"/>
        <c:delete val="1"/>
      </c:legendEntry>
      <c:layout>
        <c:manualLayout>
          <c:xMode val="edge"/>
          <c:yMode val="edge"/>
          <c:x val="0.77212460284569695"/>
          <c:y val="0.1468802666114104"/>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00002"/>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pattFill prst="wdUpDiag">
                <a:fgClr>
                  <a:srgbClr val="04A500"/>
                </a:fgClr>
                <a:bgClr>
                  <a:srgbClr val="000000"/>
                </a:bgClr>
              </a:pattFill>
              <a:ln w="25400">
                <a:noFill/>
              </a:ln>
            </c:spPr>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00002"/>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pattFill prst="wdUpDiag">
              <a:fgClr>
                <a:srgbClr val="C00002"/>
              </a:fgClr>
              <a:bgClr>
                <a:srgbClr val="000000"/>
              </a:bgClr>
            </a:patt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pattFill prst="wdUpDiag">
              <a:fgClr>
                <a:srgbClr val="04A500"/>
              </a:fgClr>
              <a:bgClr>
                <a:srgbClr val="000000"/>
              </a:bgClr>
            </a:patt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12/23/2020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9</a:t>
            </a:fld>
            <a:endParaRPr lang="en-US"/>
          </a:p>
        </p:txBody>
      </p:sp>
    </p:spTree>
    <p:extLst>
      <p:ext uri="{BB962C8B-B14F-4D97-AF65-F5344CB8AC3E}">
        <p14:creationId xmlns:p14="http://schemas.microsoft.com/office/powerpoint/2010/main" val="276840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17</a:t>
            </a:fld>
            <a:endParaRPr lang="en-US"/>
          </a:p>
        </p:txBody>
      </p:sp>
    </p:spTree>
    <p:extLst>
      <p:ext uri="{BB962C8B-B14F-4D97-AF65-F5344CB8AC3E}">
        <p14:creationId xmlns:p14="http://schemas.microsoft.com/office/powerpoint/2010/main" val="124391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18</a:t>
            </a:fld>
            <a:endParaRPr lang="en-US"/>
          </a:p>
        </p:txBody>
      </p:sp>
    </p:spTree>
    <p:extLst>
      <p:ext uri="{BB962C8B-B14F-4D97-AF65-F5344CB8AC3E}">
        <p14:creationId xmlns:p14="http://schemas.microsoft.com/office/powerpoint/2010/main" val="112150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19</a:t>
            </a:fld>
            <a:endParaRPr lang="en-US"/>
          </a:p>
        </p:txBody>
      </p:sp>
    </p:spTree>
    <p:extLst>
      <p:ext uri="{BB962C8B-B14F-4D97-AF65-F5344CB8AC3E}">
        <p14:creationId xmlns:p14="http://schemas.microsoft.com/office/powerpoint/2010/main" val="121346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26</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27</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32</a:t>
            </a:fld>
            <a:endParaRPr lang="en-US"/>
          </a:p>
        </p:txBody>
      </p:sp>
    </p:spTree>
    <p:extLst>
      <p:ext uri="{BB962C8B-B14F-4D97-AF65-F5344CB8AC3E}">
        <p14:creationId xmlns:p14="http://schemas.microsoft.com/office/powerpoint/2010/main" val="242338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businessinsider.com/author/joe-avell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14F06E7-6E6F-49B9-8B75-8090EBDD0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67346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18551"/>
            <a:ext cx="3718635" cy="2562120"/>
            <a:chOff x="3859161" y="2695680"/>
            <a:chExt cx="3718635" cy="2562120"/>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50950" y="2695680"/>
              <a:ext cx="1026846" cy="954107"/>
            </a:xfrm>
            <a:prstGeom prst="rect">
              <a:avLst/>
            </a:prstGeom>
            <a:noFill/>
          </p:spPr>
          <p:txBody>
            <a:bodyPr wrap="square" rtlCol="0">
              <a:spAutoFit/>
            </a:bodyPr>
            <a:lstStyle/>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Copyist</a:t>
              </a:r>
            </a:p>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 </a:t>
            </a:r>
            <a:r>
              <a:rPr lang="en-US" sz="4800" dirty="0">
                <a:highlight>
                  <a:srgbClr val="C00002"/>
                </a:highlight>
              </a:rPr>
              <a:t>_ </a:t>
            </a: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dirty="0" err="1">
                <a:highlight>
                  <a:srgbClr val="C00002"/>
                </a:highlight>
              </a:rPr>
              <a:t>wun</a:t>
            </a:r>
            <a:r>
              <a:rPr lang="en-US" sz="4800" dirty="0"/>
              <a:t> </a:t>
            </a:r>
            <a:r>
              <a:rPr lang="en-US" sz="4800" dirty="0">
                <a:highlight>
                  <a:srgbClr val="C00002"/>
                </a:highlight>
              </a:rPr>
              <a:t>1</a:t>
            </a:r>
            <a:r>
              <a:rPr lang="en-US" sz="4800" dirty="0"/>
              <a:t>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+2 = 7</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575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extLst>
              <p:ext uri="{D42A27DB-BD31-4B8C-83A1-F6EECF244321}">
                <p14:modId xmlns:p14="http://schemas.microsoft.com/office/powerpoint/2010/main" val="3139085024"/>
              </p:ext>
            </p:extLst>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50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extLst>
              <p:ext uri="{D42A27DB-BD31-4B8C-83A1-F6EECF244321}">
                <p14:modId xmlns:p14="http://schemas.microsoft.com/office/powerpoint/2010/main" val="1213891879"/>
              </p:ext>
            </p:extLst>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374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5B0C54D-AC19-1F46-95B7-A8DA6C525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3956"/>
            <a:ext cx="5715000" cy="360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671301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250"/>
                                        <p:tgtEl>
                                          <p:spTgt spid="10"/>
                                        </p:tgtEl>
                                      </p:cBhvr>
                                    </p:animEffect>
                                    <p:set>
                                      <p:cBhvr>
                                        <p:cTn id="30"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2364399"/>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349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59260065"/>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298875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a:t>
            </a:r>
            <a:r>
              <a:rPr lang="en-US" sz="3300" b="1" dirty="0"/>
              <a:t>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a:t>
            </a:r>
            <a:r>
              <a:rPr lang="en-US" sz="3600" b="1" dirty="0"/>
              <a:t> </a:t>
            </a:r>
            <a:r>
              <a:rPr lang="en-US" sz="3600" dirty="0"/>
              <a:t>with Prof. Metzger’s position that the </a:t>
            </a:r>
            <a:r>
              <a:rPr lang="en-US" sz="3600" b="1" dirty="0">
                <a:highlight>
                  <a:srgbClr val="C00002"/>
                </a:highlight>
              </a:rPr>
              <a:t>essential Christian beliefs are not affected by textual variants</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that is not my claim and never has been my claim.”</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Variations </a:t>
              </a:r>
              <a:r>
                <a:rPr lang="en-US" sz="2400" b="1" dirty="0">
                  <a:solidFill>
                    <a:schemeClr val="tx1"/>
                  </a:solidFill>
                  <a:highlight>
                    <a:srgbClr val="C00002"/>
                  </a:highlight>
                </a:rPr>
                <a:t>do not affect crucial doctrines</a:t>
              </a:r>
              <a:r>
                <a:rPr lang="en-US" sz="2400" dirty="0">
                  <a:solidFill>
                    <a:schemeClr val="tx1"/>
                  </a:solidFill>
                </a:rPr>
                <a:t> (even </a:t>
              </a:r>
              <a:r>
                <a:rPr lang="en-US" sz="2400" dirty="0" err="1">
                  <a:solidFill>
                    <a:schemeClr val="tx1"/>
                  </a:solidFill>
                </a:rPr>
                <a:t>Ehrman</a:t>
              </a:r>
              <a:r>
                <a:rPr lang="en-US" sz="2400" dirty="0">
                  <a:solidFill>
                    <a:schemeClr val="tx1"/>
                  </a:solidFill>
                </a:rPr>
                <a:t> agrees)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CEB6A7C0-9342-C449-B001-9E0B90511322}"/>
              </a:ext>
            </a:extLst>
          </p:cNvPr>
          <p:cNvGrpSpPr/>
          <p:nvPr/>
        </p:nvGrpSpPr>
        <p:grpSpPr>
          <a:xfrm>
            <a:off x="520148" y="5020270"/>
            <a:ext cx="8001000" cy="685800"/>
            <a:chOff x="533400" y="2895600"/>
            <a:chExt cx="8001000" cy="685800"/>
          </a:xfrm>
        </p:grpSpPr>
        <p:sp>
          <p:nvSpPr>
            <p:cNvPr id="17" name="Oval 16">
              <a:extLst>
                <a:ext uri="{FF2B5EF4-FFF2-40B4-BE49-F238E27FC236}">
                  <a16:creationId xmlns:a16="http://schemas.microsoft.com/office/drawing/2014/main" id="{06B0B67C-9794-B644-99A2-411D7B51C8AB}"/>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8" name="Rectangle 17">
              <a:extLst>
                <a:ext uri="{FF2B5EF4-FFF2-40B4-BE49-F238E27FC236}">
                  <a16:creationId xmlns:a16="http://schemas.microsoft.com/office/drawing/2014/main" id="{D73DA2DF-0C46-B44B-8E93-0436D363FB57}"/>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variations </a:t>
              </a:r>
              <a:r>
                <a:rPr lang="en-US" sz="2400" b="1" dirty="0">
                  <a:solidFill>
                    <a:schemeClr val="tx1"/>
                  </a:solidFill>
                  <a:highlight>
                    <a:srgbClr val="C00002"/>
                  </a:highlight>
                </a:rPr>
                <a:t>do not show an organized attempt to corrupt</a:t>
              </a:r>
              <a:r>
                <a:rPr lang="en-US" sz="2400" dirty="0">
                  <a:solidFill>
                    <a:schemeClr val="tx1"/>
                  </a:solidFill>
                </a:rPr>
                <a:t> the New Testament</a:t>
              </a:r>
            </a:p>
          </p:txBody>
        </p:sp>
      </p:grp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Know how we can determine what the original accounts said despite not having the originals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779693"/>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To prevent people from being “blinded by science” regarding textual criticism</a:t>
              </a:r>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3914507"/>
            <a:ext cx="8934443" cy="1800493"/>
            <a:chOff x="304800" y="4648200"/>
            <a:chExt cx="8934443" cy="1800493"/>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0" y="4648200"/>
              <a:ext cx="7639043" cy="1800493"/>
            </a:xfrm>
            <a:prstGeom prst="rect">
              <a:avLst/>
            </a:prstGeom>
            <a:noFill/>
          </p:spPr>
          <p:txBody>
            <a:bodyPr wrap="square" rtlCol="0">
              <a:spAutoFit/>
            </a:bodyPr>
            <a:lstStyle/>
            <a:p>
              <a:r>
                <a:rPr lang="en-US" sz="2800" dirty="0"/>
                <a:t>By showing that:</a:t>
              </a:r>
            </a:p>
            <a:p>
              <a:pPr marL="514350" indent="-514350">
                <a:buFont typeface="+mj-lt"/>
                <a:buAutoNum type="arabicPeriod"/>
              </a:pPr>
              <a:r>
                <a:rPr lang="en-US" sz="2800" dirty="0"/>
                <a:t>The techniques of textual criticism work</a:t>
              </a:r>
            </a:p>
            <a:p>
              <a:pPr marL="514350" indent="-514350">
                <a:buFont typeface="+mj-lt"/>
                <a:buAutoNum type="arabicPeriod"/>
              </a:pPr>
              <a:r>
                <a:rPr lang="en-US" sz="2800" dirty="0"/>
                <a:t>Variations in the text aren’t critical</a:t>
              </a:r>
            </a:p>
            <a:p>
              <a:pPr marL="514350" indent="-514350">
                <a:buFont typeface="+mj-lt"/>
                <a:buAutoNum type="arabicPeriod"/>
              </a:pPr>
              <a:r>
                <a:rPr lang="en-US" sz="2700" dirty="0" err="1"/>
                <a:t>Ehrman</a:t>
              </a:r>
              <a:r>
                <a:rPr lang="en-US" sz="2700" dirty="0"/>
                <a:t> overstates his claim (by quoting </a:t>
              </a:r>
              <a:r>
                <a:rPr lang="en-US" sz="2700" dirty="0" err="1"/>
                <a:t>Ehrman</a:t>
              </a:r>
              <a:r>
                <a:rPr lang="en-US" sz="2700" dirty="0"/>
                <a:t>)</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427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E61B69-8E31-094B-94CF-E45CDBAC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BF440-65BC-E84F-940A-C2A705069C60}"/>
              </a:ext>
            </a:extLst>
          </p:cNvPr>
          <p:cNvSpPr txBox="1"/>
          <p:nvPr/>
        </p:nvSpPr>
        <p:spPr>
          <a:xfrm>
            <a:off x="4876800" y="2557430"/>
            <a:ext cx="2757293" cy="1077218"/>
          </a:xfrm>
          <a:prstGeom prst="rect">
            <a:avLst/>
          </a:prstGeom>
          <a:noFill/>
        </p:spPr>
        <p:txBody>
          <a:bodyPr wrap="none" rtlCol="0">
            <a:spAutoFit/>
          </a:bodyPr>
          <a:lstStyle/>
          <a:p>
            <a:r>
              <a:rPr lang="en-US" sz="3200" b="1" dirty="0"/>
              <a:t>Joe Avella</a:t>
            </a:r>
          </a:p>
          <a:p>
            <a:r>
              <a:rPr lang="en-US" sz="3200" dirty="0"/>
              <a:t>Video Producer</a:t>
            </a:r>
          </a:p>
        </p:txBody>
      </p:sp>
      <p:sp>
        <p:nvSpPr>
          <p:cNvPr id="5" name="TextBox 4">
            <a:extLst>
              <a:ext uri="{FF2B5EF4-FFF2-40B4-BE49-F238E27FC236}">
                <a16:creationId xmlns:a16="http://schemas.microsoft.com/office/drawing/2014/main" id="{17ACB90C-4E8B-AB4E-A905-DB30E9497914}"/>
              </a:ext>
            </a:extLst>
          </p:cNvPr>
          <p:cNvSpPr txBox="1"/>
          <p:nvPr/>
        </p:nvSpPr>
        <p:spPr>
          <a:xfrm>
            <a:off x="609600" y="4114800"/>
            <a:ext cx="8153400" cy="1569660"/>
          </a:xfrm>
          <a:prstGeom prst="rect">
            <a:avLst/>
          </a:prstGeom>
          <a:noFill/>
        </p:spPr>
        <p:txBody>
          <a:bodyPr wrap="square" rtlCol="0">
            <a:spAutoFit/>
          </a:bodyPr>
          <a:lstStyle/>
          <a:p>
            <a:r>
              <a:rPr lang="en-US" b="1" dirty="0"/>
              <a:t>The source of this video:</a:t>
            </a:r>
          </a:p>
          <a:p>
            <a:r>
              <a:rPr lang="en-US" sz="600" b="1" dirty="0"/>
              <a:t> </a:t>
            </a:r>
            <a:endParaRPr lang="en-US" sz="400" b="1" dirty="0"/>
          </a:p>
          <a:p>
            <a:r>
              <a:rPr lang="en-US" dirty="0"/>
              <a:t>Joe is a video producer based in Los Angeles. He primarily focuses on food, marijuana, and movie industry stories.	</a:t>
            </a:r>
          </a:p>
          <a:p>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https://www.businessinsider.com/author/joe-avella</a:t>
            </a:r>
            <a:r>
              <a:rPr lang="en-US" dirty="0">
                <a:solidFill>
                  <a:srgbClr val="0070C0"/>
                </a:solidFill>
              </a:rPr>
              <a:t> </a:t>
            </a:r>
          </a:p>
        </p:txBody>
      </p:sp>
    </p:spTree>
    <p:extLst>
      <p:ext uri="{BB962C8B-B14F-4D97-AF65-F5344CB8AC3E}">
        <p14:creationId xmlns:p14="http://schemas.microsoft.com/office/powerpoint/2010/main" val="82196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913409"/>
              </p:ext>
            </p:extLst>
          </p:nvPr>
        </p:nvGraphicFramePr>
        <p:xfrm>
          <a:off x="228600" y="990600"/>
          <a:ext cx="8686800"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0"/>
            <a:ext cx="8915400" cy="830997"/>
          </a:xfrm>
          <a:prstGeom prst="rect">
            <a:avLst/>
          </a:prstGeom>
          <a:noFill/>
        </p:spPr>
        <p:txBody>
          <a:bodyPr wrap="square" rtlCol="0">
            <a:spAutoFit/>
          </a:bodyPr>
          <a:lstStyle/>
          <a:p>
            <a:r>
              <a:rPr lang="en-US" sz="2800" b="1" dirty="0"/>
              <a:t>Gap between date written and first available copies</a:t>
            </a:r>
            <a:br>
              <a:rPr lang="en-US" sz="2800" b="1" dirty="0"/>
            </a:br>
            <a:r>
              <a:rPr lang="en-US" sz="2000" dirty="0"/>
              <a:t>(smaller is better)</a:t>
            </a:r>
            <a:endParaRPr lang="en-US" sz="2800" dirty="0"/>
          </a:p>
        </p:txBody>
      </p:sp>
    </p:spTree>
    <p:extLst>
      <p:ext uri="{BB962C8B-B14F-4D97-AF65-F5344CB8AC3E}">
        <p14:creationId xmlns:p14="http://schemas.microsoft.com/office/powerpoint/2010/main" val="5392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2425</TotalTime>
  <Words>1519</Words>
  <Application>Microsoft Office PowerPoint</Application>
  <PresentationFormat>On-screen Show (4:3)</PresentationFormat>
  <Paragraphs>279</Paragraphs>
  <Slides>32</Slides>
  <Notes>7</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Gabriola</vt:lpstr>
      <vt:lpstr>Office Theme</vt:lpstr>
      <vt:lpstr>APOLOGETICS</vt:lpstr>
      <vt:lpstr>PowerPoint Presentation</vt:lpstr>
      <vt:lpstr>PowerPoint Presentation</vt:lpstr>
      <vt:lpstr>PowerPoint Presentation</vt:lpstr>
      <vt:lpstr>Summarize the critics' viewpoint</vt:lpstr>
      <vt:lpstr>PowerPoint Presentation</vt:lpstr>
      <vt:lpstr>List out the claims</vt:lpstr>
      <vt:lpstr>What questions would you ask this person?</vt:lpstr>
      <vt:lpstr>PowerPoint Presentation</vt:lpstr>
      <vt:lpstr>PowerPoint Presentation</vt:lpstr>
      <vt:lpstr>PowerPoint Presentation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the top “ten missing verses”</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“there would be very few points of disagreement—maybe one or two dozen places out of many thousands. ”</vt:lpstr>
      <vt:lpstr>“The position I argue for in Misquoting Jesus does not actually stand at odds with Prof. Metzger’s position that the essential Christian beliefs are not affected by textual variants in the manuscript tradition of the New Testament. ”</vt:lpstr>
      <vt:lpstr>“none of your cherished doctrines appears to be in real danger because of variations in our surviving manuscripts (at least the variations that we know about). But that is not my claim and never has been my claim.”</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151</cp:revision>
  <dcterms:created xsi:type="dcterms:W3CDTF">2010-07-14T22:15:37Z</dcterms:created>
  <dcterms:modified xsi:type="dcterms:W3CDTF">2020-12-23T23:23:47Z</dcterms:modified>
</cp:coreProperties>
</file>