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439" r:id="rId3"/>
    <p:sldId id="438" r:id="rId4"/>
    <p:sldId id="440" r:id="rId5"/>
    <p:sldId id="441" r:id="rId6"/>
    <p:sldId id="442" r:id="rId7"/>
    <p:sldId id="451" r:id="rId8"/>
    <p:sldId id="446" r:id="rId9"/>
    <p:sldId id="447" r:id="rId10"/>
    <p:sldId id="443" r:id="rId11"/>
    <p:sldId id="444" r:id="rId12"/>
    <p:sldId id="448" r:id="rId13"/>
    <p:sldId id="445" r:id="rId14"/>
    <p:sldId id="44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CA5C0E"/>
    <a:srgbClr val="009EC0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/>
    <p:restoredTop sz="94626"/>
  </p:normalViewPr>
  <p:slideViewPr>
    <p:cSldViewPr>
      <p:cViewPr varScale="1">
        <p:scale>
          <a:sx n="116" d="100"/>
          <a:sy n="116" d="100"/>
        </p:scale>
        <p:origin x="18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27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Dealing with Doubt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DADF18-4552-D641-B823-D67E0029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passages do you think would be helpful?</a:t>
            </a:r>
          </a:p>
        </p:txBody>
      </p:sp>
    </p:spTree>
    <p:extLst>
      <p:ext uri="{BB962C8B-B14F-4D97-AF65-F5344CB8AC3E}">
        <p14:creationId xmlns:p14="http://schemas.microsoft.com/office/powerpoint/2010/main" val="330588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might doubt be helpful? Why would God allow 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9234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</a:t>
            </a:r>
            <a:r>
              <a:rPr lang="en-US" dirty="0">
                <a:highlight>
                  <a:srgbClr val="C00002"/>
                </a:highlight>
              </a:rPr>
              <a:t>A faith without </a:t>
            </a:r>
            <a:r>
              <a:rPr lang="en-US" u="sng" dirty="0">
                <a:highlight>
                  <a:srgbClr val="C00002"/>
                </a:highlight>
              </a:rPr>
              <a:t>some</a:t>
            </a:r>
            <a:r>
              <a:rPr lang="en-US" dirty="0">
                <a:highlight>
                  <a:srgbClr val="C00002"/>
                </a:highlight>
              </a:rPr>
              <a:t> doubts is like a human body without antibodies</a:t>
            </a:r>
            <a:r>
              <a:rPr lang="en-US" b="1" dirty="0"/>
              <a:t>.</a:t>
            </a:r>
            <a:r>
              <a:rPr lang="en-US" dirty="0"/>
              <a:t> It is susceptible to attack.”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752600"/>
          </a:xfrm>
        </p:spPr>
        <p:txBody>
          <a:bodyPr>
            <a:normAutofit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Tim Keller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2700" b="0" i="1" dirty="0">
                <a:solidFill>
                  <a:srgbClr val="009EC0"/>
                </a:solidFill>
              </a:rPr>
              <a:t>https://</a:t>
            </a:r>
            <a:r>
              <a:rPr lang="en-US" sz="2700" b="0" i="1" dirty="0" err="1">
                <a:solidFill>
                  <a:srgbClr val="009EC0"/>
                </a:solidFill>
              </a:rPr>
              <a:t>twitter.com</a:t>
            </a:r>
            <a:r>
              <a:rPr lang="en-US" sz="2700" b="0" i="1" dirty="0">
                <a:solidFill>
                  <a:srgbClr val="009EC0"/>
                </a:solidFill>
              </a:rPr>
              <a:t>/</a:t>
            </a:r>
            <a:r>
              <a:rPr lang="en-US" sz="2700" b="0" i="1" dirty="0" err="1">
                <a:solidFill>
                  <a:srgbClr val="009EC0"/>
                </a:solidFill>
              </a:rPr>
              <a:t>timkellernyc</a:t>
            </a:r>
            <a:r>
              <a:rPr lang="en-US" sz="2700" b="0" i="1" dirty="0">
                <a:solidFill>
                  <a:srgbClr val="009EC0"/>
                </a:solidFill>
              </a:rPr>
              <a:t>/status/932987976426115072</a:t>
            </a:r>
          </a:p>
        </p:txBody>
      </p:sp>
    </p:spTree>
    <p:extLst>
      <p:ext uri="{BB962C8B-B14F-4D97-AF65-F5344CB8AC3E}">
        <p14:creationId xmlns:p14="http://schemas.microsoft.com/office/powerpoint/2010/main" val="73033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other thoughts do you have about doubts?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034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17 mistakes that cause doubt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From “When Critics Ask: a Popular Handbook on Bible Difficulties”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DB5F7-921E-9C4B-90FF-408CF51A9D94}"/>
              </a:ext>
            </a:extLst>
          </p:cNvPr>
          <p:cNvSpPr txBox="1"/>
          <p:nvPr/>
        </p:nvSpPr>
        <p:spPr>
          <a:xfrm>
            <a:off x="260132" y="1204937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EC0"/>
                </a:solidFill>
              </a:rPr>
              <a:t>1. </a:t>
            </a:r>
            <a:r>
              <a:rPr lang="en-US" dirty="0">
                <a:solidFill>
                  <a:srgbClr val="009EC0"/>
                </a:solidFill>
              </a:rPr>
              <a:t>Assuming that the unexplained is unexplainable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93E0C6-3CDF-C949-B918-363828B328B0}"/>
              </a:ext>
            </a:extLst>
          </p:cNvPr>
          <p:cNvSpPr txBox="1"/>
          <p:nvPr/>
        </p:nvSpPr>
        <p:spPr>
          <a:xfrm>
            <a:off x="265386" y="1496860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EC0"/>
                </a:solidFill>
              </a:rPr>
              <a:t>2. </a:t>
            </a:r>
            <a:r>
              <a:rPr lang="en-US" dirty="0">
                <a:solidFill>
                  <a:srgbClr val="009EC0"/>
                </a:solidFill>
              </a:rPr>
              <a:t>Presuming the Bible guilty until proven innocent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CA3EA-31BF-394C-BCD3-8667411CB077}"/>
              </a:ext>
            </a:extLst>
          </p:cNvPr>
          <p:cNvSpPr txBox="1"/>
          <p:nvPr/>
        </p:nvSpPr>
        <p:spPr>
          <a:xfrm>
            <a:off x="265386" y="1815148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EC0"/>
                </a:solidFill>
              </a:rPr>
              <a:t>3. </a:t>
            </a:r>
            <a:r>
              <a:rPr lang="en-US" dirty="0">
                <a:solidFill>
                  <a:srgbClr val="009EC0"/>
                </a:solidFill>
              </a:rPr>
              <a:t>Confusing our fallible interpretations with God’s infallible revelation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AFC511-6125-2142-9CCA-FE6D829C895C}"/>
              </a:ext>
            </a:extLst>
          </p:cNvPr>
          <p:cNvSpPr txBox="1"/>
          <p:nvPr/>
        </p:nvSpPr>
        <p:spPr>
          <a:xfrm>
            <a:off x="265386" y="2135098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</a:t>
            </a:r>
            <a:r>
              <a:rPr lang="en-US" dirty="0"/>
              <a:t>Failing to understand the context of the passage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429B6-32E6-844C-9290-15670D019840}"/>
              </a:ext>
            </a:extLst>
          </p:cNvPr>
          <p:cNvSpPr txBox="1"/>
          <p:nvPr/>
        </p:nvSpPr>
        <p:spPr>
          <a:xfrm>
            <a:off x="265386" y="2450587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EC0"/>
                </a:solidFill>
              </a:rPr>
              <a:t>5. </a:t>
            </a:r>
            <a:r>
              <a:rPr lang="en-US" dirty="0">
                <a:solidFill>
                  <a:srgbClr val="009EC0"/>
                </a:solidFill>
              </a:rPr>
              <a:t>Neglecting to interpret difficult passages in the light of clear ones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2EB7FC-7EE5-6A4A-8501-7428DBDCB127}"/>
              </a:ext>
            </a:extLst>
          </p:cNvPr>
          <p:cNvSpPr txBox="1"/>
          <p:nvPr/>
        </p:nvSpPr>
        <p:spPr>
          <a:xfrm>
            <a:off x="265386" y="2789954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 </a:t>
            </a:r>
            <a:r>
              <a:rPr lang="en-US" dirty="0"/>
              <a:t>Basing a teaching on an obscure passage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4F2409-5031-A941-95B4-910190DAEDC3}"/>
              </a:ext>
            </a:extLst>
          </p:cNvPr>
          <p:cNvSpPr txBox="1"/>
          <p:nvPr/>
        </p:nvSpPr>
        <p:spPr>
          <a:xfrm>
            <a:off x="265386" y="3113370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EC0"/>
                </a:solidFill>
              </a:rPr>
              <a:t>7. </a:t>
            </a:r>
            <a:r>
              <a:rPr lang="en-US" dirty="0">
                <a:solidFill>
                  <a:srgbClr val="009EC0"/>
                </a:solidFill>
              </a:rPr>
              <a:t>Forgetting that the Bible is a human book with human characteristics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36F05C-9C99-234B-8D9F-C3E0C6C936C9}"/>
              </a:ext>
            </a:extLst>
          </p:cNvPr>
          <p:cNvSpPr txBox="1"/>
          <p:nvPr/>
        </p:nvSpPr>
        <p:spPr>
          <a:xfrm>
            <a:off x="265386" y="3474219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8. </a:t>
            </a:r>
            <a:r>
              <a:rPr lang="en-US" dirty="0"/>
              <a:t>Assuming that a partial report is a false report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FF4EC9-15AD-3540-9995-5616201B17F2}"/>
              </a:ext>
            </a:extLst>
          </p:cNvPr>
          <p:cNvSpPr txBox="1"/>
          <p:nvPr/>
        </p:nvSpPr>
        <p:spPr>
          <a:xfrm>
            <a:off x="265386" y="3812685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9. </a:t>
            </a:r>
            <a:r>
              <a:rPr lang="en-US" dirty="0"/>
              <a:t>Demanding that NT citations of the OT always be exact quotations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C2C612-0D83-124F-83D4-BFEFAF99B792}"/>
              </a:ext>
            </a:extLst>
          </p:cNvPr>
          <p:cNvSpPr txBox="1"/>
          <p:nvPr/>
        </p:nvSpPr>
        <p:spPr>
          <a:xfrm>
            <a:off x="265386" y="4149614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10. </a:t>
            </a:r>
            <a:r>
              <a:rPr lang="en-US" dirty="0"/>
              <a:t>Assuming the divergent accounts are false ones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F48C8D-A72C-F247-A9CF-79DD4D40FA05}"/>
              </a:ext>
            </a:extLst>
          </p:cNvPr>
          <p:cNvSpPr txBox="1"/>
          <p:nvPr/>
        </p:nvSpPr>
        <p:spPr>
          <a:xfrm>
            <a:off x="265386" y="4518177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11. </a:t>
            </a:r>
            <a:r>
              <a:rPr lang="en-US" dirty="0"/>
              <a:t>Presuming that the Bible approves of all that it records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9A766A-17BE-D74C-9D70-73131D62E2CF}"/>
              </a:ext>
            </a:extLst>
          </p:cNvPr>
          <p:cNvSpPr txBox="1"/>
          <p:nvPr/>
        </p:nvSpPr>
        <p:spPr>
          <a:xfrm>
            <a:off x="265386" y="4869550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EC0"/>
                </a:solidFill>
              </a:rPr>
              <a:t>12. </a:t>
            </a:r>
            <a:r>
              <a:rPr lang="en-US" dirty="0">
                <a:solidFill>
                  <a:srgbClr val="009EC0"/>
                </a:solidFill>
              </a:rPr>
              <a:t>Forgetting the that Bible uses non-technical, everyday language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7FFAE-1284-1E44-AD9D-99F647D79511}"/>
              </a:ext>
            </a:extLst>
          </p:cNvPr>
          <p:cNvSpPr txBox="1"/>
          <p:nvPr/>
        </p:nvSpPr>
        <p:spPr>
          <a:xfrm>
            <a:off x="265386" y="5225640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13. </a:t>
            </a:r>
            <a:r>
              <a:rPr lang="en-US" dirty="0"/>
              <a:t>Assuming that round numbers are false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2E670B-04F5-6A4C-A09B-7167F69AFBA1}"/>
              </a:ext>
            </a:extLst>
          </p:cNvPr>
          <p:cNvSpPr txBox="1"/>
          <p:nvPr/>
        </p:nvSpPr>
        <p:spPr>
          <a:xfrm>
            <a:off x="265386" y="5542002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14. </a:t>
            </a:r>
            <a:r>
              <a:rPr lang="en-US" dirty="0"/>
              <a:t>Neglecting to note that the Bible uses different literary devices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679477-DBF6-C04C-8978-9ACBB49AFAFF}"/>
              </a:ext>
            </a:extLst>
          </p:cNvPr>
          <p:cNvSpPr txBox="1"/>
          <p:nvPr/>
        </p:nvSpPr>
        <p:spPr>
          <a:xfrm>
            <a:off x="265386" y="5865444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15. </a:t>
            </a:r>
            <a:r>
              <a:rPr lang="en-US" dirty="0"/>
              <a:t>Forgetting that only the original text, is without error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9D198B-1857-D44A-A63F-5226EC1A7B1B}"/>
              </a:ext>
            </a:extLst>
          </p:cNvPr>
          <p:cNvSpPr txBox="1"/>
          <p:nvPr/>
        </p:nvSpPr>
        <p:spPr>
          <a:xfrm>
            <a:off x="260132" y="6511393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17</a:t>
            </a:r>
            <a:r>
              <a:rPr lang="en-US" dirty="0"/>
              <a:t>. Forgetting that later revelation supersedes previous revelation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58B2CB-13C7-7B40-9F44-1FAF5D77649E}"/>
              </a:ext>
            </a:extLst>
          </p:cNvPr>
          <p:cNvSpPr txBox="1"/>
          <p:nvPr/>
        </p:nvSpPr>
        <p:spPr>
          <a:xfrm>
            <a:off x="262759" y="6187479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16</a:t>
            </a:r>
            <a:r>
              <a:rPr lang="en-US" dirty="0"/>
              <a:t>. Confusing general statements with universal ones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53BD0E-DD3A-8F42-98A8-36AFACB9A83B}"/>
              </a:ext>
            </a:extLst>
          </p:cNvPr>
          <p:cNvSpPr/>
          <p:nvPr/>
        </p:nvSpPr>
        <p:spPr>
          <a:xfrm>
            <a:off x="0" y="1271403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D62AF4-9D7F-AE41-A18D-15C4B23670B7}"/>
              </a:ext>
            </a:extLst>
          </p:cNvPr>
          <p:cNvSpPr/>
          <p:nvPr/>
        </p:nvSpPr>
        <p:spPr>
          <a:xfrm>
            <a:off x="0" y="1525352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ED68B3-49F7-4B4A-9A28-FD4FC2C24421}"/>
              </a:ext>
            </a:extLst>
          </p:cNvPr>
          <p:cNvSpPr/>
          <p:nvPr/>
        </p:nvSpPr>
        <p:spPr>
          <a:xfrm>
            <a:off x="2177" y="1862332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CCDDAB-BDE1-9540-AC69-B8A11EEB2BF2}"/>
              </a:ext>
            </a:extLst>
          </p:cNvPr>
          <p:cNvSpPr/>
          <p:nvPr/>
        </p:nvSpPr>
        <p:spPr>
          <a:xfrm>
            <a:off x="2177" y="2165646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A8EE95-FABB-0643-8523-31AE5C614521}"/>
              </a:ext>
            </a:extLst>
          </p:cNvPr>
          <p:cNvSpPr/>
          <p:nvPr/>
        </p:nvSpPr>
        <p:spPr>
          <a:xfrm>
            <a:off x="2177" y="2460251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90D48C-D47C-9949-8084-4F126250DA61}"/>
              </a:ext>
            </a:extLst>
          </p:cNvPr>
          <p:cNvSpPr/>
          <p:nvPr/>
        </p:nvSpPr>
        <p:spPr>
          <a:xfrm>
            <a:off x="0" y="2813712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04242C-8C63-7D49-ABE0-1CAA41BB17BB}"/>
              </a:ext>
            </a:extLst>
          </p:cNvPr>
          <p:cNvSpPr/>
          <p:nvPr/>
        </p:nvSpPr>
        <p:spPr>
          <a:xfrm>
            <a:off x="0" y="3133109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03EA5A-CFF0-264E-8803-265A369C9A80}"/>
              </a:ext>
            </a:extLst>
          </p:cNvPr>
          <p:cNvSpPr/>
          <p:nvPr/>
        </p:nvSpPr>
        <p:spPr>
          <a:xfrm>
            <a:off x="0" y="3493919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20AC23-E878-BE45-B05E-B2909702D415}"/>
              </a:ext>
            </a:extLst>
          </p:cNvPr>
          <p:cNvSpPr/>
          <p:nvPr/>
        </p:nvSpPr>
        <p:spPr>
          <a:xfrm>
            <a:off x="0" y="3830889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231D3C-5B38-4149-A736-B4D80DA282EC}"/>
              </a:ext>
            </a:extLst>
          </p:cNvPr>
          <p:cNvSpPr/>
          <p:nvPr/>
        </p:nvSpPr>
        <p:spPr>
          <a:xfrm>
            <a:off x="0" y="4163218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6E6002-25C2-D247-A675-68A6E5E6A4F6}"/>
              </a:ext>
            </a:extLst>
          </p:cNvPr>
          <p:cNvSpPr/>
          <p:nvPr/>
        </p:nvSpPr>
        <p:spPr>
          <a:xfrm>
            <a:off x="0" y="4544374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2A264F-97B0-4C44-9E9E-BF61BF49D2D6}"/>
              </a:ext>
            </a:extLst>
          </p:cNvPr>
          <p:cNvSpPr/>
          <p:nvPr/>
        </p:nvSpPr>
        <p:spPr>
          <a:xfrm>
            <a:off x="0" y="4924142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8E99BE-1BC2-3349-AC63-46A821795947}"/>
              </a:ext>
            </a:extLst>
          </p:cNvPr>
          <p:cNvSpPr/>
          <p:nvPr/>
        </p:nvSpPr>
        <p:spPr>
          <a:xfrm>
            <a:off x="2177" y="5239530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7B0778-A89C-3A4D-A44D-58E9CCEC2BA8}"/>
              </a:ext>
            </a:extLst>
          </p:cNvPr>
          <p:cNvSpPr/>
          <p:nvPr/>
        </p:nvSpPr>
        <p:spPr>
          <a:xfrm>
            <a:off x="0" y="5555396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6B9711D-DFFC-AA49-845C-EE038C6AAFA9}"/>
              </a:ext>
            </a:extLst>
          </p:cNvPr>
          <p:cNvSpPr/>
          <p:nvPr/>
        </p:nvSpPr>
        <p:spPr>
          <a:xfrm>
            <a:off x="0" y="5871736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4485F6-31BB-3F4C-8EF4-208F4FE0E27A}"/>
              </a:ext>
            </a:extLst>
          </p:cNvPr>
          <p:cNvSpPr/>
          <p:nvPr/>
        </p:nvSpPr>
        <p:spPr>
          <a:xfrm>
            <a:off x="0" y="6216110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10F471-F2F8-6E45-A0B3-882A2B600D68}"/>
              </a:ext>
            </a:extLst>
          </p:cNvPr>
          <p:cNvSpPr/>
          <p:nvPr/>
        </p:nvSpPr>
        <p:spPr>
          <a:xfrm>
            <a:off x="0" y="6539552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“One of the top reasons that young people, 18-29, are leaving the church is because they feel like </a:t>
            </a:r>
            <a:r>
              <a:rPr lang="en-US" dirty="0">
                <a:highlight>
                  <a:srgbClr val="C00002"/>
                </a:highlight>
              </a:rPr>
              <a:t>churches are not friendly toward those who doubt</a:t>
            </a:r>
            <a:r>
              <a:rPr lang="en-US" dirty="0"/>
              <a:t>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Lee Strobel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You Need an Apologetics Point Person, </a:t>
            </a:r>
            <a:r>
              <a:rPr lang="en-US" sz="4400" b="0" i="1" dirty="0" err="1">
                <a:solidFill>
                  <a:srgbClr val="009EC0"/>
                </a:solidFill>
              </a:rPr>
              <a:t>ChurchLeaders</a:t>
            </a:r>
            <a:r>
              <a:rPr lang="en-US" sz="4400" b="0" i="1" dirty="0">
                <a:solidFill>
                  <a:srgbClr val="009EC0"/>
                </a:solidFill>
              </a:rPr>
              <a:t> Podcast</a:t>
            </a:r>
          </a:p>
        </p:txBody>
      </p:sp>
    </p:spTree>
    <p:extLst>
      <p:ext uri="{BB962C8B-B14F-4D97-AF65-F5344CB8AC3E}">
        <p14:creationId xmlns:p14="http://schemas.microsoft.com/office/powerpoint/2010/main" val="272601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 of doubt James is talking about?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 list of things that may cause someone to doubt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454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emotional and intellectual doubt different?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364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things that can help doubt?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2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</a:t>
            </a:r>
            <a:r>
              <a:rPr lang="en-US" dirty="0">
                <a:highlight>
                  <a:srgbClr val="C00002"/>
                </a:highlight>
              </a:rPr>
              <a:t> </a:t>
            </a:r>
            <a:r>
              <a:rPr lang="en-US" b="1" dirty="0">
                <a:highlight>
                  <a:srgbClr val="C00002"/>
                </a:highlight>
              </a:rPr>
              <a:t>You are not alone 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Don’t pretend to be.”</a:t>
            </a:r>
          </a:p>
        </p:txBody>
      </p:sp>
    </p:spTree>
    <p:extLst>
      <p:ext uri="{BB962C8B-B14F-4D97-AF65-F5344CB8AC3E}">
        <p14:creationId xmlns:p14="http://schemas.microsoft.com/office/powerpoint/2010/main" val="163901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 fontScale="90000"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“it is not so much the fact of a crisis or transition in a person's life that affects her/his faith as </a:t>
            </a:r>
            <a:r>
              <a:rPr lang="en-US" dirty="0">
                <a:highlight>
                  <a:srgbClr val="C00002"/>
                </a:highlight>
              </a:rPr>
              <a:t>it is the way the individual deals with, learns from, and grows spiritually because of the experience</a:t>
            </a:r>
            <a:r>
              <a:rPr lang="en-US" dirty="0"/>
              <a:t>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Religious Education Association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Faith Development in the Adult Life Cycle</a:t>
            </a:r>
          </a:p>
        </p:txBody>
      </p:sp>
    </p:spTree>
    <p:extLst>
      <p:ext uri="{BB962C8B-B14F-4D97-AF65-F5344CB8AC3E}">
        <p14:creationId xmlns:p14="http://schemas.microsoft.com/office/powerpoint/2010/main" val="244836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sz="3900" dirty="0"/>
              <a:t>“For instance, some of those interviewed in the Module 2 survey reflected that their </a:t>
            </a:r>
            <a:r>
              <a:rPr lang="en-US" sz="3900" dirty="0">
                <a:highlight>
                  <a:srgbClr val="C00002"/>
                </a:highlight>
              </a:rPr>
              <a:t>faith had stagnated</a:t>
            </a:r>
            <a:r>
              <a:rPr lang="en-US" sz="3900" dirty="0"/>
              <a:t> at times of crisis </a:t>
            </a:r>
            <a:r>
              <a:rPr lang="en-US" sz="3900" dirty="0">
                <a:highlight>
                  <a:srgbClr val="C00002"/>
                </a:highlight>
              </a:rPr>
              <a:t>when counseled by religious leaders not to doubt or question</a:t>
            </a:r>
            <a:r>
              <a:rPr lang="en-US" sz="3900" dirty="0"/>
              <a:t> or seek to rebuild their faith structures.”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Religious Education Association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Faith Development in the Adult Life Cycle</a:t>
            </a:r>
          </a:p>
        </p:txBody>
      </p:sp>
    </p:spTree>
    <p:extLst>
      <p:ext uri="{BB962C8B-B14F-4D97-AF65-F5344CB8AC3E}">
        <p14:creationId xmlns:p14="http://schemas.microsoft.com/office/powerpoint/2010/main" val="381471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481</Words>
  <Application>Microsoft Macintosh PowerPoint</Application>
  <PresentationFormat>On-screen Show (4:3)</PresentationFormat>
  <Paragraphs>49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Gabriola</vt:lpstr>
      <vt:lpstr>Office Theme</vt:lpstr>
      <vt:lpstr>APOLOGETICS</vt:lpstr>
      <vt:lpstr>“One of the top reasons that young people, 18-29, are leaving the church is because they feel like churches are not friendly toward those who doubt.”</vt:lpstr>
      <vt:lpstr>What kind of doubt James is talking about?</vt:lpstr>
      <vt:lpstr>Make a list of things that may cause someone to doubt</vt:lpstr>
      <vt:lpstr>How is emotional and intellectual doubt different?</vt:lpstr>
      <vt:lpstr>What are some things that can help doubt?</vt:lpstr>
      <vt:lpstr>“ You are not alone .     Don’t pretend to be.”</vt:lpstr>
      <vt:lpstr>“it is not so much the fact of a crisis or transition in a person's life that affects her/his faith as it is the way the individual deals with, learns from, and grows spiritually because of the experience.”</vt:lpstr>
      <vt:lpstr>“For instance, some of those interviewed in the Module 2 survey reflected that their faith had stagnated at times of crisis when counseled by religious leaders not to doubt or question or seek to rebuild their faith structures.”</vt:lpstr>
      <vt:lpstr>What passages do you think would be helpful?</vt:lpstr>
      <vt:lpstr>How might doubt be helpful? Why would God allow it?</vt:lpstr>
      <vt:lpstr>“A faith without some doubts is like a human body without antibodies. It is susceptible to attack.”</vt:lpstr>
      <vt:lpstr>What other thoughts do you have about doubts?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76</cp:revision>
  <dcterms:created xsi:type="dcterms:W3CDTF">2010-07-14T22:15:37Z</dcterms:created>
  <dcterms:modified xsi:type="dcterms:W3CDTF">2020-12-19T07:24:03Z</dcterms:modified>
</cp:coreProperties>
</file>