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5" r:id="rId2"/>
    <p:sldId id="438" r:id="rId3"/>
    <p:sldId id="439" r:id="rId4"/>
    <p:sldId id="440" r:id="rId5"/>
    <p:sldId id="441" r:id="rId6"/>
    <p:sldId id="453" r:id="rId7"/>
    <p:sldId id="454" r:id="rId8"/>
    <p:sldId id="456" r:id="rId9"/>
    <p:sldId id="44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2"/>
    <a:srgbClr val="CA5C0E"/>
    <a:srgbClr val="009EC0"/>
    <a:srgbClr val="01B902"/>
    <a:srgbClr val="06C200"/>
    <a:srgbClr val="01FF3B"/>
    <a:srgbClr val="238BF3"/>
    <a:srgbClr val="0867BC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26"/>
  </p:normalViewPr>
  <p:slideViewPr>
    <p:cSldViewPr>
      <p:cViewPr varScale="1">
        <p:scale>
          <a:sx n="161" d="100"/>
          <a:sy n="161" d="100"/>
        </p:scale>
        <p:origin x="596" y="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54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b="1" dirty="0"/>
              <a:t>Lesson 9</a:t>
            </a:r>
            <a:br>
              <a:rPr lang="en-US" sz="7700" dirty="0"/>
            </a:br>
            <a:endParaRPr lang="en-US" sz="500" dirty="0"/>
          </a:p>
          <a:p>
            <a:pPr algn="l"/>
            <a:r>
              <a:rPr lang="en-US" sz="3700" dirty="0"/>
              <a:t>How Not to Start a Religion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 how crucifixion was viewed by Jews and Gentiles in the first century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431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what ways did the Gospel differ from the expectations and traditions within the first century?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6807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Document critics’ responses to the church that made it difficult for Christians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0683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 these say about how women were viewed in the first century?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0023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7F3A231B-5D70-D046-B1D4-165C06312D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78" r="23614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930AA5-728D-884D-A826-4D923E871B31}"/>
              </a:ext>
            </a:extLst>
          </p:cNvPr>
          <p:cNvSpPr/>
          <p:nvPr/>
        </p:nvSpPr>
        <p:spPr>
          <a:xfrm>
            <a:off x="0" y="0"/>
            <a:ext cx="6019800" cy="6858000"/>
          </a:xfrm>
          <a:prstGeom prst="rect">
            <a:avLst/>
          </a:prstGeom>
          <a:gradFill flip="none" rotWithShape="1">
            <a:gsLst>
              <a:gs pos="24000">
                <a:srgbClr val="000000"/>
              </a:gs>
              <a:gs pos="50000">
                <a:srgbClr val="000000"/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2819400"/>
            <a:ext cx="4903487" cy="22467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2326988" y="2914599"/>
            <a:ext cx="49492" cy="3669094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9096" y="1382085"/>
            <a:ext cx="37471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“In short, if early Christianity was a bad place for women, then apparently </a:t>
            </a:r>
            <a:r>
              <a:rPr lang="en-US" sz="2800" b="1" dirty="0">
                <a:highlight>
                  <a:srgbClr val="C00002"/>
                </a:highlight>
              </a:rPr>
              <a:t>all the women who joined the movement never got the memo</a:t>
            </a:r>
            <a:r>
              <a:rPr lang="en-US" sz="2800" dirty="0"/>
              <a:t>.”</a:t>
            </a:r>
            <a:endParaRPr lang="en-US" sz="2800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6243" y="5045093"/>
            <a:ext cx="4952999" cy="14583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t"/>
          <a:lstStyle/>
          <a:p>
            <a:r>
              <a:rPr lang="en-US" sz="2000" b="1" dirty="0">
                <a:solidFill>
                  <a:schemeClr val="tx1"/>
                </a:solidFill>
              </a:rPr>
              <a:t>MICHAEL J. KRUGER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How Early Christianity was Mocked for Welcoming Women</a:t>
            </a:r>
            <a:br>
              <a:rPr lang="en-US" sz="2000" i="1" dirty="0">
                <a:solidFill>
                  <a:schemeClr val="tx1"/>
                </a:solidFill>
              </a:rPr>
            </a:br>
            <a:endParaRPr 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16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animMotion origin="layout" path="M 0.04236 -7.40741E-7 L -8.33333E-7 -7.40741E-7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169 L 1.94444E-6 2.22222E-6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5" grpId="1"/>
      <p:bldP spid="7" grpId="0" animBg="1"/>
      <p:bldP spid="8" grpId="0"/>
      <p:bldP spid="8" grpId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7F3A231B-5D70-D046-B1D4-165C06312D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9" t="-1813" r="-8439" b="26357"/>
          <a:stretch/>
        </p:blipFill>
        <p:spPr bwMode="auto">
          <a:xfrm flipH="1"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930AA5-728D-884D-A826-4D923E871B31}"/>
              </a:ext>
            </a:extLst>
          </p:cNvPr>
          <p:cNvSpPr/>
          <p:nvPr/>
        </p:nvSpPr>
        <p:spPr>
          <a:xfrm>
            <a:off x="0" y="0"/>
            <a:ext cx="6019800" cy="6858000"/>
          </a:xfrm>
          <a:prstGeom prst="rect">
            <a:avLst/>
          </a:prstGeom>
          <a:gradFill flip="none" rotWithShape="1">
            <a:gsLst>
              <a:gs pos="24000">
                <a:srgbClr val="000000"/>
              </a:gs>
              <a:gs pos="50000">
                <a:srgbClr val="000000"/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2819400"/>
            <a:ext cx="4903487" cy="22467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2326988" y="2914599"/>
            <a:ext cx="49492" cy="3669094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9096" y="1382085"/>
            <a:ext cx="37471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</a:t>
            </a:r>
            <a:r>
              <a:rPr lang="en-US" sz="2800" b="1" dirty="0">
                <a:highlight>
                  <a:srgbClr val="C00002"/>
                </a:highlight>
              </a:rPr>
              <a:t>2/3</a:t>
            </a:r>
            <a:r>
              <a:rPr lang="en-US" sz="2800" dirty="0"/>
              <a:t> of the Christianity community during the second-century was made up of women.”</a:t>
            </a:r>
            <a:endParaRPr lang="en-US" sz="2800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6243" y="5045093"/>
            <a:ext cx="4952999" cy="14583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t"/>
          <a:lstStyle/>
          <a:p>
            <a:r>
              <a:rPr lang="en-US" sz="2000" b="1" dirty="0">
                <a:solidFill>
                  <a:schemeClr val="tx1"/>
                </a:solidFill>
              </a:rPr>
              <a:t>RODNEY W. STARK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Sociology of Religion, Volume 56, Issue 3, Fall 1995, Pages 229–244</a:t>
            </a:r>
            <a:br>
              <a:rPr lang="en-US" sz="2000" i="1" dirty="0">
                <a:solidFill>
                  <a:schemeClr val="tx1"/>
                </a:solidFill>
              </a:rPr>
            </a:br>
            <a:endParaRPr 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08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animMotion origin="layout" path="M 0.04236 -7.40741E-7 L -8.33333E-7 -7.40741E-7 " pathEditMode="relative" rAng="0" ptsTypes="AA">
                                      <p:cBhvr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169 L 1.94444E-6 2.22222E-6 " pathEditMode="relative" rAng="0" ptsTypes="AA">
                                      <p:cBhvr>
                                        <p:cTn id="25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5" grpId="1"/>
      <p:bldP spid="7" grpId="0" animBg="1"/>
      <p:bldP spid="8" grpId="0"/>
      <p:bldP spid="8" grpId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7F3A231B-5D70-D046-B1D4-165C06312D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9" t="-1813" r="-8439" b="26357"/>
          <a:stretch/>
        </p:blipFill>
        <p:spPr bwMode="auto">
          <a:xfrm flipH="1"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930AA5-728D-884D-A826-4D923E871B31}"/>
              </a:ext>
            </a:extLst>
          </p:cNvPr>
          <p:cNvSpPr/>
          <p:nvPr/>
        </p:nvSpPr>
        <p:spPr>
          <a:xfrm>
            <a:off x="0" y="0"/>
            <a:ext cx="6019800" cy="6858000"/>
          </a:xfrm>
          <a:prstGeom prst="rect">
            <a:avLst/>
          </a:prstGeom>
          <a:gradFill flip="none" rotWithShape="1">
            <a:gsLst>
              <a:gs pos="24000">
                <a:srgbClr val="000000"/>
              </a:gs>
              <a:gs pos="50000">
                <a:srgbClr val="000000"/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2819400"/>
            <a:ext cx="4903487" cy="22467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2326988" y="2914599"/>
            <a:ext cx="49492" cy="3669094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9096" y="1382085"/>
            <a:ext cx="37471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“This is the exact opposite of the ratio in the broader Greco-Roman world where women only made up about </a:t>
            </a:r>
            <a:r>
              <a:rPr lang="en-US" sz="2800" b="1" dirty="0">
                <a:highlight>
                  <a:srgbClr val="C00002"/>
                </a:highlight>
              </a:rPr>
              <a:t>1/3</a:t>
            </a:r>
            <a:r>
              <a:rPr lang="en-US" sz="2800" dirty="0"/>
              <a:t> of the population.”</a:t>
            </a:r>
            <a:endParaRPr lang="en-US" sz="2800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6243" y="5045093"/>
            <a:ext cx="4952999" cy="14583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t"/>
          <a:lstStyle/>
          <a:p>
            <a:r>
              <a:rPr lang="en-US" sz="2000" b="1" dirty="0">
                <a:solidFill>
                  <a:schemeClr val="tx1"/>
                </a:solidFill>
              </a:rPr>
              <a:t>RODNEY W. STARK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Sociology of Religion, Volume 56, Issue 3, Fall 1995, Pages 229–244</a:t>
            </a:r>
            <a:br>
              <a:rPr lang="en-US" sz="2000" i="1" dirty="0">
                <a:solidFill>
                  <a:schemeClr val="tx1"/>
                </a:solidFill>
              </a:rPr>
            </a:br>
            <a:endParaRPr 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63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169 L 1.94444E-6 2.22222E-6 " pathEditMode="relative" rAng="0" ptsTypes="AA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other kind of things would have made the Gospel at the time?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395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217</Words>
  <Application>Microsoft Office PowerPoint</Application>
  <PresentationFormat>On-screen Show (4:3)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Book</vt:lpstr>
      <vt:lpstr>Calibri</vt:lpstr>
      <vt:lpstr>Gabriola</vt:lpstr>
      <vt:lpstr>Office Theme</vt:lpstr>
      <vt:lpstr>APOLOGETICS</vt:lpstr>
      <vt:lpstr>Detail how crucifixion was viewed by Jews and Gentiles in the first century</vt:lpstr>
      <vt:lpstr>In what ways did the Gospel differ from the expectations and traditions within the first century?</vt:lpstr>
      <vt:lpstr>Document critics’ responses to the church that made it difficult for Christians</vt:lpstr>
      <vt:lpstr>What do these say about how women were viewed in the first century?</vt:lpstr>
      <vt:lpstr>PowerPoint Presentation</vt:lpstr>
      <vt:lpstr>PowerPoint Presentation</vt:lpstr>
      <vt:lpstr>PowerPoint Presentation</vt:lpstr>
      <vt:lpstr>What other kind of things would have made the Gospel at the time?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97</cp:revision>
  <dcterms:created xsi:type="dcterms:W3CDTF">2010-07-14T22:15:37Z</dcterms:created>
  <dcterms:modified xsi:type="dcterms:W3CDTF">2020-11-03T03:16:52Z</dcterms:modified>
</cp:coreProperties>
</file>