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455" r:id="rId3"/>
    <p:sldId id="458" r:id="rId4"/>
    <p:sldId id="438" r:id="rId5"/>
    <p:sldId id="445" r:id="rId6"/>
    <p:sldId id="446" r:id="rId7"/>
    <p:sldId id="447" r:id="rId8"/>
    <p:sldId id="439" r:id="rId9"/>
    <p:sldId id="463" r:id="rId10"/>
    <p:sldId id="464" r:id="rId11"/>
    <p:sldId id="448" r:id="rId12"/>
    <p:sldId id="449" r:id="rId13"/>
    <p:sldId id="444" r:id="rId14"/>
    <p:sldId id="450" r:id="rId15"/>
    <p:sldId id="4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009FC0"/>
    <a:srgbClr val="4778BB"/>
    <a:srgbClr val="D7D7D7"/>
    <a:srgbClr val="009EC0"/>
    <a:srgbClr val="0867BC"/>
    <a:srgbClr val="07790A"/>
    <a:srgbClr val="01B902"/>
    <a:srgbClr val="58A0FF"/>
    <a:srgbClr val="248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3"/>
    <p:restoredTop sz="94694"/>
  </p:normalViewPr>
  <p:slideViewPr>
    <p:cSldViewPr>
      <p:cViewPr varScale="1">
        <p:scale>
          <a:sx n="117" d="100"/>
          <a:sy n="117" d="100"/>
        </p:scale>
        <p:origin x="150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10/13/20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1</a:t>
            </a:fld>
            <a:endParaRPr lang="en-US"/>
          </a:p>
        </p:txBody>
      </p:sp>
    </p:spTree>
    <p:extLst>
      <p:ext uri="{BB962C8B-B14F-4D97-AF65-F5344CB8AC3E}">
        <p14:creationId xmlns:p14="http://schemas.microsoft.com/office/powerpoint/2010/main" val="195236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a:t>
            </a:fld>
            <a:endParaRPr lang="en-US"/>
          </a:p>
        </p:txBody>
      </p:sp>
    </p:spTree>
    <p:extLst>
      <p:ext uri="{BB962C8B-B14F-4D97-AF65-F5344CB8AC3E}">
        <p14:creationId xmlns:p14="http://schemas.microsoft.com/office/powerpoint/2010/main" val="214552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15</a:t>
            </a:fld>
            <a:endParaRPr lang="en-US"/>
          </a:p>
        </p:txBody>
      </p:sp>
    </p:spTree>
    <p:extLst>
      <p:ext uri="{BB962C8B-B14F-4D97-AF65-F5344CB8AC3E}">
        <p14:creationId xmlns:p14="http://schemas.microsoft.com/office/powerpoint/2010/main" val="171985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10/13/20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138606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7795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10/13/20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10/13/20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10/13/20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10/13/20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10/13/20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10/13/20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820D759A-4A73-CA49-9A8E-5244F1C73B21}"/>
              </a:ext>
            </a:extLst>
          </p:cNvPr>
          <p:cNvSpPr txBox="1">
            <a:spLocks/>
          </p:cNvSpPr>
          <p:nvPr/>
        </p:nvSpPr>
        <p:spPr>
          <a:xfrm>
            <a:off x="3045372" y="3352800"/>
            <a:ext cx="6096000" cy="481293"/>
          </a:xfrm>
          <a:prstGeom prst="rect">
            <a:avLst/>
          </a:prstGeom>
          <a:solidFill>
            <a:schemeClr val="bg1"/>
          </a:solidFill>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700" dirty="0"/>
          </a:p>
        </p:txBody>
      </p:sp>
      <p:sp>
        <p:nvSpPr>
          <p:cNvPr id="2" name="Title 1"/>
          <p:cNvSpPr>
            <a:spLocks noGrp="1"/>
          </p:cNvSpPr>
          <p:nvPr>
            <p:ph type="ctrTitle"/>
          </p:nvPr>
        </p:nvSpPr>
        <p:spPr>
          <a:xfrm>
            <a:off x="3048000" y="2130425"/>
            <a:ext cx="6096000" cy="917575"/>
          </a:xfrm>
          <a:solidFill>
            <a:schemeClr val="bg1"/>
          </a:solidFill>
        </p:spPr>
        <p:txBody>
          <a:bodyPr/>
          <a:lstStyle/>
          <a:p>
            <a:pPr algn="l"/>
            <a:r>
              <a:rPr lang="en-US" spc="-150" dirty="0"/>
              <a:t>APOLOGETICS</a:t>
            </a:r>
          </a:p>
        </p:txBody>
      </p:sp>
      <p:sp>
        <p:nvSpPr>
          <p:cNvPr id="3" name="Subtitle 2"/>
          <p:cNvSpPr>
            <a:spLocks noGrp="1"/>
          </p:cNvSpPr>
          <p:nvPr>
            <p:ph type="subTitle" idx="1"/>
          </p:nvPr>
        </p:nvSpPr>
        <p:spPr>
          <a:xfrm>
            <a:off x="3045372" y="3241745"/>
            <a:ext cx="6096000" cy="866240"/>
          </a:xfrm>
          <a:noFill/>
        </p:spPr>
        <p:txBody>
          <a:bodyPr>
            <a:normAutofit/>
          </a:bodyPr>
          <a:lstStyle/>
          <a:p>
            <a:pPr algn="l"/>
            <a:r>
              <a:rPr lang="en-US" sz="3750" dirty="0"/>
              <a:t>IN ONE LESSON</a:t>
            </a:r>
          </a:p>
        </p:txBody>
      </p:sp>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a:extLst>
              <a:ext uri="{FF2B5EF4-FFF2-40B4-BE49-F238E27FC236}">
                <a16:creationId xmlns:a16="http://schemas.microsoft.com/office/drawing/2014/main" id="{DF728129-6A95-C246-874F-D42C043748BA}"/>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5" name="TextBox 4">
            <a:extLst>
              <a:ext uri="{FF2B5EF4-FFF2-40B4-BE49-F238E27FC236}">
                <a16:creationId xmlns:a16="http://schemas.microsoft.com/office/drawing/2014/main" id="{BAB6B5FA-083A-E44E-BD8D-937E851FFA63}"/>
              </a:ext>
            </a:extLst>
          </p:cNvPr>
          <p:cNvSpPr txBox="1"/>
          <p:nvPr/>
        </p:nvSpPr>
        <p:spPr>
          <a:xfrm>
            <a:off x="10447283" y="4330262"/>
            <a:ext cx="184731" cy="369332"/>
          </a:xfrm>
          <a:prstGeom prst="rect">
            <a:avLst/>
          </a:prstGeom>
          <a:noFill/>
        </p:spPr>
        <p:txBody>
          <a:bodyPr wrap="none" rtlCol="0">
            <a:spAutoFit/>
          </a:bodyPr>
          <a:lstStyle/>
          <a:p>
            <a:endParaRPr lang="en-US"/>
          </a:p>
        </p:txBody>
      </p:sp>
      <p:sp>
        <p:nvSpPr>
          <p:cNvPr id="12" name="Subtitle 2">
            <a:extLst>
              <a:ext uri="{FF2B5EF4-FFF2-40B4-BE49-F238E27FC236}">
                <a16:creationId xmlns:a16="http://schemas.microsoft.com/office/drawing/2014/main" id="{0BE5C8DD-C88A-B048-9AF6-716D7B3D1B2F}"/>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3</a:t>
            </a:r>
            <a:br>
              <a:rPr lang="en-US" sz="7700" dirty="0"/>
            </a:br>
            <a:endParaRPr lang="en-US" sz="500" dirty="0"/>
          </a:p>
          <a:p>
            <a:pPr algn="l"/>
            <a:r>
              <a:rPr lang="en-US" sz="3700" dirty="0"/>
              <a:t>Ambassadors for Christ</a:t>
            </a:r>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rmAutofit/>
          </a:bodyPr>
          <a:lstStyle/>
          <a:p>
            <a:pPr>
              <a:tabLst>
                <a:tab pos="91440" algn="l"/>
              </a:tabLst>
            </a:pPr>
            <a:r>
              <a:rPr lang="en-US" dirty="0"/>
              <a:t>“Apologetics needs to focus on the ‘how’ of good apologetics, as much as the ‘what.’”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CASEY CHALK</a:t>
            </a:r>
            <a:br>
              <a:rPr lang="en-US" sz="4400" dirty="0">
                <a:solidFill>
                  <a:srgbClr val="009EC0"/>
                </a:solidFill>
              </a:rPr>
            </a:br>
            <a:r>
              <a:rPr lang="en-US" sz="4400" b="0" i="1" dirty="0">
                <a:solidFill>
                  <a:srgbClr val="009EC0"/>
                </a:solidFill>
              </a:rPr>
              <a:t>Crisis Magazine</a:t>
            </a:r>
          </a:p>
        </p:txBody>
      </p:sp>
    </p:spTree>
    <p:extLst>
      <p:ext uri="{BB962C8B-B14F-4D97-AF65-F5344CB8AC3E}">
        <p14:creationId xmlns:p14="http://schemas.microsoft.com/office/powerpoint/2010/main" val="365120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examples from Jesus’ life that illustrate him being an ambassador</a:t>
            </a:r>
          </a:p>
        </p:txBody>
      </p:sp>
      <p:sp>
        <p:nvSpPr>
          <p:cNvPr id="3" name="Text Placeholder 2"/>
          <p:cNvSpPr>
            <a:spLocks noGrp="1"/>
          </p:cNvSpPr>
          <p:nvPr>
            <p:ph type="body" sz="quarter" idx="13"/>
          </p:nvPr>
        </p:nvSpPr>
        <p:spPr/>
        <p:txBody>
          <a:bodyPr/>
          <a:lstStyle/>
          <a:p>
            <a:r>
              <a:rPr lang="en-US" dirty="0"/>
              <a:t>5</a:t>
            </a:r>
          </a:p>
        </p:txBody>
      </p:sp>
    </p:spTree>
    <p:extLst>
      <p:ext uri="{BB962C8B-B14F-4D97-AF65-F5344CB8AC3E}">
        <p14:creationId xmlns:p14="http://schemas.microsoft.com/office/powerpoint/2010/main" val="76933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some other examples of people who built bridges to others?</a:t>
            </a:r>
          </a:p>
        </p:txBody>
      </p:sp>
      <p:sp>
        <p:nvSpPr>
          <p:cNvPr id="3" name="Text Placeholder 2"/>
          <p:cNvSpPr>
            <a:spLocks noGrp="1"/>
          </p:cNvSpPr>
          <p:nvPr>
            <p:ph type="body" sz="quarter" idx="13"/>
          </p:nvPr>
        </p:nvSpPr>
        <p:spPr/>
        <p:txBody>
          <a:bodyPr/>
          <a:lstStyle/>
          <a:p>
            <a:r>
              <a:rPr lang="en-US" dirty="0"/>
              <a:t>6</a:t>
            </a:r>
          </a:p>
        </p:txBody>
      </p:sp>
    </p:spTree>
    <p:extLst>
      <p:ext uri="{BB962C8B-B14F-4D97-AF65-F5344CB8AC3E}">
        <p14:creationId xmlns:p14="http://schemas.microsoft.com/office/powerpoint/2010/main" val="2058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903562" y="0"/>
            <a:ext cx="5336875" cy="6889384"/>
          </a:xfrm>
          <a:prstGeom prst="rect">
            <a:avLst/>
          </a:prstGeom>
        </p:spPr>
      </p:pic>
      <p:sp>
        <p:nvSpPr>
          <p:cNvPr id="5" name="Rectangle 4"/>
          <p:cNvSpPr/>
          <p:nvPr/>
        </p:nvSpPr>
        <p:spPr>
          <a:xfrm>
            <a:off x="3630913" y="5433289"/>
            <a:ext cx="3609524" cy="5136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 name="Rectangle 6"/>
          <p:cNvSpPr/>
          <p:nvPr/>
        </p:nvSpPr>
        <p:spPr>
          <a:xfrm>
            <a:off x="3585194" y="5433289"/>
            <a:ext cx="45719" cy="523220"/>
          </a:xfrm>
          <a:prstGeom prst="rect">
            <a:avLst/>
          </a:prstGeom>
          <a:solidFill>
            <a:srgbClr val="009E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680427" y="5420380"/>
            <a:ext cx="3747185" cy="523220"/>
          </a:xfrm>
          <a:prstGeom prst="rect">
            <a:avLst/>
          </a:prstGeom>
          <a:noFill/>
        </p:spPr>
        <p:txBody>
          <a:bodyPr wrap="square" rtlCol="0">
            <a:spAutoFit/>
          </a:bodyPr>
          <a:lstStyle/>
          <a:p>
            <a:r>
              <a:rPr lang="en-US" sz="2800" dirty="0">
                <a:latin typeface="Avenir Book"/>
                <a:cs typeface="Avenir Book"/>
              </a:rPr>
              <a:t>The Church at Auvers</a:t>
            </a:r>
          </a:p>
        </p:txBody>
      </p:sp>
      <p:sp>
        <p:nvSpPr>
          <p:cNvPr id="10" name="Rectangle 9"/>
          <p:cNvSpPr/>
          <p:nvPr/>
        </p:nvSpPr>
        <p:spPr>
          <a:xfrm>
            <a:off x="3581400" y="5946984"/>
            <a:ext cx="3659037" cy="143512"/>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lIns="164592" rtlCol="0" anchor="ctr"/>
          <a:lstStyle/>
          <a:p>
            <a:r>
              <a:rPr lang="en-US" sz="800" dirty="0">
                <a:solidFill>
                  <a:schemeClr val="tx1"/>
                </a:solidFill>
              </a:rPr>
              <a:t>Vincent van Gogh (June 1890)</a:t>
            </a:r>
          </a:p>
        </p:txBody>
      </p:sp>
      <p:sp>
        <p:nvSpPr>
          <p:cNvPr id="11" name="Rectangle 10"/>
          <p:cNvSpPr/>
          <p:nvPr/>
        </p:nvSpPr>
        <p:spPr>
          <a:xfrm>
            <a:off x="3581400" y="5942963"/>
            <a:ext cx="49513" cy="147533"/>
          </a:xfrm>
          <a:prstGeom prst="rect">
            <a:avLst/>
          </a:prstGeom>
          <a:solidFill>
            <a:srgbClr val="009E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79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par>
                          <p:cTn id="8" fill="hold">
                            <p:stCondLst>
                              <p:cond delay="1100"/>
                            </p:stCondLst>
                            <p:childTnLst>
                              <p:par>
                                <p:cTn id="9" presetID="1" presetClass="entr" presetSubtype="0" fill="hold" grpId="2"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1100"/>
                            </p:stCondLst>
                            <p:childTnLst>
                              <p:par>
                                <p:cTn id="12" presetID="0" presetClass="path" presetSubtype="0" accel="50000" decel="50000" fill="hold" grpId="0" nodeType="afterEffect">
                                  <p:stCondLst>
                                    <p:cond delay="0"/>
                                  </p:stCondLst>
                                  <p:childTnLst>
                                    <p:animMotion origin="layout" path="M 0.04236 -1.11111E-6 L 2.77778E-7 -1.11111E-6 " pathEditMode="relative" rAng="0" ptsTypes="AA">
                                      <p:cBhvr>
                                        <p:cTn id="13" dur="300" fill="hold"/>
                                        <p:tgtEl>
                                          <p:spTgt spid="5"/>
                                        </p:tgtEl>
                                        <p:attrNameLst>
                                          <p:attrName>ppt_x</p:attrName>
                                          <p:attrName>ppt_y</p:attrName>
                                        </p:attrNameLst>
                                      </p:cBhvr>
                                      <p:rCtr x="-2118" y="0"/>
                                    </p:animMotion>
                                  </p:childTnLst>
                                </p:cTn>
                              </p:par>
                              <p:par>
                                <p:cTn id="14" presetID="10" presetClass="entr" presetSubtype="0" fill="hold" grpId="1"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300"/>
                                        <p:tgtEl>
                                          <p:spTgt spid="8"/>
                                        </p:tgtEl>
                                      </p:cBhvr>
                                    </p:animEffect>
                                  </p:childTnLst>
                                </p:cTn>
                              </p:par>
                              <p:par>
                                <p:cTn id="21" presetID="0" presetClass="path" presetSubtype="0" accel="50000" decel="50000" fill="hold" grpId="1" nodeType="withEffect">
                                  <p:stCondLst>
                                    <p:cond delay="0"/>
                                  </p:stCondLst>
                                  <p:childTnLst>
                                    <p:animMotion origin="layout" path="M -3.05556E-6 0.0169 L -3.05556E-6 1.85185E-6 " pathEditMode="relative" rAng="0" ptsTypes="AA">
                                      <p:cBhvr>
                                        <p:cTn id="22" dur="200" fill="hold"/>
                                        <p:tgtEl>
                                          <p:spTgt spid="8"/>
                                        </p:tgtEl>
                                        <p:attrNameLst>
                                          <p:attrName>ppt_x</p:attrName>
                                          <p:attrName>ppt_y</p:attrName>
                                        </p:attrNameLst>
                                      </p:cBhvr>
                                      <p:rCtr x="0" y="-856"/>
                                    </p:animMotion>
                                  </p:childTnLst>
                                </p:cTn>
                              </p:par>
                            </p:childTnLst>
                          </p:cTn>
                        </p:par>
                        <p:par>
                          <p:cTn id="23" fill="hold">
                            <p:stCondLst>
                              <p:cond delay="19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
                                        <p:tgtEl>
                                          <p:spTgt spid="11"/>
                                        </p:tgtEl>
                                      </p:cBhvr>
                                    </p:animEffect>
                                  </p:childTnLst>
                                </p:cTn>
                              </p:par>
                            </p:childTnLst>
                          </p:cTn>
                        </p:par>
                        <p:par>
                          <p:cTn id="27" fill="hold">
                            <p:stCondLst>
                              <p:cond delay="21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7" grpId="0" animBg="1"/>
      <p:bldP spid="8" grpId="0"/>
      <p:bldP spid="8" grpId="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some things that Christians can do that get in the way of others becoming disciples?</a:t>
            </a:r>
          </a:p>
        </p:txBody>
      </p:sp>
      <p:sp>
        <p:nvSpPr>
          <p:cNvPr id="3" name="Text Placeholder 2"/>
          <p:cNvSpPr>
            <a:spLocks noGrp="1"/>
          </p:cNvSpPr>
          <p:nvPr>
            <p:ph type="body" sz="quarter" idx="13"/>
          </p:nvPr>
        </p:nvSpPr>
        <p:spPr/>
        <p:txBody>
          <a:bodyPr/>
          <a:lstStyle/>
          <a:p>
            <a:r>
              <a:rPr lang="en-US" dirty="0"/>
              <a:t>7</a:t>
            </a:r>
          </a:p>
        </p:txBody>
      </p:sp>
    </p:spTree>
    <p:extLst>
      <p:ext uri="{BB962C8B-B14F-4D97-AF65-F5344CB8AC3E}">
        <p14:creationId xmlns:p14="http://schemas.microsoft.com/office/powerpoint/2010/main" val="161720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Representing God’s character</a:t>
              </a:r>
              <a:r>
                <a:rPr lang="en-US" sz="2400" dirty="0">
                  <a:solidFill>
                    <a:schemeClr val="tx1"/>
                  </a:solidFill>
                </a:rPr>
                <a:t> matters as much as representing the facts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1 Peter 3:15 (“the Apologist’s verse”) emphasizes </a:t>
              </a:r>
              <a:r>
                <a:rPr lang="en-US" sz="2400" b="1" dirty="0">
                  <a:solidFill>
                    <a:schemeClr val="tx1"/>
                  </a:solidFill>
                  <a:highlight>
                    <a:srgbClr val="C00002"/>
                  </a:highlight>
                </a:rPr>
                <a:t>character over case-making</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653FE901-2C2F-4BB1-823F-ECEF9F2EAA15}"/>
              </a:ext>
            </a:extLst>
          </p:cNvPr>
          <p:cNvGrpSpPr/>
          <p:nvPr/>
        </p:nvGrpSpPr>
        <p:grpSpPr>
          <a:xfrm>
            <a:off x="542925" y="3957935"/>
            <a:ext cx="8001000" cy="685800"/>
            <a:chOff x="533400" y="2895600"/>
            <a:chExt cx="8001000" cy="685800"/>
          </a:xfrm>
        </p:grpSpPr>
        <p:sp>
          <p:nvSpPr>
            <p:cNvPr id="13" name="Oval 12">
              <a:extLst>
                <a:ext uri="{FF2B5EF4-FFF2-40B4-BE49-F238E27FC236}">
                  <a16:creationId xmlns:a16="http://schemas.microsoft.com/office/drawing/2014/main" id="{02C677C9-88C2-49D3-BCB9-593CC4B97AE3}"/>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4" name="Rectangle 13">
              <a:extLst>
                <a:ext uri="{FF2B5EF4-FFF2-40B4-BE49-F238E27FC236}">
                  <a16:creationId xmlns:a16="http://schemas.microsoft.com/office/drawing/2014/main" id="{63291025-DAB6-4E46-86B5-765B8FAC42E5}"/>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 good ambassador uses an </a:t>
              </a:r>
              <a:r>
                <a:rPr lang="en-US" sz="2400" b="1" dirty="0">
                  <a:solidFill>
                    <a:schemeClr val="tx1"/>
                  </a:solidFill>
                  <a:highlight>
                    <a:srgbClr val="C00002"/>
                  </a:highlight>
                </a:rPr>
                <a:t>artful method</a:t>
              </a:r>
              <a:r>
                <a:rPr lang="en-US" sz="2400" dirty="0">
                  <a:solidFill>
                    <a:schemeClr val="tx1"/>
                  </a:solidFill>
                </a:rPr>
                <a:t> in addition to good facts</a:t>
              </a:r>
            </a:p>
          </p:txBody>
        </p:sp>
      </p:grpSp>
    </p:spTree>
    <p:extLst>
      <p:ext uri="{BB962C8B-B14F-4D97-AF65-F5344CB8AC3E}">
        <p14:creationId xmlns:p14="http://schemas.microsoft.com/office/powerpoint/2010/main" val="263786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 (review)</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Getting to the </a:t>
              </a:r>
              <a:r>
                <a:rPr lang="en-US" sz="2400" b="1" dirty="0">
                  <a:solidFill>
                    <a:schemeClr val="tx1"/>
                  </a:solidFill>
                  <a:highlight>
                    <a:srgbClr val="C00002"/>
                  </a:highlight>
                </a:rPr>
                <a:t>“call-to-action” in every conversation is not required</a:t>
              </a:r>
              <a:r>
                <a:rPr lang="en-US" sz="2400" dirty="0">
                  <a:solidFill>
                    <a:schemeClr val="tx1"/>
                  </a:solidFill>
                </a:rPr>
                <a:t> (and in some cases, not a good idea) </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Time on </a:t>
              </a:r>
              <a:r>
                <a:rPr lang="en-US" sz="2400" b="1" dirty="0">
                  <a:solidFill>
                    <a:schemeClr val="tx1"/>
                  </a:solidFill>
                  <a:highlight>
                    <a:srgbClr val="C00002"/>
                  </a:highlight>
                </a:rPr>
                <a:t>“pre-evangelism</a:t>
              </a:r>
              <a:r>
                <a:rPr lang="en-US" sz="2400" dirty="0">
                  <a:solidFill>
                    <a:schemeClr val="tx1"/>
                  </a:solidFill>
                  <a:highlight>
                    <a:srgbClr val="C00002"/>
                  </a:highlight>
                </a:rPr>
                <a:t>”</a:t>
              </a:r>
              <a:r>
                <a:rPr lang="en-US" sz="2400" dirty="0">
                  <a:solidFill>
                    <a:schemeClr val="tx1"/>
                  </a:solidFill>
                </a:rPr>
                <a:t> is time well spent; give yourself credit even if all you do is ask some questions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0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Recognize how much </a:t>
              </a:r>
              <a:r>
                <a:rPr lang="en-US" sz="2800" b="1" dirty="0">
                  <a:highlight>
                    <a:srgbClr val="C00002"/>
                  </a:highlight>
                </a:rPr>
                <a:t>our approach matters</a:t>
              </a:r>
              <a:r>
                <a:rPr lang="en-US" sz="2800" dirty="0"/>
                <a:t> (in addition to the facts)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860491"/>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So that we use an </a:t>
              </a:r>
              <a:r>
                <a:rPr lang="en-US" sz="2800" b="1" dirty="0">
                  <a:highlight>
                    <a:srgbClr val="C00002"/>
                  </a:highlight>
                </a:rPr>
                <a:t>artful and attractive approach</a:t>
              </a:r>
              <a:r>
                <a:rPr lang="en-US" sz="2800" dirty="0"/>
                <a:t> that makes our message more persuasive</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4051518"/>
            <a:ext cx="8724901" cy="954107"/>
            <a:chOff x="304800" y="4648200"/>
            <a:chExt cx="8724901" cy="954107"/>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1" y="4648200"/>
              <a:ext cx="7429500" cy="954107"/>
            </a:xfrm>
            <a:prstGeom prst="rect">
              <a:avLst/>
            </a:prstGeom>
            <a:noFill/>
          </p:spPr>
          <p:txBody>
            <a:bodyPr wrap="square" rtlCol="0">
              <a:spAutoFit/>
            </a:bodyPr>
            <a:lstStyle/>
            <a:p>
              <a:r>
                <a:rPr lang="en-US" sz="2800" dirty="0"/>
                <a:t>By discussing the </a:t>
              </a:r>
              <a:r>
                <a:rPr lang="en-US" sz="2800" b="1" dirty="0">
                  <a:highlight>
                    <a:srgbClr val="C00002"/>
                  </a:highlight>
                </a:rPr>
                <a:t>attributes of an ambassador</a:t>
              </a:r>
              <a:r>
                <a:rPr lang="en-US" sz="2800" dirty="0"/>
                <a:t> and how we can use them</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38946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attributes of a good ambassador?</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44694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significance of the Apostles being called “ambassadors for Christ”?</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95522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examples of Paul being an ambassador</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09904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Describe 1 Peter 3:15 in its context</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33931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“But set Christ apart as Lord in your hearts and always </a:t>
            </a:r>
            <a:r>
              <a:rPr lang="en-US" sz="7200" b="1" dirty="0">
                <a:highlight>
                  <a:srgbClr val="C00002"/>
                </a:highlight>
              </a:rPr>
              <a:t>be ready to give an answer</a:t>
            </a:r>
            <a:r>
              <a:rPr lang="en-US" sz="3600" dirty="0"/>
              <a:t> to anyone who asks about the hope you possess. </a:t>
            </a:r>
            <a:r>
              <a:rPr lang="en-US" sz="3600" dirty="0">
                <a:solidFill>
                  <a:schemeClr val="bg1">
                    <a:lumMod val="50000"/>
                    <a:lumOff val="50000"/>
                  </a:schemeClr>
                </a:solidFill>
              </a:rPr>
              <a:t>But respond with gentleness and respect</a:t>
            </a:r>
            <a:r>
              <a:rPr lang="en-US" sz="3600"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a:bodyPr>
          <a:lstStyle/>
          <a:p>
            <a:pPr algn="l"/>
            <a:r>
              <a:rPr lang="en-US" sz="4400" cap="all" dirty="0">
                <a:solidFill>
                  <a:srgbClr val="009EC0"/>
                </a:solidFill>
              </a:rPr>
              <a:t>1 Peter 3:15</a:t>
            </a:r>
            <a:endParaRPr lang="en-US" sz="4400" b="0" i="1" dirty="0">
              <a:solidFill>
                <a:srgbClr val="009EC0"/>
              </a:solidFill>
            </a:endParaRPr>
          </a:p>
        </p:txBody>
      </p:sp>
    </p:spTree>
    <p:extLst>
      <p:ext uri="{BB962C8B-B14F-4D97-AF65-F5344CB8AC3E}">
        <p14:creationId xmlns:p14="http://schemas.microsoft.com/office/powerpoint/2010/main" val="41851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“keeping a good conscience, so that those who slander </a:t>
            </a:r>
            <a:r>
              <a:rPr lang="en-US" sz="3600" b="1" dirty="0">
                <a:highlight>
                  <a:srgbClr val="C00002"/>
                </a:highlight>
              </a:rPr>
              <a:t>your good conduct </a:t>
            </a:r>
            <a:r>
              <a:rPr lang="en-US" sz="3600" b="1" u="sng" dirty="0">
                <a:highlight>
                  <a:srgbClr val="C00002"/>
                </a:highlight>
              </a:rPr>
              <a:t>in Christ</a:t>
            </a:r>
            <a:r>
              <a:rPr lang="en-US" sz="3600" dirty="0"/>
              <a:t> may be put to shame when they accuse you.”</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a:bodyPr>
          <a:lstStyle/>
          <a:p>
            <a:pPr algn="l"/>
            <a:r>
              <a:rPr lang="en-US" sz="4400" cap="all" dirty="0">
                <a:solidFill>
                  <a:srgbClr val="009EC0"/>
                </a:solidFill>
              </a:rPr>
              <a:t>1 Peter 3:16</a:t>
            </a:r>
            <a:endParaRPr lang="en-US" sz="4400" b="0" i="1" dirty="0">
              <a:solidFill>
                <a:srgbClr val="009EC0"/>
              </a:solidFill>
            </a:endParaRPr>
          </a:p>
        </p:txBody>
      </p:sp>
    </p:spTree>
    <p:extLst>
      <p:ext uri="{BB962C8B-B14F-4D97-AF65-F5344CB8AC3E}">
        <p14:creationId xmlns:p14="http://schemas.microsoft.com/office/powerpoint/2010/main" val="3185922425"/>
      </p:ext>
    </p:extLst>
  </p:cSld>
  <p:clrMapOvr>
    <a:masterClrMapping/>
  </p:clrMapOvr>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243</TotalTime>
  <Words>348</Words>
  <Application>Microsoft Macintosh PowerPoint</Application>
  <PresentationFormat>On-screen Show (4:3)</PresentationFormat>
  <Paragraphs>50</Paragraphs>
  <Slides>15</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Book</vt:lpstr>
      <vt:lpstr>Calibri</vt:lpstr>
      <vt:lpstr>Gabriola</vt:lpstr>
      <vt:lpstr>Office Theme</vt:lpstr>
      <vt:lpstr>APOLOGETICS</vt:lpstr>
      <vt:lpstr>PowerPoint Presentation</vt:lpstr>
      <vt:lpstr>PowerPoint Presentation</vt:lpstr>
      <vt:lpstr>What are the attributes of a good ambassador?</vt:lpstr>
      <vt:lpstr>What is the significance of the Apostles being called “ambassadors for Christ”?</vt:lpstr>
      <vt:lpstr>Consider examples of Paul being an ambassador</vt:lpstr>
      <vt:lpstr>Describe 1 Peter 3:15 in its context</vt:lpstr>
      <vt:lpstr>“But set Christ apart as Lord in your hearts and always be ready to give an answer to anyone who asks about the hope you possess. But respond with gentleness and respect”</vt:lpstr>
      <vt:lpstr>“keeping a good conscience, so that those who slander your good conduct in Christ may be put to shame when they accuse you.”</vt:lpstr>
      <vt:lpstr>“Apologetics needs to focus on the ‘how’ of good apologetics, as much as the ‘what.’”</vt:lpstr>
      <vt:lpstr>Consider examples from Jesus’ life that illustrate him being an ambassador</vt:lpstr>
      <vt:lpstr>What are some other examples of people who built bridges to others?</vt:lpstr>
      <vt:lpstr>PowerPoint Presentation</vt:lpstr>
      <vt:lpstr>List some things that Christians can do that get in the way of others becoming disciples?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APOLOGETICS</dc:title>
  <dc:creator>Luke Murphey</dc:creator>
  <cp:lastModifiedBy>Luke Murphey</cp:lastModifiedBy>
  <cp:revision>26</cp:revision>
  <dcterms:created xsi:type="dcterms:W3CDTF">2020-02-15T06:26:49Z</dcterms:created>
  <dcterms:modified xsi:type="dcterms:W3CDTF">2020-10-14T04:59:28Z</dcterms:modified>
</cp:coreProperties>
</file>