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1"/>
  </p:notesMasterIdLst>
  <p:sldIdLst>
    <p:sldId id="256" r:id="rId5"/>
    <p:sldId id="1353" r:id="rId6"/>
    <p:sldId id="1354" r:id="rId7"/>
    <p:sldId id="1355" r:id="rId8"/>
    <p:sldId id="1356" r:id="rId9"/>
    <p:sldId id="849" r:id="rId10"/>
    <p:sldId id="861" r:id="rId11"/>
    <p:sldId id="863" r:id="rId12"/>
    <p:sldId id="864" r:id="rId13"/>
    <p:sldId id="854" r:id="rId14"/>
    <p:sldId id="867" r:id="rId15"/>
    <p:sldId id="1361" r:id="rId16"/>
    <p:sldId id="1357" r:id="rId17"/>
    <p:sldId id="1359" r:id="rId18"/>
    <p:sldId id="857" r:id="rId19"/>
    <p:sldId id="13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35" autoAdjust="0"/>
  </p:normalViewPr>
  <p:slideViewPr>
    <p:cSldViewPr snapToGrid="0">
      <p:cViewPr varScale="1">
        <p:scale>
          <a:sx n="51" d="100"/>
          <a:sy n="5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19F3-C443-4812-B03A-381332AF47D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8E1B-6B7A-4B00-8B5C-18CAA9A26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8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8.06019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cvpr_2018/papers/Li_Domain_Generalization_With_CVPR_2018_paper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Tzeng%2C+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search/cs?searchtype=author&amp;query=Saenko%2C+K" TargetMode="External"/><Relationship Id="rId5" Type="http://schemas.openxmlformats.org/officeDocument/2006/relationships/hyperlink" Target="https://arxiv.org/search/cs?searchtype=author&amp;query=Darrell%2C+T" TargetMode="External"/><Relationship Id="rId4" Type="http://schemas.openxmlformats.org/officeDocument/2006/relationships/hyperlink" Target="https://arxiv.org/search/cs?searchtype=author&amp;query=Hoffman%2C+J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TBA: label confusion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TBA: </a:t>
            </a:r>
            <a:r>
              <a:rPr lang="en-US" altLang="zh-TW" sz="1800" dirty="0"/>
              <a:t>Universal domain adaptation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/>
              <a:t>TBA: </a:t>
            </a:r>
            <a:r>
              <a:rPr lang="en-US" altLang="zh-TW" sz="4000" dirty="0"/>
              <a:t>Style transfer </a:t>
            </a:r>
            <a:endParaRPr lang="zh-TW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Ref: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https://dl.acm.org/doi/pdf/10.1145/3400066</a:t>
            </a:r>
            <a:endParaRPr lang="zh-TW" altLang="en-US" sz="4000" dirty="0"/>
          </a:p>
          <a:p>
            <a:endParaRPr lang="en-US" altLang="zh-TW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r>
              <a:rPr lang="en-US" altLang="zh-TW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?t=180</a:t>
            </a:r>
          </a:p>
          <a:p>
            <a:endParaRPr lang="en-US" altLang="zh-TW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r>
              <a:rPr lang="en-US" altLang="zh-TW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Domain Separation Network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(DSN) (NIPS 2016)</a:t>
            </a:r>
            <a:b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除了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 adversarial training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的另一種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 adaptation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方法，主要是用有一點點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disentanglement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的方式，透過一個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 encoder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將兩個不同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的相同資訊學起來、而兩個不同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相異的資訊則是使用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source encoder &amp; private target encoder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學起來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4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Domain Generalization With Adversarial Feature Learning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23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24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53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3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6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C6B813-8075-40D9-91A0-5550FC56F0A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1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Simultaneous Deep Transfer Across Domains and Tasks</a:t>
            </a:r>
          </a:p>
          <a:p>
            <a:endParaRPr lang="en-US" altLang="zh-TW" dirty="0"/>
          </a:p>
          <a:p>
            <a:r>
              <a:rPr lang="en-US" altLang="zh-TW" b="0" i="0" u="none" strike="noStrike" dirty="0">
                <a:effectLst/>
                <a:latin typeface="Lucida Grande"/>
                <a:hlinkClick r:id="rId3"/>
              </a:rPr>
              <a:t>Eric Tzeng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effectLst/>
                <a:latin typeface="Lucida Grande"/>
                <a:hlinkClick r:id="rId4"/>
              </a:rPr>
              <a:t>Judy Hoffman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effectLst/>
                <a:latin typeface="Lucida Grande"/>
                <a:hlinkClick r:id="rId5"/>
              </a:rPr>
              <a:t>Trevor Darrell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effectLst/>
                <a:latin typeface="Lucida Grande"/>
                <a:hlinkClick r:id="rId6"/>
              </a:rPr>
              <a:t>Kate </a:t>
            </a:r>
            <a:r>
              <a:rPr lang="en-US" altLang="zh-TW" b="0" i="0" u="none" strike="noStrike" dirty="0" err="1">
                <a:effectLst/>
                <a:latin typeface="Lucida Grande"/>
                <a:hlinkClick r:id="rId6"/>
              </a:rPr>
              <a:t>Saenko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經過實驗過後，我們最後決定用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Maximum Classifier Discrepancy (2019)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的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MCD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來當作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boss baseline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。一樣是針對</a:t>
            </a:r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boundary</a:t>
            </a:r>
            <a:r>
              <a:rPr lang="zh-TW" alt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的部分進行改善</a:t>
            </a:r>
            <a:endParaRPr lang="en-US" altLang="zh-TW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altLang="zh-TW" dirty="0"/>
              <a:t>https://arxiv.org/pdf/1908.04951.pdf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Source of image: </a:t>
            </a:r>
            <a:r>
              <a:rPr lang="zh-TW" altLang="en-US" dirty="0"/>
              <a:t>https://yueatsprograms.github.io/ttt/home.html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https://www.youtube.com/watch?v=NbuWxmMco30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30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6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6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0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715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65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1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2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646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979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11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35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2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564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661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30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49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57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8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978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8331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149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65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49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86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844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081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665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58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732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51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495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5103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579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54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230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0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8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9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6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5BED-5AD7-46F2-B951-5063741BB781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1C8B-74EF-4499-9C16-BAE2FF7040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4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B0D4-50AE-455C-8CB8-FA91D2297756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58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1347-B29E-4203-A7F7-B7C59D2E27D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8FD2-F453-4BB1-897F-9DC18FF79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51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F1C937-E9F1-4899-BCF4-0382BBCA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677" y="949325"/>
            <a:ext cx="605377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5700" dirty="0">
                <a:solidFill>
                  <a:schemeClr val="bg1"/>
                </a:solidFill>
              </a:rPr>
              <a:t>Domain Adaptation </a:t>
            </a:r>
            <a:endParaRPr lang="zh-TW" altLang="en-US" sz="57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7A67A2-9FE4-42C2-B669-721E90748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676" y="3429000"/>
            <a:ext cx="6053773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>
                <a:solidFill>
                  <a:schemeClr val="bg1"/>
                </a:solidFill>
              </a:rPr>
              <a:t>Hung-yi Lee</a:t>
            </a:r>
            <a:r>
              <a:rPr lang="zh-TW" altLang="en-US" sz="2800">
                <a:solidFill>
                  <a:schemeClr val="bg1"/>
                </a:solidFill>
              </a:rPr>
              <a:t> </a:t>
            </a:r>
            <a:r>
              <a:rPr lang="zh-TW" altLang="en-US" sz="2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6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6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6CF29-D8AE-4070-AE50-1296E527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3B6C9D9-6563-4AD4-B612-66526EC3A93F}"/>
              </a:ext>
            </a:extLst>
          </p:cNvPr>
          <p:cNvGrpSpPr/>
          <p:nvPr/>
        </p:nvGrpSpPr>
        <p:grpSpPr>
          <a:xfrm>
            <a:off x="2092985" y="3565486"/>
            <a:ext cx="2079559" cy="1720335"/>
            <a:chOff x="2427514" y="4346561"/>
            <a:chExt cx="2079559" cy="172033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9A1DA4D0-2280-4F0B-A78D-4A41B1122210}"/>
                </a:ext>
              </a:extLst>
            </p:cNvPr>
            <p:cNvSpPr/>
            <p:nvPr/>
          </p:nvSpPr>
          <p:spPr>
            <a:xfrm>
              <a:off x="3102428" y="5406914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ECC6CE7B-32DA-4D7E-97E6-99A35FE66056}"/>
                </a:ext>
              </a:extLst>
            </p:cNvPr>
            <p:cNvSpPr/>
            <p:nvPr/>
          </p:nvSpPr>
          <p:spPr>
            <a:xfrm>
              <a:off x="3254828" y="5771587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FA5D950C-4E61-4FC2-92BD-C6BBE4E3C6F6}"/>
                </a:ext>
              </a:extLst>
            </p:cNvPr>
            <p:cNvSpPr/>
            <p:nvPr/>
          </p:nvSpPr>
          <p:spPr>
            <a:xfrm>
              <a:off x="2427514" y="5538554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5D075DA-DAEB-47C7-A130-E65BC988242C}"/>
                </a:ext>
              </a:extLst>
            </p:cNvPr>
            <p:cNvSpPr/>
            <p:nvPr/>
          </p:nvSpPr>
          <p:spPr>
            <a:xfrm>
              <a:off x="2841173" y="5674625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AC1C6409-41C4-4D84-BDE7-5AA5654F0BD3}"/>
                </a:ext>
              </a:extLst>
            </p:cNvPr>
            <p:cNvSpPr/>
            <p:nvPr/>
          </p:nvSpPr>
          <p:spPr>
            <a:xfrm>
              <a:off x="2944586" y="5075908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49A8FBC-D08D-4F75-9A07-232AE7156AD0}"/>
                </a:ext>
              </a:extLst>
            </p:cNvPr>
            <p:cNvSpPr/>
            <p:nvPr/>
          </p:nvSpPr>
          <p:spPr>
            <a:xfrm>
              <a:off x="3687342" y="5488810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B7AF02AA-9F26-4273-8A6E-EFD8A9DB9DE4}"/>
                </a:ext>
              </a:extLst>
            </p:cNvPr>
            <p:cNvSpPr/>
            <p:nvPr/>
          </p:nvSpPr>
          <p:spPr>
            <a:xfrm>
              <a:off x="2547261" y="5886896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12E4144-97F2-4648-BC82-48540EEA8D82}"/>
                </a:ext>
              </a:extLst>
            </p:cNvPr>
            <p:cNvSpPr/>
            <p:nvPr/>
          </p:nvSpPr>
          <p:spPr>
            <a:xfrm>
              <a:off x="3973283" y="4677567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8AF8325-F949-43E6-BACD-0428D82ECB93}"/>
                </a:ext>
              </a:extLst>
            </p:cNvPr>
            <p:cNvSpPr/>
            <p:nvPr/>
          </p:nvSpPr>
          <p:spPr>
            <a:xfrm>
              <a:off x="4125683" y="5042240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DEC3EA00-A8C7-49A0-9A34-31066B849309}"/>
                </a:ext>
              </a:extLst>
            </p:cNvPr>
            <p:cNvSpPr/>
            <p:nvPr/>
          </p:nvSpPr>
          <p:spPr>
            <a:xfrm>
              <a:off x="3298369" y="4809207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461EDE5F-2290-417D-AEB3-6427B5BC22DE}"/>
                </a:ext>
              </a:extLst>
            </p:cNvPr>
            <p:cNvSpPr/>
            <p:nvPr/>
          </p:nvSpPr>
          <p:spPr>
            <a:xfrm>
              <a:off x="3712028" y="4945278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C0460C4A-2FEA-4D93-8DED-36096A2E4663}"/>
                </a:ext>
              </a:extLst>
            </p:cNvPr>
            <p:cNvSpPr/>
            <p:nvPr/>
          </p:nvSpPr>
          <p:spPr>
            <a:xfrm>
              <a:off x="3815441" y="4346561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07E5082-0D9E-47AD-990C-29D37AF2850B}"/>
                </a:ext>
              </a:extLst>
            </p:cNvPr>
            <p:cNvSpPr/>
            <p:nvPr/>
          </p:nvSpPr>
          <p:spPr>
            <a:xfrm>
              <a:off x="4327073" y="4515290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ED9054C3-84BC-4896-BA47-F3F51EB0820D}"/>
                </a:ext>
              </a:extLst>
            </p:cNvPr>
            <p:cNvSpPr/>
            <p:nvPr/>
          </p:nvSpPr>
          <p:spPr>
            <a:xfrm>
              <a:off x="3418116" y="5157549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4FE9E83-9E51-4A61-B178-B40C722E79C7}"/>
              </a:ext>
            </a:extLst>
          </p:cNvPr>
          <p:cNvGrpSpPr/>
          <p:nvPr/>
        </p:nvGrpSpPr>
        <p:grpSpPr>
          <a:xfrm>
            <a:off x="1074819" y="2253900"/>
            <a:ext cx="2010520" cy="2291458"/>
            <a:chOff x="1096926" y="2930677"/>
            <a:chExt cx="2010520" cy="2291458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4CE2FDA-FD94-4F12-9119-2918AC564D3E}"/>
                </a:ext>
              </a:extLst>
            </p:cNvPr>
            <p:cNvSpPr/>
            <p:nvPr/>
          </p:nvSpPr>
          <p:spPr>
            <a:xfrm>
              <a:off x="2152845" y="425835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86AF81A-C69C-46C1-A540-367C951999E9}"/>
                </a:ext>
              </a:extLst>
            </p:cNvPr>
            <p:cNvSpPr/>
            <p:nvPr/>
          </p:nvSpPr>
          <p:spPr>
            <a:xfrm>
              <a:off x="1635772" y="441075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F17FB13-60B1-44EE-94DA-07B164DDA2E9}"/>
                </a:ext>
              </a:extLst>
            </p:cNvPr>
            <p:cNvSpPr/>
            <p:nvPr/>
          </p:nvSpPr>
          <p:spPr>
            <a:xfrm>
              <a:off x="1788172" y="397532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4957648A-745F-4788-880D-3DCDE936E573}"/>
                </a:ext>
              </a:extLst>
            </p:cNvPr>
            <p:cNvSpPr/>
            <p:nvPr/>
          </p:nvSpPr>
          <p:spPr>
            <a:xfrm>
              <a:off x="1352742" y="412772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AA83B39C-C9BD-4C9F-BDA8-52458523AF63}"/>
                </a:ext>
              </a:extLst>
            </p:cNvPr>
            <p:cNvSpPr/>
            <p:nvPr/>
          </p:nvSpPr>
          <p:spPr>
            <a:xfrm>
              <a:off x="1096926" y="444341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46EEBE2-013A-4B74-877E-A0C0A80A7721}"/>
                </a:ext>
              </a:extLst>
            </p:cNvPr>
            <p:cNvSpPr/>
            <p:nvPr/>
          </p:nvSpPr>
          <p:spPr>
            <a:xfrm>
              <a:off x="1330970" y="469378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54274D8B-39BF-47BB-9049-39CC0481F338}"/>
                </a:ext>
              </a:extLst>
            </p:cNvPr>
            <p:cNvSpPr/>
            <p:nvPr/>
          </p:nvSpPr>
          <p:spPr>
            <a:xfrm>
              <a:off x="1695643" y="481352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A4125F2-4F7F-41F1-8752-AB1F0BA524A0}"/>
                </a:ext>
              </a:extLst>
            </p:cNvPr>
            <p:cNvSpPr/>
            <p:nvPr/>
          </p:nvSpPr>
          <p:spPr>
            <a:xfrm>
              <a:off x="1521466" y="365964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0D36E25-5180-4AC7-A7D0-BFC3F67C5196}"/>
                </a:ext>
              </a:extLst>
            </p:cNvPr>
            <p:cNvSpPr/>
            <p:nvPr/>
          </p:nvSpPr>
          <p:spPr>
            <a:xfrm>
              <a:off x="2147399" y="392634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25C5C64-566B-4623-A5F4-99A9E87C8810}"/>
                </a:ext>
              </a:extLst>
            </p:cNvPr>
            <p:cNvSpPr/>
            <p:nvPr/>
          </p:nvSpPr>
          <p:spPr>
            <a:xfrm>
              <a:off x="1352742" y="504213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39FC031-4D2B-47E3-AA32-2FFFBC891CB7}"/>
                </a:ext>
              </a:extLst>
            </p:cNvPr>
            <p:cNvGrpSpPr/>
            <p:nvPr/>
          </p:nvGrpSpPr>
          <p:grpSpPr>
            <a:xfrm rot="1093100">
              <a:off x="1871527" y="2930677"/>
              <a:ext cx="1235919" cy="1562492"/>
              <a:chOff x="2065756" y="2277152"/>
              <a:chExt cx="1235919" cy="1562492"/>
            </a:xfrm>
          </p:grpSpPr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4EFB2A3C-1ED4-4C4D-96CF-A2CA3B63CABB}"/>
                  </a:ext>
                </a:extLst>
              </p:cNvPr>
              <p:cNvSpPr/>
              <p:nvPr/>
            </p:nvSpPr>
            <p:spPr>
              <a:xfrm>
                <a:off x="3121675" y="287586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F90D6047-F25C-4E2C-B6A8-ECA668F64137}"/>
                  </a:ext>
                </a:extLst>
              </p:cNvPr>
              <p:cNvSpPr/>
              <p:nvPr/>
            </p:nvSpPr>
            <p:spPr>
              <a:xfrm>
                <a:off x="2604602" y="302826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95F1E755-045D-4CBB-886C-F1590A930175}"/>
                  </a:ext>
                </a:extLst>
              </p:cNvPr>
              <p:cNvSpPr/>
              <p:nvPr/>
            </p:nvSpPr>
            <p:spPr>
              <a:xfrm>
                <a:off x="2757002" y="25928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F201A60-F2D6-492A-B5CA-5181647D735D}"/>
                  </a:ext>
                </a:extLst>
              </p:cNvPr>
              <p:cNvSpPr/>
              <p:nvPr/>
            </p:nvSpPr>
            <p:spPr>
              <a:xfrm>
                <a:off x="2321572" y="27452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7FEAB2E7-1E07-4727-8A5F-38356EDFCF9B}"/>
                  </a:ext>
                </a:extLst>
              </p:cNvPr>
              <p:cNvSpPr/>
              <p:nvPr/>
            </p:nvSpPr>
            <p:spPr>
              <a:xfrm>
                <a:off x="2065756" y="30609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6D57D82B-9ED7-4F25-A494-9BBDE35D2C46}"/>
                  </a:ext>
                </a:extLst>
              </p:cNvPr>
              <p:cNvSpPr/>
              <p:nvPr/>
            </p:nvSpPr>
            <p:spPr>
              <a:xfrm>
                <a:off x="2664473" y="34310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C1F38FF-ACE6-48E2-808F-FABA84E3EB9D}"/>
                  </a:ext>
                </a:extLst>
              </p:cNvPr>
              <p:cNvSpPr/>
              <p:nvPr/>
            </p:nvSpPr>
            <p:spPr>
              <a:xfrm>
                <a:off x="2490296" y="227715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7C47367C-5B62-4ACD-AD64-77D6E7FFB533}"/>
                  </a:ext>
                </a:extLst>
              </p:cNvPr>
              <p:cNvSpPr/>
              <p:nvPr/>
            </p:nvSpPr>
            <p:spPr>
              <a:xfrm>
                <a:off x="3116229" y="254385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0F87630C-A96A-45BA-99FD-4E0D617D0949}"/>
                  </a:ext>
                </a:extLst>
              </p:cNvPr>
              <p:cNvSpPr/>
              <p:nvPr/>
            </p:nvSpPr>
            <p:spPr>
              <a:xfrm>
                <a:off x="2321572" y="3659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ECBDA9B-90C0-4ED0-B578-1C1467C3BFAD}"/>
              </a:ext>
            </a:extLst>
          </p:cNvPr>
          <p:cNvCxnSpPr/>
          <p:nvPr/>
        </p:nvCxnSpPr>
        <p:spPr>
          <a:xfrm flipH="1">
            <a:off x="1474977" y="2978759"/>
            <a:ext cx="2234870" cy="209437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0A59122A-8DC5-4517-AB64-2A79D9796726}"/>
              </a:ext>
            </a:extLst>
          </p:cNvPr>
          <p:cNvGrpSpPr/>
          <p:nvPr/>
        </p:nvGrpSpPr>
        <p:grpSpPr>
          <a:xfrm>
            <a:off x="5948601" y="3600468"/>
            <a:ext cx="2079559" cy="1720335"/>
            <a:chOff x="2427514" y="4346561"/>
            <a:chExt cx="2079559" cy="1720335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231063C7-AB82-45B8-9DC0-43EA61785CAB}"/>
                </a:ext>
              </a:extLst>
            </p:cNvPr>
            <p:cNvSpPr/>
            <p:nvPr/>
          </p:nvSpPr>
          <p:spPr>
            <a:xfrm>
              <a:off x="3102428" y="5406914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A1E4A6E5-DB8D-451A-A7A6-A7CC4D20D18C}"/>
                </a:ext>
              </a:extLst>
            </p:cNvPr>
            <p:cNvSpPr/>
            <p:nvPr/>
          </p:nvSpPr>
          <p:spPr>
            <a:xfrm>
              <a:off x="3254828" y="5771587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0DB5BA5D-7887-4CC4-AAEA-B5E67CABCA6E}"/>
                </a:ext>
              </a:extLst>
            </p:cNvPr>
            <p:cNvSpPr/>
            <p:nvPr/>
          </p:nvSpPr>
          <p:spPr>
            <a:xfrm>
              <a:off x="2427514" y="5538554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71DE7677-079B-4412-B35B-E8B3970F5321}"/>
                </a:ext>
              </a:extLst>
            </p:cNvPr>
            <p:cNvSpPr/>
            <p:nvPr/>
          </p:nvSpPr>
          <p:spPr>
            <a:xfrm>
              <a:off x="2841173" y="5674625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5D56A8D9-E354-43C2-BE75-4AE77894D424}"/>
                </a:ext>
              </a:extLst>
            </p:cNvPr>
            <p:cNvSpPr/>
            <p:nvPr/>
          </p:nvSpPr>
          <p:spPr>
            <a:xfrm>
              <a:off x="2944586" y="5075908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26928719-DAFA-4F7F-AABA-712A84E35360}"/>
                </a:ext>
              </a:extLst>
            </p:cNvPr>
            <p:cNvSpPr/>
            <p:nvPr/>
          </p:nvSpPr>
          <p:spPr>
            <a:xfrm>
              <a:off x="3687342" y="5488810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8712CC0E-9199-4679-9F1C-512C73908133}"/>
                </a:ext>
              </a:extLst>
            </p:cNvPr>
            <p:cNvSpPr/>
            <p:nvPr/>
          </p:nvSpPr>
          <p:spPr>
            <a:xfrm>
              <a:off x="2547261" y="5886896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2C9386CD-173F-414E-9CDB-A165F808FDBB}"/>
                </a:ext>
              </a:extLst>
            </p:cNvPr>
            <p:cNvSpPr/>
            <p:nvPr/>
          </p:nvSpPr>
          <p:spPr>
            <a:xfrm>
              <a:off x="3973283" y="4677567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0C66213C-AD4A-4CAB-8B45-1C1D7E146227}"/>
                </a:ext>
              </a:extLst>
            </p:cNvPr>
            <p:cNvSpPr/>
            <p:nvPr/>
          </p:nvSpPr>
          <p:spPr>
            <a:xfrm>
              <a:off x="4125683" y="5042240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38C8AB1E-6953-4AF2-A4AF-B893FEC14583}"/>
                </a:ext>
              </a:extLst>
            </p:cNvPr>
            <p:cNvSpPr/>
            <p:nvPr/>
          </p:nvSpPr>
          <p:spPr>
            <a:xfrm>
              <a:off x="3298369" y="4809207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36754ECF-A723-491C-A5FB-D8401EED8D43}"/>
                </a:ext>
              </a:extLst>
            </p:cNvPr>
            <p:cNvSpPr/>
            <p:nvPr/>
          </p:nvSpPr>
          <p:spPr>
            <a:xfrm>
              <a:off x="3712028" y="4945278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等腰三角形 102">
              <a:extLst>
                <a:ext uri="{FF2B5EF4-FFF2-40B4-BE49-F238E27FC236}">
                  <a16:creationId xmlns:a16="http://schemas.microsoft.com/office/drawing/2014/main" id="{36B74AC4-7C44-4D8A-AF9F-F3B9541BD530}"/>
                </a:ext>
              </a:extLst>
            </p:cNvPr>
            <p:cNvSpPr/>
            <p:nvPr/>
          </p:nvSpPr>
          <p:spPr>
            <a:xfrm>
              <a:off x="3815441" y="4346561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等腰三角形 103">
              <a:extLst>
                <a:ext uri="{FF2B5EF4-FFF2-40B4-BE49-F238E27FC236}">
                  <a16:creationId xmlns:a16="http://schemas.microsoft.com/office/drawing/2014/main" id="{D4D84C0F-A245-4457-B32C-B21DB53C2B38}"/>
                </a:ext>
              </a:extLst>
            </p:cNvPr>
            <p:cNvSpPr/>
            <p:nvPr/>
          </p:nvSpPr>
          <p:spPr>
            <a:xfrm>
              <a:off x="4327073" y="4515290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等腰三角形 104">
              <a:extLst>
                <a:ext uri="{FF2B5EF4-FFF2-40B4-BE49-F238E27FC236}">
                  <a16:creationId xmlns:a16="http://schemas.microsoft.com/office/drawing/2014/main" id="{5528F374-1D06-4A6D-84D5-AC5FCDEEEB6D}"/>
                </a:ext>
              </a:extLst>
            </p:cNvPr>
            <p:cNvSpPr/>
            <p:nvPr/>
          </p:nvSpPr>
          <p:spPr>
            <a:xfrm>
              <a:off x="3418116" y="5157549"/>
              <a:ext cx="180000" cy="18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5DBD5C0A-D515-4A3E-9308-1D4BA7BBC7BC}"/>
              </a:ext>
            </a:extLst>
          </p:cNvPr>
          <p:cNvGrpSpPr/>
          <p:nvPr/>
        </p:nvGrpSpPr>
        <p:grpSpPr>
          <a:xfrm>
            <a:off x="4930435" y="2288882"/>
            <a:ext cx="2010520" cy="2291458"/>
            <a:chOff x="1096926" y="2930677"/>
            <a:chExt cx="2010520" cy="2291458"/>
          </a:xfrm>
        </p:grpSpPr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2D330B12-30B4-42A3-9FF3-731A205007B2}"/>
                </a:ext>
              </a:extLst>
            </p:cNvPr>
            <p:cNvSpPr/>
            <p:nvPr/>
          </p:nvSpPr>
          <p:spPr>
            <a:xfrm>
              <a:off x="2152845" y="425835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DAE2ADCB-549C-45D4-8849-AC8249BC67EA}"/>
                </a:ext>
              </a:extLst>
            </p:cNvPr>
            <p:cNvSpPr/>
            <p:nvPr/>
          </p:nvSpPr>
          <p:spPr>
            <a:xfrm>
              <a:off x="1635772" y="441075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7CAD4125-5B80-4806-929C-17F0EE4E6942}"/>
                </a:ext>
              </a:extLst>
            </p:cNvPr>
            <p:cNvSpPr/>
            <p:nvPr/>
          </p:nvSpPr>
          <p:spPr>
            <a:xfrm>
              <a:off x="1788172" y="397532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FF146A4-5E77-4316-AC38-EFDAC6D63F8B}"/>
                </a:ext>
              </a:extLst>
            </p:cNvPr>
            <p:cNvSpPr/>
            <p:nvPr/>
          </p:nvSpPr>
          <p:spPr>
            <a:xfrm>
              <a:off x="1352742" y="412772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80DBA956-EE6F-4445-ACB8-86B7EDA2F22C}"/>
                </a:ext>
              </a:extLst>
            </p:cNvPr>
            <p:cNvSpPr/>
            <p:nvPr/>
          </p:nvSpPr>
          <p:spPr>
            <a:xfrm>
              <a:off x="1096926" y="444341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8B4F30-8FD7-4716-8899-0CDD65B2A334}"/>
                </a:ext>
              </a:extLst>
            </p:cNvPr>
            <p:cNvSpPr/>
            <p:nvPr/>
          </p:nvSpPr>
          <p:spPr>
            <a:xfrm>
              <a:off x="1330970" y="469378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AF778306-7C9E-4009-B60A-BEE107B1648C}"/>
                </a:ext>
              </a:extLst>
            </p:cNvPr>
            <p:cNvSpPr/>
            <p:nvPr/>
          </p:nvSpPr>
          <p:spPr>
            <a:xfrm>
              <a:off x="1695643" y="481352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9ABB4331-6A10-42B9-BB87-B4E22647FF39}"/>
                </a:ext>
              </a:extLst>
            </p:cNvPr>
            <p:cNvSpPr/>
            <p:nvPr/>
          </p:nvSpPr>
          <p:spPr>
            <a:xfrm>
              <a:off x="1521466" y="365964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730074C9-8EC2-498A-8FD4-07633F9ACBDB}"/>
                </a:ext>
              </a:extLst>
            </p:cNvPr>
            <p:cNvSpPr/>
            <p:nvPr/>
          </p:nvSpPr>
          <p:spPr>
            <a:xfrm>
              <a:off x="2147399" y="392634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3FFD38C4-D599-4696-860D-2C7288051084}"/>
                </a:ext>
              </a:extLst>
            </p:cNvPr>
            <p:cNvSpPr/>
            <p:nvPr/>
          </p:nvSpPr>
          <p:spPr>
            <a:xfrm>
              <a:off x="1352742" y="504213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BD3DF84F-F4C3-440A-B3F5-B985819E3AB7}"/>
                </a:ext>
              </a:extLst>
            </p:cNvPr>
            <p:cNvGrpSpPr/>
            <p:nvPr/>
          </p:nvGrpSpPr>
          <p:grpSpPr>
            <a:xfrm rot="1093100">
              <a:off x="1871527" y="2930677"/>
              <a:ext cx="1235919" cy="1562492"/>
              <a:chOff x="2065756" y="2277152"/>
              <a:chExt cx="1235919" cy="1562492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00B6D3DE-64C5-45F6-B173-05A60134D96C}"/>
                  </a:ext>
                </a:extLst>
              </p:cNvPr>
              <p:cNvSpPr/>
              <p:nvPr/>
            </p:nvSpPr>
            <p:spPr>
              <a:xfrm>
                <a:off x="3121675" y="287586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1679492E-96A1-45B8-B6CD-DF485C92F69A}"/>
                  </a:ext>
                </a:extLst>
              </p:cNvPr>
              <p:cNvSpPr/>
              <p:nvPr/>
            </p:nvSpPr>
            <p:spPr>
              <a:xfrm>
                <a:off x="2604602" y="302826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980EBA7A-02FC-45DD-9532-B08002C0FDC1}"/>
                  </a:ext>
                </a:extLst>
              </p:cNvPr>
              <p:cNvSpPr/>
              <p:nvPr/>
            </p:nvSpPr>
            <p:spPr>
              <a:xfrm>
                <a:off x="2757002" y="25928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64602391-BBF2-4879-8BBB-8486533EC0A6}"/>
                  </a:ext>
                </a:extLst>
              </p:cNvPr>
              <p:cNvSpPr/>
              <p:nvPr/>
            </p:nvSpPr>
            <p:spPr>
              <a:xfrm>
                <a:off x="2321572" y="274523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A656A524-DC5F-4731-ABC5-8F06ED160CF7}"/>
                  </a:ext>
                </a:extLst>
              </p:cNvPr>
              <p:cNvSpPr/>
              <p:nvPr/>
            </p:nvSpPr>
            <p:spPr>
              <a:xfrm>
                <a:off x="2065756" y="30609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3AD9E321-8C33-467B-B38F-D748C49E75D8}"/>
                  </a:ext>
                </a:extLst>
              </p:cNvPr>
              <p:cNvSpPr/>
              <p:nvPr/>
            </p:nvSpPr>
            <p:spPr>
              <a:xfrm>
                <a:off x="2664473" y="343103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1014A32C-4313-405B-B284-9848CFF8C502}"/>
                  </a:ext>
                </a:extLst>
              </p:cNvPr>
              <p:cNvSpPr/>
              <p:nvPr/>
            </p:nvSpPr>
            <p:spPr>
              <a:xfrm>
                <a:off x="2490296" y="227715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>
                <a:extLst>
                  <a:ext uri="{FF2B5EF4-FFF2-40B4-BE49-F238E27FC236}">
                    <a16:creationId xmlns:a16="http://schemas.microsoft.com/office/drawing/2014/main" id="{892E6F79-F629-486C-99DC-B282FBAA0B97}"/>
                  </a:ext>
                </a:extLst>
              </p:cNvPr>
              <p:cNvSpPr/>
              <p:nvPr/>
            </p:nvSpPr>
            <p:spPr>
              <a:xfrm>
                <a:off x="3116229" y="254385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5AAB6845-FF18-48CE-B685-0B44FBB39C52}"/>
                  </a:ext>
                </a:extLst>
              </p:cNvPr>
              <p:cNvSpPr/>
              <p:nvPr/>
            </p:nvSpPr>
            <p:spPr>
              <a:xfrm>
                <a:off x="2321572" y="3659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1A7E7DC4-C15D-4136-8160-5A43337D6BFD}"/>
              </a:ext>
            </a:extLst>
          </p:cNvPr>
          <p:cNvCxnSpPr/>
          <p:nvPr/>
        </p:nvCxnSpPr>
        <p:spPr>
          <a:xfrm flipH="1">
            <a:off x="5330593" y="3013741"/>
            <a:ext cx="2234870" cy="209437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B17DAFBF-0C99-4263-A6E4-7F1735BEDAC5}"/>
              </a:ext>
            </a:extLst>
          </p:cNvPr>
          <p:cNvCxnSpPr>
            <a:cxnSpLocks/>
          </p:cNvCxnSpPr>
          <p:nvPr/>
        </p:nvCxnSpPr>
        <p:spPr>
          <a:xfrm flipH="1" flipV="1">
            <a:off x="3696731" y="1617968"/>
            <a:ext cx="1026161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E51A920C-498F-4433-983F-899F2DAE6407}"/>
              </a:ext>
            </a:extLst>
          </p:cNvPr>
          <p:cNvSpPr txBox="1"/>
          <p:nvPr/>
        </p:nvSpPr>
        <p:spPr>
          <a:xfrm>
            <a:off x="5006321" y="1241998"/>
            <a:ext cx="3910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Decision boundaries learned from source domain</a:t>
            </a:r>
            <a:endParaRPr lang="zh-TW" altLang="en-US" sz="2400" dirty="0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B4C57FB1-94FD-4FF1-8462-051C5F45D640}"/>
              </a:ext>
            </a:extLst>
          </p:cNvPr>
          <p:cNvSpPr/>
          <p:nvPr/>
        </p:nvSpPr>
        <p:spPr>
          <a:xfrm rot="1093100">
            <a:off x="3728718" y="32564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等腰三角形 170">
            <a:extLst>
              <a:ext uri="{FF2B5EF4-FFF2-40B4-BE49-F238E27FC236}">
                <a16:creationId xmlns:a16="http://schemas.microsoft.com/office/drawing/2014/main" id="{2158AB4B-0E0A-4081-A17D-FC76FA2A21D5}"/>
              </a:ext>
            </a:extLst>
          </p:cNvPr>
          <p:cNvSpPr/>
          <p:nvPr/>
        </p:nvSpPr>
        <p:spPr>
          <a:xfrm>
            <a:off x="3728718" y="772756"/>
            <a:ext cx="180000" cy="18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C28DA664-FCC1-4F74-8099-7E96FAA4B68A}"/>
              </a:ext>
            </a:extLst>
          </p:cNvPr>
          <p:cNvSpPr txBox="1"/>
          <p:nvPr/>
        </p:nvSpPr>
        <p:spPr>
          <a:xfrm>
            <a:off x="4027074" y="180141"/>
            <a:ext cx="214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1 (source)</a:t>
            </a:r>
            <a:endParaRPr lang="zh-TW" altLang="en-US" sz="24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D43A345-4569-4609-A4F0-8C1C7CA21EA2}"/>
              </a:ext>
            </a:extLst>
          </p:cNvPr>
          <p:cNvSpPr txBox="1"/>
          <p:nvPr/>
        </p:nvSpPr>
        <p:spPr>
          <a:xfrm>
            <a:off x="4027074" y="624496"/>
            <a:ext cx="214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2 (source)</a:t>
            </a:r>
            <a:endParaRPr lang="zh-TW" altLang="en-US" sz="24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7EF67ED4-6996-4474-9653-3196AE61BFC5}"/>
              </a:ext>
            </a:extLst>
          </p:cNvPr>
          <p:cNvSpPr txBox="1"/>
          <p:nvPr/>
        </p:nvSpPr>
        <p:spPr>
          <a:xfrm>
            <a:off x="6738404" y="212551"/>
            <a:ext cx="214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Target data</a:t>
            </a:r>
          </a:p>
          <a:p>
            <a:r>
              <a:rPr lang="en-US" altLang="zh-TW" sz="2400" dirty="0"/>
              <a:t>(class unknown)</a:t>
            </a:r>
            <a:endParaRPr lang="zh-TW" altLang="en-US" sz="24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36CFE031-9C9D-455C-95C5-AC435FD0AA6B}"/>
              </a:ext>
            </a:extLst>
          </p:cNvPr>
          <p:cNvSpPr txBox="1"/>
          <p:nvPr/>
        </p:nvSpPr>
        <p:spPr>
          <a:xfrm>
            <a:off x="941278" y="5545926"/>
            <a:ext cx="3668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Source and target data are aligned, but ……</a:t>
            </a:r>
            <a:endParaRPr lang="zh-TW" altLang="en-US" sz="2800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CC2A4A0B-97D5-4E67-826F-B6A056A5796E}"/>
              </a:ext>
            </a:extLst>
          </p:cNvPr>
          <p:cNvSpPr/>
          <p:nvPr/>
        </p:nvSpPr>
        <p:spPr>
          <a:xfrm>
            <a:off x="6432184" y="330393"/>
            <a:ext cx="180000" cy="1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23E78D1E-C9EB-4CAC-8E6D-7ADBECE340B1}"/>
              </a:ext>
            </a:extLst>
          </p:cNvPr>
          <p:cNvSpPr txBox="1"/>
          <p:nvPr/>
        </p:nvSpPr>
        <p:spPr>
          <a:xfrm>
            <a:off x="4840028" y="5594924"/>
            <a:ext cx="3668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Target data (unlabeled far from boundary)</a:t>
            </a:r>
            <a:endParaRPr lang="zh-TW" altLang="en-US" sz="28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DE697BD4-673F-411A-BE64-DDB605F16B00}"/>
              </a:ext>
            </a:extLst>
          </p:cNvPr>
          <p:cNvGrpSpPr/>
          <p:nvPr/>
        </p:nvGrpSpPr>
        <p:grpSpPr>
          <a:xfrm>
            <a:off x="959518" y="3281883"/>
            <a:ext cx="1922976" cy="2135300"/>
            <a:chOff x="-720701" y="1690689"/>
            <a:chExt cx="1922976" cy="21353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3250E01-E00C-4709-92DF-3A4685EA1BBC}"/>
                </a:ext>
              </a:extLst>
            </p:cNvPr>
            <p:cNvSpPr/>
            <p:nvPr/>
          </p:nvSpPr>
          <p:spPr>
            <a:xfrm>
              <a:off x="-338730" y="169068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AD79E38B-D557-488E-9BEE-D87E71299898}"/>
                </a:ext>
              </a:extLst>
            </p:cNvPr>
            <p:cNvSpPr/>
            <p:nvPr/>
          </p:nvSpPr>
          <p:spPr>
            <a:xfrm>
              <a:off x="-74705" y="198966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C21917C-C3BE-4B78-ACB5-42C1595EC4CA}"/>
                </a:ext>
              </a:extLst>
            </p:cNvPr>
            <p:cNvSpPr/>
            <p:nvPr/>
          </p:nvSpPr>
          <p:spPr>
            <a:xfrm>
              <a:off x="-720701" y="2045395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B87D9B5-E872-49F3-87E6-24C6C5E0FA46}"/>
                </a:ext>
              </a:extLst>
            </p:cNvPr>
            <p:cNvSpPr/>
            <p:nvPr/>
          </p:nvSpPr>
          <p:spPr>
            <a:xfrm>
              <a:off x="-443960" y="250877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9D4A7929-CC49-4D95-83C1-DBEDEE25B7D2}"/>
                </a:ext>
              </a:extLst>
            </p:cNvPr>
            <p:cNvSpPr/>
            <p:nvPr/>
          </p:nvSpPr>
          <p:spPr>
            <a:xfrm>
              <a:off x="-398987" y="2225395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062304A-57D6-411D-A7B5-35D9E94DD1AB}"/>
                </a:ext>
              </a:extLst>
            </p:cNvPr>
            <p:cNvSpPr/>
            <p:nvPr/>
          </p:nvSpPr>
          <p:spPr>
            <a:xfrm>
              <a:off x="205556" y="216966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030A8CEF-5428-45F4-ABE8-771B6FDFAF60}"/>
                </a:ext>
              </a:extLst>
            </p:cNvPr>
            <p:cNvSpPr/>
            <p:nvPr/>
          </p:nvSpPr>
          <p:spPr>
            <a:xfrm>
              <a:off x="357956" y="258332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32525D1F-3DC9-4C65-BAD3-B8DD8A5205D1}"/>
                </a:ext>
              </a:extLst>
            </p:cNvPr>
            <p:cNvSpPr/>
            <p:nvPr/>
          </p:nvSpPr>
          <p:spPr>
            <a:xfrm>
              <a:off x="-7101" y="255196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139799E-87DC-42A4-930A-20CE9B03B156}"/>
                </a:ext>
              </a:extLst>
            </p:cNvPr>
            <p:cNvSpPr/>
            <p:nvPr/>
          </p:nvSpPr>
          <p:spPr>
            <a:xfrm>
              <a:off x="-227886" y="304773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8F70691-5E45-4F51-834E-D86EAD27C2FE}"/>
                </a:ext>
              </a:extLst>
            </p:cNvPr>
            <p:cNvSpPr/>
            <p:nvPr/>
          </p:nvSpPr>
          <p:spPr>
            <a:xfrm>
              <a:off x="15295" y="285002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C3ABA68-48DA-4EF4-A603-CFBD635691B5}"/>
                </a:ext>
              </a:extLst>
            </p:cNvPr>
            <p:cNvSpPr/>
            <p:nvPr/>
          </p:nvSpPr>
          <p:spPr>
            <a:xfrm>
              <a:off x="537571" y="2436365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F30F83-EE22-4F92-A6F9-3D90BCF2D5B7}"/>
                </a:ext>
              </a:extLst>
            </p:cNvPr>
            <p:cNvSpPr/>
            <p:nvPr/>
          </p:nvSpPr>
          <p:spPr>
            <a:xfrm>
              <a:off x="689971" y="285002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D72EC42-E9BF-48F9-B33C-83A442D590D7}"/>
                </a:ext>
              </a:extLst>
            </p:cNvPr>
            <p:cNvSpPr/>
            <p:nvPr/>
          </p:nvSpPr>
          <p:spPr>
            <a:xfrm>
              <a:off x="324914" y="2818671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C69CC2F5-36E5-4103-8EE6-D04FF2496CFE}"/>
                </a:ext>
              </a:extLst>
            </p:cNvPr>
            <p:cNvSpPr/>
            <p:nvPr/>
          </p:nvSpPr>
          <p:spPr>
            <a:xfrm>
              <a:off x="412124" y="313773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35FF2B8-669C-4ED7-8408-90F0D3A42341}"/>
                </a:ext>
              </a:extLst>
            </p:cNvPr>
            <p:cNvSpPr/>
            <p:nvPr/>
          </p:nvSpPr>
          <p:spPr>
            <a:xfrm>
              <a:off x="1013945" y="302026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F1DF11E-AF5F-4950-9B18-9927ABD27038}"/>
                </a:ext>
              </a:extLst>
            </p:cNvPr>
            <p:cNvSpPr/>
            <p:nvPr/>
          </p:nvSpPr>
          <p:spPr>
            <a:xfrm>
              <a:off x="689971" y="309415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0EA8FDE4-E1A8-4C56-88DB-8DD78552F57D}"/>
                </a:ext>
              </a:extLst>
            </p:cNvPr>
            <p:cNvSpPr/>
            <p:nvPr/>
          </p:nvSpPr>
          <p:spPr>
            <a:xfrm>
              <a:off x="1022275" y="3378661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C44F6DF-9531-4B04-AB00-8079C448F9B4}"/>
                </a:ext>
              </a:extLst>
            </p:cNvPr>
            <p:cNvSpPr/>
            <p:nvPr/>
          </p:nvSpPr>
          <p:spPr>
            <a:xfrm>
              <a:off x="117331" y="326368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DFC7A0F-186D-40ED-AD51-E3A7122ABCD7}"/>
                </a:ext>
              </a:extLst>
            </p:cNvPr>
            <p:cNvSpPr/>
            <p:nvPr/>
          </p:nvSpPr>
          <p:spPr>
            <a:xfrm>
              <a:off x="646043" y="364598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19DCFD1-19F2-4A3C-8C1F-19CB2968CA53}"/>
                </a:ext>
              </a:extLst>
            </p:cNvPr>
            <p:cNvSpPr/>
            <p:nvPr/>
          </p:nvSpPr>
          <p:spPr>
            <a:xfrm>
              <a:off x="646043" y="338473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8CEF75BD-FE4B-4BA5-A6DB-42BEDDED929F}"/>
              </a:ext>
            </a:extLst>
          </p:cNvPr>
          <p:cNvGrpSpPr/>
          <p:nvPr/>
        </p:nvGrpSpPr>
        <p:grpSpPr>
          <a:xfrm>
            <a:off x="2304291" y="2305581"/>
            <a:ext cx="1922976" cy="2135300"/>
            <a:chOff x="-720701" y="1690689"/>
            <a:chExt cx="1922976" cy="2135300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5AB454E-F8D6-4DF2-BE2E-DB9302CAF80C}"/>
                </a:ext>
              </a:extLst>
            </p:cNvPr>
            <p:cNvSpPr/>
            <p:nvPr/>
          </p:nvSpPr>
          <p:spPr>
            <a:xfrm>
              <a:off x="-338730" y="169068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A990B95-8023-4946-93CD-C98C2666E6E0}"/>
                </a:ext>
              </a:extLst>
            </p:cNvPr>
            <p:cNvSpPr/>
            <p:nvPr/>
          </p:nvSpPr>
          <p:spPr>
            <a:xfrm>
              <a:off x="-74705" y="198966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FE6D17CE-A975-4337-8FB2-E78AE5BA9088}"/>
                </a:ext>
              </a:extLst>
            </p:cNvPr>
            <p:cNvSpPr/>
            <p:nvPr/>
          </p:nvSpPr>
          <p:spPr>
            <a:xfrm>
              <a:off x="-720701" y="2045395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7B5E5343-0309-4134-85A8-1BB0E79B249F}"/>
                </a:ext>
              </a:extLst>
            </p:cNvPr>
            <p:cNvSpPr/>
            <p:nvPr/>
          </p:nvSpPr>
          <p:spPr>
            <a:xfrm>
              <a:off x="-443960" y="250877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B27DE6C-D6AA-47F5-B940-F420119CF4A3}"/>
                </a:ext>
              </a:extLst>
            </p:cNvPr>
            <p:cNvSpPr/>
            <p:nvPr/>
          </p:nvSpPr>
          <p:spPr>
            <a:xfrm>
              <a:off x="-398987" y="2225395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D55E98D4-244B-482D-A3B2-B4B41D0679A0}"/>
                </a:ext>
              </a:extLst>
            </p:cNvPr>
            <p:cNvSpPr/>
            <p:nvPr/>
          </p:nvSpPr>
          <p:spPr>
            <a:xfrm>
              <a:off x="205556" y="216966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9D1362B-F952-44D6-969A-7267D545C11D}"/>
                </a:ext>
              </a:extLst>
            </p:cNvPr>
            <p:cNvSpPr/>
            <p:nvPr/>
          </p:nvSpPr>
          <p:spPr>
            <a:xfrm>
              <a:off x="357956" y="258332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E0432FD2-5A7B-42C5-B726-201A92002462}"/>
                </a:ext>
              </a:extLst>
            </p:cNvPr>
            <p:cNvSpPr/>
            <p:nvPr/>
          </p:nvSpPr>
          <p:spPr>
            <a:xfrm>
              <a:off x="-7101" y="255196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496D715E-4B45-4875-8EBD-8AE1084DDB73}"/>
                </a:ext>
              </a:extLst>
            </p:cNvPr>
            <p:cNvSpPr/>
            <p:nvPr/>
          </p:nvSpPr>
          <p:spPr>
            <a:xfrm>
              <a:off x="-227886" y="304773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D0DBC471-8480-4788-B054-677FE7DE54D4}"/>
                </a:ext>
              </a:extLst>
            </p:cNvPr>
            <p:cNvSpPr/>
            <p:nvPr/>
          </p:nvSpPr>
          <p:spPr>
            <a:xfrm>
              <a:off x="15295" y="285002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4D7D966-1440-4F6A-8A11-5A715BB412F0}"/>
                </a:ext>
              </a:extLst>
            </p:cNvPr>
            <p:cNvSpPr/>
            <p:nvPr/>
          </p:nvSpPr>
          <p:spPr>
            <a:xfrm>
              <a:off x="537571" y="2436365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EA15F12-97C8-4618-8832-1151D2D0C184}"/>
                </a:ext>
              </a:extLst>
            </p:cNvPr>
            <p:cNvSpPr/>
            <p:nvPr/>
          </p:nvSpPr>
          <p:spPr>
            <a:xfrm>
              <a:off x="689971" y="285002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D0F06F5-10D5-4BEA-8571-C38FD3E1BF70}"/>
                </a:ext>
              </a:extLst>
            </p:cNvPr>
            <p:cNvSpPr/>
            <p:nvPr/>
          </p:nvSpPr>
          <p:spPr>
            <a:xfrm>
              <a:off x="324914" y="2818671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7F3AFC-5191-4EE1-A84E-376685B6E0C2}"/>
                </a:ext>
              </a:extLst>
            </p:cNvPr>
            <p:cNvSpPr/>
            <p:nvPr/>
          </p:nvSpPr>
          <p:spPr>
            <a:xfrm>
              <a:off x="412124" y="313773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643232F-7B01-4B37-92EE-2369E408B4F2}"/>
                </a:ext>
              </a:extLst>
            </p:cNvPr>
            <p:cNvSpPr/>
            <p:nvPr/>
          </p:nvSpPr>
          <p:spPr>
            <a:xfrm>
              <a:off x="1013945" y="302026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2D2BF90-8BCA-4AE7-A0FF-0BF88B27CC61}"/>
                </a:ext>
              </a:extLst>
            </p:cNvPr>
            <p:cNvSpPr/>
            <p:nvPr/>
          </p:nvSpPr>
          <p:spPr>
            <a:xfrm>
              <a:off x="689971" y="309415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9888E786-A421-4F2C-9D61-7D2C3679BCA9}"/>
                </a:ext>
              </a:extLst>
            </p:cNvPr>
            <p:cNvSpPr/>
            <p:nvPr/>
          </p:nvSpPr>
          <p:spPr>
            <a:xfrm>
              <a:off x="1022275" y="3378661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61169AF5-0034-4EFA-8F2E-99B08DDE6AAE}"/>
                </a:ext>
              </a:extLst>
            </p:cNvPr>
            <p:cNvSpPr/>
            <p:nvPr/>
          </p:nvSpPr>
          <p:spPr>
            <a:xfrm>
              <a:off x="117331" y="326368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184DF76E-834E-4014-9507-38DB96FD30A0}"/>
                </a:ext>
              </a:extLst>
            </p:cNvPr>
            <p:cNvSpPr/>
            <p:nvPr/>
          </p:nvSpPr>
          <p:spPr>
            <a:xfrm>
              <a:off x="646043" y="364598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E8B4910E-C999-4243-BA88-5C01F367577F}"/>
                </a:ext>
              </a:extLst>
            </p:cNvPr>
            <p:cNvSpPr/>
            <p:nvPr/>
          </p:nvSpPr>
          <p:spPr>
            <a:xfrm>
              <a:off x="646043" y="338473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7F0BC1CB-AC24-4467-92E1-73B02A61AB18}"/>
              </a:ext>
            </a:extLst>
          </p:cNvPr>
          <p:cNvGrpSpPr/>
          <p:nvPr/>
        </p:nvGrpSpPr>
        <p:grpSpPr>
          <a:xfrm>
            <a:off x="4729398" y="2211678"/>
            <a:ext cx="2061603" cy="2032223"/>
            <a:chOff x="8292347" y="1256293"/>
            <a:chExt cx="2061603" cy="203222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E2F0E3DC-29BD-4ED8-921C-AAA35813550A}"/>
                </a:ext>
              </a:extLst>
            </p:cNvPr>
            <p:cNvSpPr/>
            <p:nvPr/>
          </p:nvSpPr>
          <p:spPr>
            <a:xfrm>
              <a:off x="8674318" y="229043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23A48174-D2F5-4234-8140-FD4DF004A3C7}"/>
                </a:ext>
              </a:extLst>
            </p:cNvPr>
            <p:cNvSpPr/>
            <p:nvPr/>
          </p:nvSpPr>
          <p:spPr>
            <a:xfrm>
              <a:off x="8938343" y="258940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E604A49F-9087-4C6B-991D-3B0ECCEFC860}"/>
                </a:ext>
              </a:extLst>
            </p:cNvPr>
            <p:cNvSpPr/>
            <p:nvPr/>
          </p:nvSpPr>
          <p:spPr>
            <a:xfrm>
              <a:off x="8292347" y="264513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B63D9DD5-4194-4E1D-A7DB-74E894081958}"/>
                </a:ext>
              </a:extLst>
            </p:cNvPr>
            <p:cNvSpPr/>
            <p:nvPr/>
          </p:nvSpPr>
          <p:spPr>
            <a:xfrm>
              <a:off x="8569088" y="3108516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9E34228E-8AB3-4534-A251-3AA04E6A0370}"/>
                </a:ext>
              </a:extLst>
            </p:cNvPr>
            <p:cNvSpPr/>
            <p:nvPr/>
          </p:nvSpPr>
          <p:spPr>
            <a:xfrm>
              <a:off x="8614061" y="282513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F9912006-FDE1-4CE6-B8D7-865C55248F54}"/>
                </a:ext>
              </a:extLst>
            </p:cNvPr>
            <p:cNvSpPr/>
            <p:nvPr/>
          </p:nvSpPr>
          <p:spPr>
            <a:xfrm>
              <a:off x="9218604" y="276940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CB4516AD-9FED-4A57-A52A-CDB3A038428B}"/>
                </a:ext>
              </a:extLst>
            </p:cNvPr>
            <p:cNvSpPr/>
            <p:nvPr/>
          </p:nvSpPr>
          <p:spPr>
            <a:xfrm>
              <a:off x="10057224" y="133731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CB17B85F-0EDE-4753-9C3D-10DE0EE9D10F}"/>
                </a:ext>
              </a:extLst>
            </p:cNvPr>
            <p:cNvSpPr/>
            <p:nvPr/>
          </p:nvSpPr>
          <p:spPr>
            <a:xfrm>
              <a:off x="9281670" y="135494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020E718-99AF-442E-9C5E-37E2B6DE3468}"/>
                </a:ext>
              </a:extLst>
            </p:cNvPr>
            <p:cNvSpPr/>
            <p:nvPr/>
          </p:nvSpPr>
          <p:spPr>
            <a:xfrm>
              <a:off x="8880840" y="193019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65C3FF10-41C1-4CC1-B13F-4185ACE8B7AE}"/>
                </a:ext>
              </a:extLst>
            </p:cNvPr>
            <p:cNvSpPr/>
            <p:nvPr/>
          </p:nvSpPr>
          <p:spPr>
            <a:xfrm>
              <a:off x="9175300" y="166995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D98B2F5-6136-49CF-9AB4-3BD30C5F1157}"/>
                </a:ext>
              </a:extLst>
            </p:cNvPr>
            <p:cNvSpPr/>
            <p:nvPr/>
          </p:nvSpPr>
          <p:spPr>
            <a:xfrm>
              <a:off x="9697576" y="125629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59EBDB44-7879-4C6D-B2C9-986C7663963F}"/>
                </a:ext>
              </a:extLst>
            </p:cNvPr>
            <p:cNvSpPr/>
            <p:nvPr/>
          </p:nvSpPr>
          <p:spPr>
            <a:xfrm>
              <a:off x="9849976" y="166995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C77BB82-D10B-4687-92B6-1AC8611C9EF0}"/>
                </a:ext>
              </a:extLst>
            </p:cNvPr>
            <p:cNvSpPr/>
            <p:nvPr/>
          </p:nvSpPr>
          <p:spPr>
            <a:xfrm>
              <a:off x="9484919" y="163859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24CFC8EC-DC4E-4EFC-8784-A90A8DF9AD8B}"/>
                </a:ext>
              </a:extLst>
            </p:cNvPr>
            <p:cNvSpPr/>
            <p:nvPr/>
          </p:nvSpPr>
          <p:spPr>
            <a:xfrm>
              <a:off x="9364361" y="187742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3C1C41E-9FE0-454A-8158-6398CBF0ECB6}"/>
                </a:ext>
              </a:extLst>
            </p:cNvPr>
            <p:cNvSpPr/>
            <p:nvPr/>
          </p:nvSpPr>
          <p:spPr>
            <a:xfrm>
              <a:off x="10173950" y="184019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3444C00B-A294-418A-9E8B-DD17B86D7ED0}"/>
                </a:ext>
              </a:extLst>
            </p:cNvPr>
            <p:cNvSpPr/>
            <p:nvPr/>
          </p:nvSpPr>
          <p:spPr>
            <a:xfrm>
              <a:off x="9849976" y="1914086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E0059FFB-3E1B-466F-AE44-353E30AB232D}"/>
                </a:ext>
              </a:extLst>
            </p:cNvPr>
            <p:cNvSpPr/>
            <p:nvPr/>
          </p:nvSpPr>
          <p:spPr>
            <a:xfrm>
              <a:off x="9923959" y="221620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13D6E5FE-F26A-4BD4-8ACE-C96B7007EC5A}"/>
                </a:ext>
              </a:extLst>
            </p:cNvPr>
            <p:cNvSpPr/>
            <p:nvPr/>
          </p:nvSpPr>
          <p:spPr>
            <a:xfrm>
              <a:off x="9113079" y="221361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2DFB49D4-105C-4C07-A9A4-E4A245BFE67A}"/>
                </a:ext>
              </a:extLst>
            </p:cNvPr>
            <p:cNvSpPr/>
            <p:nvPr/>
          </p:nvSpPr>
          <p:spPr>
            <a:xfrm>
              <a:off x="9510153" y="251714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96958D92-D4DD-4CFB-BCB8-E50D1C0640D5}"/>
                </a:ext>
              </a:extLst>
            </p:cNvPr>
            <p:cNvSpPr/>
            <p:nvPr/>
          </p:nvSpPr>
          <p:spPr>
            <a:xfrm>
              <a:off x="9563519" y="219858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4569B99B-F583-4DC6-8BFC-5297E59B79D2}"/>
              </a:ext>
            </a:extLst>
          </p:cNvPr>
          <p:cNvGrpSpPr/>
          <p:nvPr/>
        </p:nvGrpSpPr>
        <p:grpSpPr>
          <a:xfrm>
            <a:off x="6401072" y="3574626"/>
            <a:ext cx="2061603" cy="2032223"/>
            <a:chOff x="8292347" y="1256293"/>
            <a:chExt cx="2061603" cy="2032223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426C00D3-CE37-47B5-80C8-F175E30676A8}"/>
                </a:ext>
              </a:extLst>
            </p:cNvPr>
            <p:cNvSpPr/>
            <p:nvPr/>
          </p:nvSpPr>
          <p:spPr>
            <a:xfrm>
              <a:off x="8674318" y="229043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FF2F4B2-DFAD-4669-B20B-F2091DDA50E4}"/>
                </a:ext>
              </a:extLst>
            </p:cNvPr>
            <p:cNvSpPr/>
            <p:nvPr/>
          </p:nvSpPr>
          <p:spPr>
            <a:xfrm>
              <a:off x="8938343" y="258940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661B95A-8501-4E7C-8FDD-B6ED84642BCF}"/>
                </a:ext>
              </a:extLst>
            </p:cNvPr>
            <p:cNvSpPr/>
            <p:nvPr/>
          </p:nvSpPr>
          <p:spPr>
            <a:xfrm>
              <a:off x="8292347" y="264513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EEEBE2A7-AE60-4D03-9CEA-811FE744B28D}"/>
                </a:ext>
              </a:extLst>
            </p:cNvPr>
            <p:cNvSpPr/>
            <p:nvPr/>
          </p:nvSpPr>
          <p:spPr>
            <a:xfrm>
              <a:off x="8569088" y="3108516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29813EB6-5E29-4147-A2AB-92F506A94C12}"/>
                </a:ext>
              </a:extLst>
            </p:cNvPr>
            <p:cNvSpPr/>
            <p:nvPr/>
          </p:nvSpPr>
          <p:spPr>
            <a:xfrm>
              <a:off x="8614061" y="282513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D2050CF-7C57-4A43-B9B6-78D2F8A392F7}"/>
                </a:ext>
              </a:extLst>
            </p:cNvPr>
            <p:cNvSpPr/>
            <p:nvPr/>
          </p:nvSpPr>
          <p:spPr>
            <a:xfrm>
              <a:off x="9218604" y="276940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D4B952A4-4356-41AE-A214-F23A17238253}"/>
                </a:ext>
              </a:extLst>
            </p:cNvPr>
            <p:cNvSpPr/>
            <p:nvPr/>
          </p:nvSpPr>
          <p:spPr>
            <a:xfrm>
              <a:off x="10057224" y="1337314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98E38556-738B-4BB8-B594-AD323AD310E8}"/>
                </a:ext>
              </a:extLst>
            </p:cNvPr>
            <p:cNvSpPr/>
            <p:nvPr/>
          </p:nvSpPr>
          <p:spPr>
            <a:xfrm>
              <a:off x="9281670" y="135494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3625FA08-FB78-4125-9232-39CE6D764F1C}"/>
                </a:ext>
              </a:extLst>
            </p:cNvPr>
            <p:cNvSpPr/>
            <p:nvPr/>
          </p:nvSpPr>
          <p:spPr>
            <a:xfrm>
              <a:off x="8880840" y="193019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AB944D89-B580-4487-80E5-7EE3C66E710E}"/>
                </a:ext>
              </a:extLst>
            </p:cNvPr>
            <p:cNvSpPr/>
            <p:nvPr/>
          </p:nvSpPr>
          <p:spPr>
            <a:xfrm>
              <a:off x="9175300" y="166995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532AC118-3ABC-49FE-B38C-A5AAEFE471E0}"/>
                </a:ext>
              </a:extLst>
            </p:cNvPr>
            <p:cNvSpPr/>
            <p:nvPr/>
          </p:nvSpPr>
          <p:spPr>
            <a:xfrm>
              <a:off x="9697576" y="1256293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E140DEA0-5258-424D-AE0C-6625D6335A2B}"/>
                </a:ext>
              </a:extLst>
            </p:cNvPr>
            <p:cNvSpPr/>
            <p:nvPr/>
          </p:nvSpPr>
          <p:spPr>
            <a:xfrm>
              <a:off x="9849976" y="166995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A442F8B5-BDF6-42DE-9395-8AAB010F3206}"/>
                </a:ext>
              </a:extLst>
            </p:cNvPr>
            <p:cNvSpPr/>
            <p:nvPr/>
          </p:nvSpPr>
          <p:spPr>
            <a:xfrm>
              <a:off x="9484919" y="163859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895BAFA7-36A6-4845-9BCE-4A7BE44C8E67}"/>
                </a:ext>
              </a:extLst>
            </p:cNvPr>
            <p:cNvSpPr/>
            <p:nvPr/>
          </p:nvSpPr>
          <p:spPr>
            <a:xfrm>
              <a:off x="9364361" y="1877420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0FED5DDC-3D6A-4B53-8FA3-907340608143}"/>
                </a:ext>
              </a:extLst>
            </p:cNvPr>
            <p:cNvSpPr/>
            <p:nvPr/>
          </p:nvSpPr>
          <p:spPr>
            <a:xfrm>
              <a:off x="10173950" y="1840192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1F52DA23-715C-41C5-9359-B816FCCDEE9D}"/>
                </a:ext>
              </a:extLst>
            </p:cNvPr>
            <p:cNvSpPr/>
            <p:nvPr/>
          </p:nvSpPr>
          <p:spPr>
            <a:xfrm>
              <a:off x="9849976" y="1914086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29FF4045-2287-4684-A49C-9D90F6325854}"/>
                </a:ext>
              </a:extLst>
            </p:cNvPr>
            <p:cNvSpPr/>
            <p:nvPr/>
          </p:nvSpPr>
          <p:spPr>
            <a:xfrm>
              <a:off x="9923959" y="2216208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89514BD-C5EF-4259-8CEF-B01673CF459C}"/>
                </a:ext>
              </a:extLst>
            </p:cNvPr>
            <p:cNvSpPr/>
            <p:nvPr/>
          </p:nvSpPr>
          <p:spPr>
            <a:xfrm>
              <a:off x="9113079" y="221361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486031D-8F9B-4977-92A3-4434B23A9AAE}"/>
                </a:ext>
              </a:extLst>
            </p:cNvPr>
            <p:cNvSpPr/>
            <p:nvPr/>
          </p:nvSpPr>
          <p:spPr>
            <a:xfrm>
              <a:off x="9510153" y="2517147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DE0BB824-62A4-4802-8C1C-2EEEC6B09112}"/>
                </a:ext>
              </a:extLst>
            </p:cNvPr>
            <p:cNvSpPr/>
            <p:nvPr/>
          </p:nvSpPr>
          <p:spPr>
            <a:xfrm>
              <a:off x="9563519" y="2198589"/>
              <a:ext cx="180000" cy="1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74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FC4FA-EF9B-40BD-9872-08ECB6E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Considering Decision Boundary 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5495C5-F2CD-49F3-AD41-547905E1401F}"/>
              </a:ext>
            </a:extLst>
          </p:cNvPr>
          <p:cNvSpPr txBox="1"/>
          <p:nvPr/>
        </p:nvSpPr>
        <p:spPr>
          <a:xfrm>
            <a:off x="827168" y="5313123"/>
            <a:ext cx="788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000000"/>
                </a:solidFill>
                <a:effectLst/>
              </a:rPr>
              <a:t>Used in Decision-boundary Iterative Refinement Training with a Teacher (DIRT-T)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51416A-6984-475D-9BD1-302374927538}"/>
              </a:ext>
            </a:extLst>
          </p:cNvPr>
          <p:cNvSpPr txBox="1"/>
          <p:nvPr/>
        </p:nvSpPr>
        <p:spPr>
          <a:xfrm>
            <a:off x="5203477" y="5772138"/>
            <a:ext cx="348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https://arxiv.org/abs/1802.08735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51F2E27-A7FD-424A-90BE-32D7D0C44546}"/>
              </a:ext>
            </a:extLst>
          </p:cNvPr>
          <p:cNvSpPr/>
          <p:nvPr/>
        </p:nvSpPr>
        <p:spPr>
          <a:xfrm>
            <a:off x="1698432" y="1818580"/>
            <a:ext cx="1427812" cy="11954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6FAC11-C17B-4729-9EA6-6AE9A60F45CF}"/>
              </a:ext>
            </a:extLst>
          </p:cNvPr>
          <p:cNvSpPr/>
          <p:nvPr/>
        </p:nvSpPr>
        <p:spPr>
          <a:xfrm>
            <a:off x="4554057" y="1843471"/>
            <a:ext cx="1427812" cy="119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D43F01F-7C04-4E0A-9FE6-3575CBF3F173}"/>
              </a:ext>
            </a:extLst>
          </p:cNvPr>
          <p:cNvSpPr/>
          <p:nvPr/>
        </p:nvSpPr>
        <p:spPr>
          <a:xfrm>
            <a:off x="3744591" y="1818580"/>
            <a:ext cx="194872" cy="11954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7E57A3-6DC7-47F1-B540-4F682C2A58CC}"/>
              </a:ext>
            </a:extLst>
          </p:cNvPr>
          <p:cNvSpPr txBox="1"/>
          <p:nvPr/>
        </p:nvSpPr>
        <p:spPr>
          <a:xfrm>
            <a:off x="1758392" y="2015804"/>
            <a:ext cx="131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Extractor 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DF266A4-C13A-4D8E-A4FF-B3D3047B8F8B}"/>
              </a:ext>
            </a:extLst>
          </p:cNvPr>
          <p:cNvSpPr txBox="1"/>
          <p:nvPr/>
        </p:nvSpPr>
        <p:spPr>
          <a:xfrm>
            <a:off x="4527829" y="2015804"/>
            <a:ext cx="150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</a:p>
          <a:p>
            <a:pPr algn="ctr"/>
            <a:r>
              <a:rPr lang="en-US" altLang="zh-TW" sz="2400" dirty="0"/>
              <a:t>Predictor</a:t>
            </a:r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A6AAE9-1003-44DC-84E3-B15FF2172B54}"/>
              </a:ext>
            </a:extLst>
          </p:cNvPr>
          <p:cNvCxnSpPr>
            <a:cxnSpLocks/>
          </p:cNvCxnSpPr>
          <p:nvPr/>
        </p:nvCxnSpPr>
        <p:spPr>
          <a:xfrm>
            <a:off x="1166282" y="2416313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A90C465-DBD1-4A1F-99F8-A403ACAF3813}"/>
              </a:ext>
            </a:extLst>
          </p:cNvPr>
          <p:cNvCxnSpPr>
            <a:cxnSpLocks/>
          </p:cNvCxnSpPr>
          <p:nvPr/>
        </p:nvCxnSpPr>
        <p:spPr>
          <a:xfrm>
            <a:off x="3189954" y="2430679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BFDC417-0EEF-4644-9528-D9372F00188D}"/>
              </a:ext>
            </a:extLst>
          </p:cNvPr>
          <p:cNvCxnSpPr>
            <a:cxnSpLocks/>
          </p:cNvCxnSpPr>
          <p:nvPr/>
        </p:nvCxnSpPr>
        <p:spPr>
          <a:xfrm>
            <a:off x="3984433" y="2430679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A93157-F543-41E3-A0F3-1E789216CA6E}"/>
              </a:ext>
            </a:extLst>
          </p:cNvPr>
          <p:cNvCxnSpPr>
            <a:cxnSpLocks/>
          </p:cNvCxnSpPr>
          <p:nvPr/>
        </p:nvCxnSpPr>
        <p:spPr>
          <a:xfrm>
            <a:off x="6008107" y="2444420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F436DEC3-5CF3-4B1D-9946-7C171B26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93883"/>
            <a:ext cx="809958" cy="101547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F9A0A3-EBD3-4097-9DB1-1D56C085E955}"/>
              </a:ext>
            </a:extLst>
          </p:cNvPr>
          <p:cNvSpPr txBox="1"/>
          <p:nvPr/>
        </p:nvSpPr>
        <p:spPr>
          <a:xfrm>
            <a:off x="-162711" y="1400841"/>
            <a:ext cx="20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</a:t>
            </a:r>
            <a:endParaRPr lang="zh-TW" altLang="en-US" sz="24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F9FB7AE-C7A4-490B-AD26-1F458223855D}"/>
              </a:ext>
            </a:extLst>
          </p:cNvPr>
          <p:cNvGrpSpPr/>
          <p:nvPr/>
        </p:nvGrpSpPr>
        <p:grpSpPr>
          <a:xfrm>
            <a:off x="6501331" y="1818580"/>
            <a:ext cx="2374467" cy="1316425"/>
            <a:chOff x="888917" y="2756181"/>
            <a:chExt cx="2374467" cy="1316425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1D50E769-4A0F-4779-955E-1E114BDF2555}"/>
                </a:ext>
              </a:extLst>
            </p:cNvPr>
            <p:cNvCxnSpPr/>
            <p:nvPr/>
          </p:nvCxnSpPr>
          <p:spPr>
            <a:xfrm>
              <a:off x="888917" y="3722944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993D9B-CEAC-405A-B4FD-9D1DE0404E32}"/>
                </a:ext>
              </a:extLst>
            </p:cNvPr>
            <p:cNvSpPr/>
            <p:nvPr/>
          </p:nvSpPr>
          <p:spPr>
            <a:xfrm>
              <a:off x="1110515" y="2756181"/>
              <a:ext cx="194872" cy="9586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2126EB2-2854-495E-8517-73BA7BFFFD58}"/>
                </a:ext>
              </a:extLst>
            </p:cNvPr>
            <p:cNvSpPr txBox="1"/>
            <p:nvPr/>
          </p:nvSpPr>
          <p:spPr>
            <a:xfrm>
              <a:off x="944837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55A173F-8F56-4669-97EE-4610EF064930}"/>
                </a:ext>
              </a:extLst>
            </p:cNvPr>
            <p:cNvSpPr txBox="1"/>
            <p:nvPr/>
          </p:nvSpPr>
          <p:spPr>
            <a:xfrm>
              <a:off x="1387949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5F59CBC-9F4F-4C48-90E2-A1F59EC82F97}"/>
                </a:ext>
              </a:extLst>
            </p:cNvPr>
            <p:cNvSpPr txBox="1"/>
            <p:nvPr/>
          </p:nvSpPr>
          <p:spPr>
            <a:xfrm>
              <a:off x="1831061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371461C-06A2-4216-8456-7922806F8F6B}"/>
                </a:ext>
              </a:extLst>
            </p:cNvPr>
            <p:cNvSpPr txBox="1"/>
            <p:nvPr/>
          </p:nvSpPr>
          <p:spPr>
            <a:xfrm>
              <a:off x="2274173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4AD3470-BFDF-4221-9B24-E2E60014F721}"/>
                </a:ext>
              </a:extLst>
            </p:cNvPr>
            <p:cNvSpPr txBox="1"/>
            <p:nvPr/>
          </p:nvSpPr>
          <p:spPr>
            <a:xfrm>
              <a:off x="2717284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BA63F8D-CC86-4598-996A-883706309F75}"/>
              </a:ext>
            </a:extLst>
          </p:cNvPr>
          <p:cNvSpPr txBox="1"/>
          <p:nvPr/>
        </p:nvSpPr>
        <p:spPr>
          <a:xfrm>
            <a:off x="6624893" y="1359068"/>
            <a:ext cx="221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entropy </a:t>
            </a:r>
            <a:endParaRPr lang="zh-TW" altLang="en-US" sz="24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48A67C0-8D80-4A0E-8A94-915516832B01}"/>
              </a:ext>
            </a:extLst>
          </p:cNvPr>
          <p:cNvSpPr/>
          <p:nvPr/>
        </p:nvSpPr>
        <p:spPr>
          <a:xfrm>
            <a:off x="1698432" y="3786670"/>
            <a:ext cx="1427812" cy="11954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9A43D12-B59D-4C82-A368-88ED8A8FB04F}"/>
              </a:ext>
            </a:extLst>
          </p:cNvPr>
          <p:cNvSpPr/>
          <p:nvPr/>
        </p:nvSpPr>
        <p:spPr>
          <a:xfrm>
            <a:off x="4554057" y="3811561"/>
            <a:ext cx="1427812" cy="119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3FCD6A5C-58B2-4EDE-A5B9-8FC0E1864C36}"/>
              </a:ext>
            </a:extLst>
          </p:cNvPr>
          <p:cNvSpPr/>
          <p:nvPr/>
        </p:nvSpPr>
        <p:spPr>
          <a:xfrm>
            <a:off x="3744591" y="3786670"/>
            <a:ext cx="194872" cy="11954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74329E0-D38D-4D81-B361-1450736262BC}"/>
              </a:ext>
            </a:extLst>
          </p:cNvPr>
          <p:cNvSpPr txBox="1"/>
          <p:nvPr/>
        </p:nvSpPr>
        <p:spPr>
          <a:xfrm>
            <a:off x="1758392" y="3983894"/>
            <a:ext cx="131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Extractor 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F618D20-544C-4A2A-B970-D90766B2CA3E}"/>
              </a:ext>
            </a:extLst>
          </p:cNvPr>
          <p:cNvSpPr txBox="1"/>
          <p:nvPr/>
        </p:nvSpPr>
        <p:spPr>
          <a:xfrm>
            <a:off x="4527829" y="3983894"/>
            <a:ext cx="150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</a:p>
          <a:p>
            <a:pPr algn="ctr"/>
            <a:r>
              <a:rPr lang="en-US" altLang="zh-TW" sz="2400" dirty="0"/>
              <a:t>Predictor</a:t>
            </a:r>
            <a:endParaRPr lang="zh-TW" altLang="en-US" sz="2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20B0F0-F716-4060-815D-89FA249816AC}"/>
              </a:ext>
            </a:extLst>
          </p:cNvPr>
          <p:cNvCxnSpPr>
            <a:cxnSpLocks/>
          </p:cNvCxnSpPr>
          <p:nvPr/>
        </p:nvCxnSpPr>
        <p:spPr>
          <a:xfrm>
            <a:off x="1166282" y="4384403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EDD5544-502B-4B2B-B60C-AB7D4831794E}"/>
              </a:ext>
            </a:extLst>
          </p:cNvPr>
          <p:cNvCxnSpPr>
            <a:cxnSpLocks/>
          </p:cNvCxnSpPr>
          <p:nvPr/>
        </p:nvCxnSpPr>
        <p:spPr>
          <a:xfrm>
            <a:off x="3189954" y="4398769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538F168-E7CB-4EA7-BE35-7056E7FF42B9}"/>
              </a:ext>
            </a:extLst>
          </p:cNvPr>
          <p:cNvCxnSpPr>
            <a:cxnSpLocks/>
          </p:cNvCxnSpPr>
          <p:nvPr/>
        </p:nvCxnSpPr>
        <p:spPr>
          <a:xfrm>
            <a:off x="3984433" y="4398769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CC05BB9-DF06-4309-AE97-FCF203DDFD06}"/>
              </a:ext>
            </a:extLst>
          </p:cNvPr>
          <p:cNvCxnSpPr>
            <a:cxnSpLocks/>
          </p:cNvCxnSpPr>
          <p:nvPr/>
        </p:nvCxnSpPr>
        <p:spPr>
          <a:xfrm>
            <a:off x="6008107" y="4412510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>
            <a:extLst>
              <a:ext uri="{FF2B5EF4-FFF2-40B4-BE49-F238E27FC236}">
                <a16:creationId xmlns:a16="http://schemas.microsoft.com/office/drawing/2014/main" id="{6DC637BD-98DC-4A76-8B79-FD396D22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861973"/>
            <a:ext cx="809958" cy="101547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B0A47760-1DDC-4E95-93CF-E82E5845AE55}"/>
              </a:ext>
            </a:extLst>
          </p:cNvPr>
          <p:cNvSpPr txBox="1"/>
          <p:nvPr/>
        </p:nvSpPr>
        <p:spPr>
          <a:xfrm>
            <a:off x="-162711" y="3368931"/>
            <a:ext cx="20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</a:t>
            </a:r>
            <a:endParaRPr lang="zh-TW" altLang="en-US" sz="2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9166E1B-2C38-4114-9767-F3F0CFF926D4}"/>
              </a:ext>
            </a:extLst>
          </p:cNvPr>
          <p:cNvGrpSpPr/>
          <p:nvPr/>
        </p:nvGrpSpPr>
        <p:grpSpPr>
          <a:xfrm>
            <a:off x="6501331" y="4458256"/>
            <a:ext cx="2374467" cy="644839"/>
            <a:chOff x="6501331" y="4686857"/>
            <a:chExt cx="2374467" cy="644839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D687225E-B392-447E-B61F-F54E47188669}"/>
                </a:ext>
              </a:extLst>
            </p:cNvPr>
            <p:cNvGrpSpPr/>
            <p:nvPr/>
          </p:nvGrpSpPr>
          <p:grpSpPr>
            <a:xfrm>
              <a:off x="6501331" y="4962364"/>
              <a:ext cx="2374467" cy="369332"/>
              <a:chOff x="888917" y="3703274"/>
              <a:chExt cx="2374467" cy="369332"/>
            </a:xfrm>
          </p:grpSpPr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B674B135-9CE3-4272-97BE-763C58DA4E6A}"/>
                  </a:ext>
                </a:extLst>
              </p:cNvPr>
              <p:cNvCxnSpPr/>
              <p:nvPr/>
            </p:nvCxnSpPr>
            <p:spPr>
              <a:xfrm>
                <a:off x="888917" y="3722944"/>
                <a:ext cx="23744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027C430-732D-4393-BF33-9BC2D78339FC}"/>
                  </a:ext>
                </a:extLst>
              </p:cNvPr>
              <p:cNvSpPr txBox="1"/>
              <p:nvPr/>
            </p:nvSpPr>
            <p:spPr>
              <a:xfrm>
                <a:off x="944837" y="370327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3DF62DD-337B-424D-921B-86897DF756F7}"/>
                  </a:ext>
                </a:extLst>
              </p:cNvPr>
              <p:cNvSpPr txBox="1"/>
              <p:nvPr/>
            </p:nvSpPr>
            <p:spPr>
              <a:xfrm>
                <a:off x="1387949" y="370327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02C916B-FBF1-4E1C-B952-1959C3BAD65A}"/>
                  </a:ext>
                </a:extLst>
              </p:cNvPr>
              <p:cNvSpPr txBox="1"/>
              <p:nvPr/>
            </p:nvSpPr>
            <p:spPr>
              <a:xfrm>
                <a:off x="1831061" y="370327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FF6F8E1-008D-4866-AE1D-C0E7B239C74B}"/>
                  </a:ext>
                </a:extLst>
              </p:cNvPr>
              <p:cNvSpPr txBox="1"/>
              <p:nvPr/>
            </p:nvSpPr>
            <p:spPr>
              <a:xfrm>
                <a:off x="2274173" y="370327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457DE71C-09D7-40DB-BD68-C36025DE4BEB}"/>
                  </a:ext>
                </a:extLst>
              </p:cNvPr>
              <p:cNvSpPr txBox="1"/>
              <p:nvPr/>
            </p:nvSpPr>
            <p:spPr>
              <a:xfrm>
                <a:off x="2717284" y="370327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B624C79-7BBF-46AE-982D-0B828775A72C}"/>
                </a:ext>
              </a:extLst>
            </p:cNvPr>
            <p:cNvSpPr/>
            <p:nvPr/>
          </p:nvSpPr>
          <p:spPr>
            <a:xfrm>
              <a:off x="7196991" y="4688541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058131A-AEF1-4A6C-A79D-73C0E3D5D909}"/>
                </a:ext>
              </a:extLst>
            </p:cNvPr>
            <p:cNvSpPr/>
            <p:nvPr/>
          </p:nvSpPr>
          <p:spPr>
            <a:xfrm>
              <a:off x="6762488" y="4692334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39536B-9A39-46E9-B0D1-764F930B6D3C}"/>
                </a:ext>
              </a:extLst>
            </p:cNvPr>
            <p:cNvSpPr/>
            <p:nvPr/>
          </p:nvSpPr>
          <p:spPr>
            <a:xfrm>
              <a:off x="8060449" y="4692334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1BC777D-2B9C-498B-8830-B3FEA03A4D8B}"/>
                </a:ext>
              </a:extLst>
            </p:cNvPr>
            <p:cNvSpPr/>
            <p:nvPr/>
          </p:nvSpPr>
          <p:spPr>
            <a:xfrm>
              <a:off x="7616500" y="4686857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3118DCE-9BEC-4E0A-9FD4-89C50C7F0446}"/>
                </a:ext>
              </a:extLst>
            </p:cNvPr>
            <p:cNvSpPr/>
            <p:nvPr/>
          </p:nvSpPr>
          <p:spPr>
            <a:xfrm>
              <a:off x="8454908" y="4711304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B5CC36-2681-4CD7-B82C-9ECE9532FB28}"/>
              </a:ext>
            </a:extLst>
          </p:cNvPr>
          <p:cNvSpPr txBox="1"/>
          <p:nvPr/>
        </p:nvSpPr>
        <p:spPr>
          <a:xfrm>
            <a:off x="6607559" y="3751743"/>
            <a:ext cx="2217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entropy </a:t>
            </a:r>
            <a:endParaRPr lang="zh-TW" altLang="en-US" sz="2400" dirty="0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7A72B72F-B4CF-49EC-B9F0-128ED276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9" y="1657454"/>
            <a:ext cx="732244" cy="732244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77DCE9E8-C721-4FC1-9E99-6284B962B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20" y="3346906"/>
            <a:ext cx="546100" cy="546100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5839C7C0-958C-4A46-85F4-969380978E6F}"/>
              </a:ext>
            </a:extLst>
          </p:cNvPr>
          <p:cNvSpPr txBox="1"/>
          <p:nvPr/>
        </p:nvSpPr>
        <p:spPr>
          <a:xfrm>
            <a:off x="800679" y="6231465"/>
            <a:ext cx="4651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Maximum Classifier Discrepancy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3F922BF-1A07-40F8-A1A4-16C8CCD37AD9}"/>
              </a:ext>
            </a:extLst>
          </p:cNvPr>
          <p:cNvSpPr txBox="1"/>
          <p:nvPr/>
        </p:nvSpPr>
        <p:spPr>
          <a:xfrm>
            <a:off x="5212080" y="6268109"/>
            <a:ext cx="347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https://arxiv.org/abs/1712.02560</a:t>
            </a:r>
          </a:p>
        </p:txBody>
      </p:sp>
    </p:spTree>
    <p:extLst>
      <p:ext uri="{BB962C8B-B14F-4D97-AF65-F5344CB8AC3E}">
        <p14:creationId xmlns:p14="http://schemas.microsoft.com/office/powerpoint/2010/main" val="26792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6" grpId="0"/>
      <p:bldP spid="36" grpId="0"/>
      <p:bldP spid="47" grpId="0"/>
      <p:bldP spid="63" grpId="0"/>
      <p:bldP spid="56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6342F-64DB-4FD4-9E0C-607809A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Outlook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225B83-B9DB-43C4-B4FC-1DA93A60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23" y="777726"/>
            <a:ext cx="6366977" cy="571514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AF02FD-364E-43F6-9E1D-E9F0EC7A269B}"/>
              </a:ext>
            </a:extLst>
          </p:cNvPr>
          <p:cNvSpPr txBox="1"/>
          <p:nvPr/>
        </p:nvSpPr>
        <p:spPr>
          <a:xfrm>
            <a:off x="419100" y="3850064"/>
            <a:ext cx="2362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Universal domain adaptation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2725D7-0354-42EE-A0CA-83959A64E46D}"/>
              </a:ext>
            </a:extLst>
          </p:cNvPr>
          <p:cNvSpPr txBox="1"/>
          <p:nvPr/>
        </p:nvSpPr>
        <p:spPr>
          <a:xfrm>
            <a:off x="419100" y="4681061"/>
            <a:ext cx="306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https://openaccess.thecvf.com/content_CVPR_2019/html/You_Universal_Domain_Adaptation_CVPR_2019_paper.html</a:t>
            </a:r>
          </a:p>
        </p:txBody>
      </p:sp>
    </p:spTree>
    <p:extLst>
      <p:ext uri="{BB962C8B-B14F-4D97-AF65-F5344CB8AC3E}">
        <p14:creationId xmlns:p14="http://schemas.microsoft.com/office/powerpoint/2010/main" val="57798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20CA-61BD-4B7B-9A03-BDCBE1C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Adaptation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2EBC53-3590-4CE0-A2F4-1D4563F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83" y="1471233"/>
            <a:ext cx="2629267" cy="8573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562F53-649D-4249-9453-531562637648}"/>
              </a:ext>
            </a:extLst>
          </p:cNvPr>
          <p:cNvSpPr txBox="1"/>
          <p:nvPr/>
        </p:nvSpPr>
        <p:spPr>
          <a:xfrm>
            <a:off x="5886083" y="502681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Domain (with labeled data) 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B22FF-2AEB-4E57-844B-7EDA9F39D51C}"/>
              </a:ext>
            </a:extLst>
          </p:cNvPr>
          <p:cNvSpPr txBox="1"/>
          <p:nvPr/>
        </p:nvSpPr>
        <p:spPr>
          <a:xfrm>
            <a:off x="6053328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“4”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C85E71-FE59-4009-90BA-1A6994D41BA1}"/>
              </a:ext>
            </a:extLst>
          </p:cNvPr>
          <p:cNvSpPr txBox="1"/>
          <p:nvPr/>
        </p:nvSpPr>
        <p:spPr>
          <a:xfrm>
            <a:off x="6910211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“0”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66AA8B-2FED-493A-80FC-9F5ED95CA674}"/>
              </a:ext>
            </a:extLst>
          </p:cNvPr>
          <p:cNvSpPr txBox="1"/>
          <p:nvPr/>
        </p:nvSpPr>
        <p:spPr>
          <a:xfrm>
            <a:off x="7767094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“1”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308B7-1C26-4DDA-8309-520E340D44D3}"/>
              </a:ext>
            </a:extLst>
          </p:cNvPr>
          <p:cNvCxnSpPr/>
          <p:nvPr/>
        </p:nvCxnSpPr>
        <p:spPr>
          <a:xfrm>
            <a:off x="896112" y="3429000"/>
            <a:ext cx="761923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4625A-F886-4842-A0D9-5A62290F246B}"/>
              </a:ext>
            </a:extLst>
          </p:cNvPr>
          <p:cNvSpPr txBox="1"/>
          <p:nvPr/>
        </p:nvSpPr>
        <p:spPr>
          <a:xfrm>
            <a:off x="877824" y="2617192"/>
            <a:ext cx="45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Knowledge of target domain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BA7EB3-93ED-4E14-8CE1-C5F0A974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90" y="4236790"/>
            <a:ext cx="2658811" cy="85737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1FB06A-6351-43B2-92FB-C03B51DB1A44}"/>
              </a:ext>
            </a:extLst>
          </p:cNvPr>
          <p:cNvSpPr txBox="1"/>
          <p:nvPr/>
        </p:nvSpPr>
        <p:spPr>
          <a:xfrm>
            <a:off x="3968496" y="5156055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amount of unlabeled data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808A66A-092A-4841-B20B-6CF165DCD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581" y="4236789"/>
            <a:ext cx="882399" cy="85736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38A837-4734-4E56-AA08-3B21371A0D1A}"/>
              </a:ext>
            </a:extLst>
          </p:cNvPr>
          <p:cNvSpPr txBox="1"/>
          <p:nvPr/>
        </p:nvSpPr>
        <p:spPr>
          <a:xfrm>
            <a:off x="2017628" y="5190654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&amp;</a:t>
            </a:r>
          </a:p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8BFFDD3-243D-44EE-B47B-B060B673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166" y="4236789"/>
            <a:ext cx="882399" cy="8573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BBA1BF-E0E0-4FBF-A175-72F75A23FB52}"/>
              </a:ext>
            </a:extLst>
          </p:cNvPr>
          <p:cNvSpPr txBox="1"/>
          <p:nvPr/>
        </p:nvSpPr>
        <p:spPr>
          <a:xfrm>
            <a:off x="8098565" y="4456246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“8”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B0DB9-18EF-4E7E-A6C4-E4D081238805}"/>
              </a:ext>
            </a:extLst>
          </p:cNvPr>
          <p:cNvSpPr txBox="1"/>
          <p:nvPr/>
        </p:nvSpPr>
        <p:spPr>
          <a:xfrm>
            <a:off x="7044954" y="5142829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but</a:t>
            </a:r>
          </a:p>
          <a:p>
            <a:pPr algn="ctr"/>
            <a:r>
              <a:rPr lang="en-US" altLang="zh-TW" sz="2400" dirty="0"/>
              <a:t>labeled</a:t>
            </a:r>
            <a:endParaRPr lang="zh-TW" altLang="en-US" sz="2400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A10AC32-6CF2-4D24-9295-83BDF7107746}"/>
              </a:ext>
            </a:extLst>
          </p:cNvPr>
          <p:cNvSpPr/>
          <p:nvPr/>
        </p:nvSpPr>
        <p:spPr>
          <a:xfrm>
            <a:off x="3455164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A1DA924-9678-4CA5-BA7B-213D32815AF5}"/>
              </a:ext>
            </a:extLst>
          </p:cNvPr>
          <p:cNvSpPr/>
          <p:nvPr/>
        </p:nvSpPr>
        <p:spPr>
          <a:xfrm>
            <a:off x="5111623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1620831-DE70-4F0D-92C6-BD9108FD3139}"/>
              </a:ext>
            </a:extLst>
          </p:cNvPr>
          <p:cNvSpPr/>
          <p:nvPr/>
        </p:nvSpPr>
        <p:spPr>
          <a:xfrm>
            <a:off x="6847715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A11E8D-9E7B-42F3-825D-35E367E39511}"/>
              </a:ext>
            </a:extLst>
          </p:cNvPr>
          <p:cNvSpPr/>
          <p:nvPr/>
        </p:nvSpPr>
        <p:spPr>
          <a:xfrm>
            <a:off x="2212848" y="4138721"/>
            <a:ext cx="1447403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8CF8D9-CC32-41DE-B075-C1FAD90C129D}"/>
              </a:ext>
            </a:extLst>
          </p:cNvPr>
          <p:cNvSpPr/>
          <p:nvPr/>
        </p:nvSpPr>
        <p:spPr>
          <a:xfrm>
            <a:off x="3870347" y="4138721"/>
            <a:ext cx="2940792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0B671D-6569-4A72-A9A0-E7B9E88862AF}"/>
              </a:ext>
            </a:extLst>
          </p:cNvPr>
          <p:cNvSpPr/>
          <p:nvPr/>
        </p:nvSpPr>
        <p:spPr>
          <a:xfrm>
            <a:off x="7044954" y="4103991"/>
            <a:ext cx="1739561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9582E02-54F0-41EC-BF10-2B3279ADCE5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936550" y="3564000"/>
            <a:ext cx="571002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E4D65C-79FC-4B16-A30B-DAA33C9D2071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246623" y="3564000"/>
            <a:ext cx="94120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B5150FF-3D87-43FF-B588-3803AE5FC1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67995" y="3392424"/>
            <a:ext cx="946740" cy="71156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D99C36E-DAFB-4C01-8CDB-6C414DB0DD43}"/>
              </a:ext>
            </a:extLst>
          </p:cNvPr>
          <p:cNvSpPr txBox="1"/>
          <p:nvPr/>
        </p:nvSpPr>
        <p:spPr>
          <a:xfrm>
            <a:off x="219705" y="4377947"/>
            <a:ext cx="2411036" cy="830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Testing Time Training (TTT) 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8046F8C-8353-4F19-B1FE-26CFFE1B4A59}"/>
              </a:ext>
            </a:extLst>
          </p:cNvPr>
          <p:cNvSpPr txBox="1"/>
          <p:nvPr/>
        </p:nvSpPr>
        <p:spPr>
          <a:xfrm>
            <a:off x="264157" y="5218532"/>
            <a:ext cx="183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https://arxiv.org/abs/1909.13231</a:t>
            </a:r>
          </a:p>
        </p:txBody>
      </p:sp>
    </p:spTree>
    <p:extLst>
      <p:ext uri="{BB962C8B-B14F-4D97-AF65-F5344CB8AC3E}">
        <p14:creationId xmlns:p14="http://schemas.microsoft.com/office/powerpoint/2010/main" val="422560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20CA-61BD-4B7B-9A03-BDCBE1C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Adaptation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2EBC53-3590-4CE0-A2F4-1D4563F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83" y="1471233"/>
            <a:ext cx="2629267" cy="8573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562F53-649D-4249-9453-531562637648}"/>
              </a:ext>
            </a:extLst>
          </p:cNvPr>
          <p:cNvSpPr txBox="1"/>
          <p:nvPr/>
        </p:nvSpPr>
        <p:spPr>
          <a:xfrm>
            <a:off x="5886083" y="502681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Domain (with labeled data) 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B22FF-2AEB-4E57-844B-7EDA9F39D51C}"/>
              </a:ext>
            </a:extLst>
          </p:cNvPr>
          <p:cNvSpPr txBox="1"/>
          <p:nvPr/>
        </p:nvSpPr>
        <p:spPr>
          <a:xfrm>
            <a:off x="6053328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“4”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C85E71-FE59-4009-90BA-1A6994D41BA1}"/>
              </a:ext>
            </a:extLst>
          </p:cNvPr>
          <p:cNvSpPr txBox="1"/>
          <p:nvPr/>
        </p:nvSpPr>
        <p:spPr>
          <a:xfrm>
            <a:off x="6910211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“0”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66AA8B-2FED-493A-80FC-9F5ED95CA674}"/>
              </a:ext>
            </a:extLst>
          </p:cNvPr>
          <p:cNvSpPr txBox="1"/>
          <p:nvPr/>
        </p:nvSpPr>
        <p:spPr>
          <a:xfrm>
            <a:off x="7767094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“1”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308B7-1C26-4DDA-8309-520E340D44D3}"/>
              </a:ext>
            </a:extLst>
          </p:cNvPr>
          <p:cNvCxnSpPr/>
          <p:nvPr/>
        </p:nvCxnSpPr>
        <p:spPr>
          <a:xfrm>
            <a:off x="896112" y="3429000"/>
            <a:ext cx="761923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4625A-F886-4842-A0D9-5A62290F246B}"/>
              </a:ext>
            </a:extLst>
          </p:cNvPr>
          <p:cNvSpPr txBox="1"/>
          <p:nvPr/>
        </p:nvSpPr>
        <p:spPr>
          <a:xfrm>
            <a:off x="877824" y="2617192"/>
            <a:ext cx="45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Knowledge of target domain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BA7EB3-93ED-4E14-8CE1-C5F0A974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90" y="4236790"/>
            <a:ext cx="2658811" cy="857370"/>
          </a:xfrm>
          <a:prstGeom prst="rect">
            <a:avLst/>
          </a:prstGeom>
        </p:spPr>
      </p:pic>
      <p:pic>
        <p:nvPicPr>
          <p:cNvPr id="1026" name="Picture 2" descr="閒聊] 艾倫的目的是？ - ACG板- Disp BBS">
            <a:extLst>
              <a:ext uri="{FF2B5EF4-FFF2-40B4-BE49-F238E27FC236}">
                <a16:creationId xmlns:a16="http://schemas.microsoft.com/office/drawing/2014/main" id="{89B3C22E-48AF-4938-BFAE-A7F4088A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5" y="4157009"/>
            <a:ext cx="1748937" cy="1748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1FB06A-6351-43B2-92FB-C03B51DB1A44}"/>
              </a:ext>
            </a:extLst>
          </p:cNvPr>
          <p:cNvSpPr txBox="1"/>
          <p:nvPr/>
        </p:nvSpPr>
        <p:spPr>
          <a:xfrm>
            <a:off x="3968496" y="5156055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amount of unlabeled data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808A66A-092A-4841-B20B-6CF165DCD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581" y="4236789"/>
            <a:ext cx="882399" cy="85736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38A837-4734-4E56-AA08-3B21371A0D1A}"/>
              </a:ext>
            </a:extLst>
          </p:cNvPr>
          <p:cNvSpPr txBox="1"/>
          <p:nvPr/>
        </p:nvSpPr>
        <p:spPr>
          <a:xfrm>
            <a:off x="2017628" y="5190654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&amp;</a:t>
            </a:r>
          </a:p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8BFFDD3-243D-44EE-B47B-B060B6732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166" y="4236789"/>
            <a:ext cx="882399" cy="8573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BBA1BF-E0E0-4FBF-A175-72F75A23FB52}"/>
              </a:ext>
            </a:extLst>
          </p:cNvPr>
          <p:cNvSpPr txBox="1"/>
          <p:nvPr/>
        </p:nvSpPr>
        <p:spPr>
          <a:xfrm>
            <a:off x="8098565" y="4456246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“8”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B0DB9-18EF-4E7E-A6C4-E4D081238805}"/>
              </a:ext>
            </a:extLst>
          </p:cNvPr>
          <p:cNvSpPr txBox="1"/>
          <p:nvPr/>
        </p:nvSpPr>
        <p:spPr>
          <a:xfrm>
            <a:off x="7044954" y="5142829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but</a:t>
            </a:r>
          </a:p>
          <a:p>
            <a:pPr algn="ctr"/>
            <a:r>
              <a:rPr lang="en-US" altLang="zh-TW" sz="2400" dirty="0"/>
              <a:t>labeled</a:t>
            </a:r>
            <a:endParaRPr lang="zh-TW" altLang="en-US" sz="24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B1A4EF3-0225-4F7E-BDC6-774FA1048C0E}"/>
              </a:ext>
            </a:extLst>
          </p:cNvPr>
          <p:cNvSpPr/>
          <p:nvPr/>
        </p:nvSpPr>
        <p:spPr>
          <a:xfrm>
            <a:off x="1719072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A10AC32-6CF2-4D24-9295-83BDF7107746}"/>
              </a:ext>
            </a:extLst>
          </p:cNvPr>
          <p:cNvSpPr/>
          <p:nvPr/>
        </p:nvSpPr>
        <p:spPr>
          <a:xfrm>
            <a:off x="3455164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A1DA924-9678-4CA5-BA7B-213D32815AF5}"/>
              </a:ext>
            </a:extLst>
          </p:cNvPr>
          <p:cNvSpPr/>
          <p:nvPr/>
        </p:nvSpPr>
        <p:spPr>
          <a:xfrm>
            <a:off x="5111623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1620831-DE70-4F0D-92C6-BD9108FD3139}"/>
              </a:ext>
            </a:extLst>
          </p:cNvPr>
          <p:cNvSpPr/>
          <p:nvPr/>
        </p:nvSpPr>
        <p:spPr>
          <a:xfrm>
            <a:off x="6847715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A11E8D-9E7B-42F3-825D-35E367E39511}"/>
              </a:ext>
            </a:extLst>
          </p:cNvPr>
          <p:cNvSpPr/>
          <p:nvPr/>
        </p:nvSpPr>
        <p:spPr>
          <a:xfrm>
            <a:off x="2212848" y="4138721"/>
            <a:ext cx="1447403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8CF8D9-CC32-41DE-B075-C1FAD90C129D}"/>
              </a:ext>
            </a:extLst>
          </p:cNvPr>
          <p:cNvSpPr/>
          <p:nvPr/>
        </p:nvSpPr>
        <p:spPr>
          <a:xfrm>
            <a:off x="3870347" y="4138721"/>
            <a:ext cx="2940792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0B671D-6569-4A72-A9A0-E7B9E88862AF}"/>
              </a:ext>
            </a:extLst>
          </p:cNvPr>
          <p:cNvSpPr/>
          <p:nvPr/>
        </p:nvSpPr>
        <p:spPr>
          <a:xfrm>
            <a:off x="7044954" y="4103991"/>
            <a:ext cx="1739561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013CAB8-749E-45CF-A49E-5BB5FFC412C2}"/>
              </a:ext>
            </a:extLst>
          </p:cNvPr>
          <p:cNvCxnSpPr>
            <a:stCxn id="17" idx="3"/>
            <a:endCxn id="1026" idx="0"/>
          </p:cNvCxnSpPr>
          <p:nvPr/>
        </p:nvCxnSpPr>
        <p:spPr>
          <a:xfrm flipH="1">
            <a:off x="1010954" y="3524459"/>
            <a:ext cx="747659" cy="6325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9582E02-54F0-41EC-BF10-2B3279ADCE5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936550" y="3564000"/>
            <a:ext cx="571002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E4D65C-79FC-4B16-A30B-DAA33C9D2071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246623" y="3564000"/>
            <a:ext cx="94120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B5150FF-3D87-43FF-B588-3803AE5FC1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67995" y="3392424"/>
            <a:ext cx="946740" cy="71156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1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C818DCC6-2AE2-4791-9AC3-5B0C610B5498}"/>
              </a:ext>
            </a:extLst>
          </p:cNvPr>
          <p:cNvGrpSpPr/>
          <p:nvPr/>
        </p:nvGrpSpPr>
        <p:grpSpPr>
          <a:xfrm>
            <a:off x="319990" y="908483"/>
            <a:ext cx="2311924" cy="1731952"/>
            <a:chOff x="485956" y="4074450"/>
            <a:chExt cx="2311924" cy="1731952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EFFDF69-C6A7-42BB-A21A-2F32B6DC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956" y="4074450"/>
              <a:ext cx="977476" cy="127251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AAC38CB-4444-4AE8-AC04-FE0BBB443C1B}"/>
                </a:ext>
              </a:extLst>
            </p:cNvPr>
            <p:cNvSpPr txBox="1"/>
            <p:nvPr/>
          </p:nvSpPr>
          <p:spPr>
            <a:xfrm>
              <a:off x="608939" y="5341621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7A25E17-A3C0-431B-964E-B180AEC09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129" y="4074450"/>
              <a:ext cx="977476" cy="1287969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BAC7955-A10A-448C-9D0B-A74CC58FB994}"/>
                </a:ext>
              </a:extLst>
            </p:cNvPr>
            <p:cNvSpPr txBox="1"/>
            <p:nvPr/>
          </p:nvSpPr>
          <p:spPr>
            <a:xfrm>
              <a:off x="1184551" y="5344737"/>
              <a:ext cx="1613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</p:grpSp>
      <p:pic>
        <p:nvPicPr>
          <p:cNvPr id="5134" name="Picture 14" descr="狗卡通动物- Pixabay上的免费图片">
            <a:extLst>
              <a:ext uri="{FF2B5EF4-FFF2-40B4-BE49-F238E27FC236}">
                <a16:creationId xmlns:a16="http://schemas.microsoft.com/office/drawing/2014/main" id="{B7A39C61-05CB-4146-8D3D-E9F7E5AB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56" y="983761"/>
            <a:ext cx="937313" cy="14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Funny Cat Cartoon Royalty Free Cliparts, Vectors, And Stock Illustration.  Image 28297808.">
            <a:extLst>
              <a:ext uri="{FF2B5EF4-FFF2-40B4-BE49-F238E27FC236}">
                <a16:creationId xmlns:a16="http://schemas.microsoft.com/office/drawing/2014/main" id="{B1514F7D-0805-441B-8FE5-0E1318BB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23" y="926586"/>
            <a:ext cx="990419" cy="14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3939F8D6-AFC7-4E78-98AA-650BD27E50B8}"/>
              </a:ext>
            </a:extLst>
          </p:cNvPr>
          <p:cNvGrpSpPr/>
          <p:nvPr/>
        </p:nvGrpSpPr>
        <p:grpSpPr>
          <a:xfrm>
            <a:off x="2330463" y="736048"/>
            <a:ext cx="2437760" cy="1976805"/>
            <a:chOff x="2791938" y="3889912"/>
            <a:chExt cx="2437760" cy="1976805"/>
          </a:xfrm>
        </p:grpSpPr>
        <p:pic>
          <p:nvPicPr>
            <p:cNvPr id="5126" name="Picture 6" descr="Pencil Drawings Of Dogs And Puppies Images &amp; Pictures | Dog drawing simple, Dog  drawing tutorial, Dog pencil drawing">
              <a:extLst>
                <a:ext uri="{FF2B5EF4-FFF2-40B4-BE49-F238E27FC236}">
                  <a16:creationId xmlns:a16="http://schemas.microsoft.com/office/drawing/2014/main" id="{94905832-32D3-426B-9000-7110EAB47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125" y="3998232"/>
              <a:ext cx="1444371" cy="152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ow to draw, Face sketch and To draw on Pinterest | Simple cat drawing, Cat  sketch, Cat drawing">
              <a:extLst>
                <a:ext uri="{FF2B5EF4-FFF2-40B4-BE49-F238E27FC236}">
                  <a16:creationId xmlns:a16="http://schemas.microsoft.com/office/drawing/2014/main" id="{20E5B5DD-0CBB-4523-BF97-FB383A668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938" y="3889912"/>
              <a:ext cx="1154038" cy="169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667D9D-F8DC-4261-B20E-83EC1290CABA}"/>
                </a:ext>
              </a:extLst>
            </p:cNvPr>
            <p:cNvSpPr txBox="1"/>
            <p:nvPr/>
          </p:nvSpPr>
          <p:spPr>
            <a:xfrm>
              <a:off x="2986856" y="5405052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875EFCE-0E7B-4277-BE2B-E286AECB1C54}"/>
                </a:ext>
              </a:extLst>
            </p:cNvPr>
            <p:cNvSpPr txBox="1"/>
            <p:nvPr/>
          </p:nvSpPr>
          <p:spPr>
            <a:xfrm>
              <a:off x="3616369" y="5387379"/>
              <a:ext cx="1613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8B682FA-9786-4055-A660-AC3BEE5A3114}"/>
              </a:ext>
            </a:extLst>
          </p:cNvPr>
          <p:cNvGrpSpPr/>
          <p:nvPr/>
        </p:nvGrpSpPr>
        <p:grpSpPr>
          <a:xfrm>
            <a:off x="4680986" y="816322"/>
            <a:ext cx="2296745" cy="1896531"/>
            <a:chOff x="5313098" y="4013473"/>
            <a:chExt cx="2296745" cy="1896531"/>
          </a:xfrm>
        </p:grpSpPr>
        <p:pic>
          <p:nvPicPr>
            <p:cNvPr id="5128" name="Picture 8" descr="Dog Painting by Daniela Vasileva | Saatchi Art">
              <a:extLst>
                <a:ext uri="{FF2B5EF4-FFF2-40B4-BE49-F238E27FC236}">
                  <a16:creationId xmlns:a16="http://schemas.microsoft.com/office/drawing/2014/main" id="{1516EE36-81A2-47B0-936C-80F903D3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928" y="4091965"/>
              <a:ext cx="945035" cy="1407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Poppy Calico Cat Painting Painting by Dora Hathazi Mendes">
              <a:extLst>
                <a:ext uri="{FF2B5EF4-FFF2-40B4-BE49-F238E27FC236}">
                  <a16:creationId xmlns:a16="http://schemas.microsoft.com/office/drawing/2014/main" id="{31541BAC-258C-4E4D-8237-7F0713AF1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098" y="4013473"/>
              <a:ext cx="911136" cy="1485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AB74D2F-8098-4340-BDD0-11D6D1660C33}"/>
                </a:ext>
              </a:extLst>
            </p:cNvPr>
            <p:cNvSpPr txBox="1"/>
            <p:nvPr/>
          </p:nvSpPr>
          <p:spPr>
            <a:xfrm>
              <a:off x="5386324" y="5433987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462ED21-37CC-4FF3-9B06-2411E4B596B6}"/>
                </a:ext>
              </a:extLst>
            </p:cNvPr>
            <p:cNvSpPr txBox="1"/>
            <p:nvPr/>
          </p:nvSpPr>
          <p:spPr>
            <a:xfrm>
              <a:off x="5996514" y="5448339"/>
              <a:ext cx="1613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F6A94D-41FC-4502-8237-CE9E8D703182}"/>
              </a:ext>
            </a:extLst>
          </p:cNvPr>
          <p:cNvSpPr txBox="1"/>
          <p:nvPr/>
        </p:nvSpPr>
        <p:spPr>
          <a:xfrm>
            <a:off x="7028018" y="2283965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C0FAE14-EC1E-49BD-8325-5A6D317819CB}"/>
              </a:ext>
            </a:extLst>
          </p:cNvPr>
          <p:cNvSpPr txBox="1"/>
          <p:nvPr/>
        </p:nvSpPr>
        <p:spPr>
          <a:xfrm>
            <a:off x="7705882" y="2283964"/>
            <a:ext cx="16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5DDA213-8008-41A2-B899-E52C993B4B33}"/>
              </a:ext>
            </a:extLst>
          </p:cNvPr>
          <p:cNvSpPr txBox="1"/>
          <p:nvPr/>
        </p:nvSpPr>
        <p:spPr>
          <a:xfrm>
            <a:off x="4376979" y="489320"/>
            <a:ext cx="5201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https://ieeexplore.ieee.org/document/8578664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BFA080-928C-4EE6-A290-D19D6A3A0C22}"/>
              </a:ext>
            </a:extLst>
          </p:cNvPr>
          <p:cNvSpPr txBox="1"/>
          <p:nvPr/>
        </p:nvSpPr>
        <p:spPr>
          <a:xfrm>
            <a:off x="1394461" y="3049162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Training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E2CEADE-543F-4D22-B21B-5C11D78EA228}"/>
              </a:ext>
            </a:extLst>
          </p:cNvPr>
          <p:cNvSpPr txBox="1"/>
          <p:nvPr/>
        </p:nvSpPr>
        <p:spPr>
          <a:xfrm>
            <a:off x="5763602" y="2959902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Testing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20926F37-4E4F-4142-8982-6E27CAAF3E0A}"/>
              </a:ext>
            </a:extLst>
          </p:cNvPr>
          <p:cNvSpPr/>
          <p:nvPr/>
        </p:nvSpPr>
        <p:spPr>
          <a:xfrm rot="5400000">
            <a:off x="3434674" y="-396424"/>
            <a:ext cx="288426" cy="6424229"/>
          </a:xfrm>
          <a:prstGeom prst="rightBrace">
            <a:avLst>
              <a:gd name="adj1" fmla="val 12106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D75249E-45BA-423B-AFA1-64F8404073F5}"/>
              </a:ext>
            </a:extLst>
          </p:cNvPr>
          <p:cNvGrpSpPr/>
          <p:nvPr/>
        </p:nvGrpSpPr>
        <p:grpSpPr>
          <a:xfrm>
            <a:off x="319990" y="3884027"/>
            <a:ext cx="2311924" cy="1731952"/>
            <a:chOff x="485956" y="4074450"/>
            <a:chExt cx="2311924" cy="1731952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47E30B55-2DAF-47E2-B961-CC727C70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956" y="4074450"/>
              <a:ext cx="977476" cy="1272515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B354021-4BBE-427A-8138-8021D738ABBA}"/>
                </a:ext>
              </a:extLst>
            </p:cNvPr>
            <p:cNvSpPr txBox="1"/>
            <p:nvPr/>
          </p:nvSpPr>
          <p:spPr>
            <a:xfrm>
              <a:off x="608939" y="5341621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F45E570B-123F-4D15-B164-6EC308015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129" y="4074450"/>
              <a:ext cx="977476" cy="1287969"/>
            </a:xfrm>
            <a:prstGeom prst="rect">
              <a:avLst/>
            </a:prstGeom>
          </p:spPr>
        </p:pic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A2A312E-7979-4EDC-BF40-46FD63D4B932}"/>
                </a:ext>
              </a:extLst>
            </p:cNvPr>
            <p:cNvSpPr txBox="1"/>
            <p:nvPr/>
          </p:nvSpPr>
          <p:spPr>
            <a:xfrm>
              <a:off x="1184551" y="5344737"/>
              <a:ext cx="1613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</p:grpSp>
      <p:pic>
        <p:nvPicPr>
          <p:cNvPr id="39" name="Picture 14" descr="狗卡通动物- Pixabay上的免费图片">
            <a:extLst>
              <a:ext uri="{FF2B5EF4-FFF2-40B4-BE49-F238E27FC236}">
                <a16:creationId xmlns:a16="http://schemas.microsoft.com/office/drawing/2014/main" id="{260C401C-62DB-4611-B05F-B9BFBAA6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56" y="3959305"/>
            <a:ext cx="937313" cy="14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Funny Cat Cartoon Royalty Free Cliparts, Vectors, And Stock Illustration.  Image 28297808.">
            <a:extLst>
              <a:ext uri="{FF2B5EF4-FFF2-40B4-BE49-F238E27FC236}">
                <a16:creationId xmlns:a16="http://schemas.microsoft.com/office/drawing/2014/main" id="{466FCCA5-5774-415A-8F6A-069225A1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23" y="3902130"/>
            <a:ext cx="990419" cy="14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群組 40">
            <a:extLst>
              <a:ext uri="{FF2B5EF4-FFF2-40B4-BE49-F238E27FC236}">
                <a16:creationId xmlns:a16="http://schemas.microsoft.com/office/drawing/2014/main" id="{194C37F5-C0A4-42FD-B0A5-214B055C4BBF}"/>
              </a:ext>
            </a:extLst>
          </p:cNvPr>
          <p:cNvGrpSpPr/>
          <p:nvPr/>
        </p:nvGrpSpPr>
        <p:grpSpPr>
          <a:xfrm>
            <a:off x="2330463" y="3711592"/>
            <a:ext cx="2437760" cy="1976805"/>
            <a:chOff x="2791938" y="3889912"/>
            <a:chExt cx="2437760" cy="1976805"/>
          </a:xfrm>
        </p:grpSpPr>
        <p:pic>
          <p:nvPicPr>
            <p:cNvPr id="42" name="Picture 6" descr="Pencil Drawings Of Dogs And Puppies Images &amp; Pictures | Dog drawing simple, Dog  drawing tutorial, Dog pencil drawing">
              <a:extLst>
                <a:ext uri="{FF2B5EF4-FFF2-40B4-BE49-F238E27FC236}">
                  <a16:creationId xmlns:a16="http://schemas.microsoft.com/office/drawing/2014/main" id="{8B0E0AB1-8B9E-44BA-BF08-7B24D86B0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125" y="3998232"/>
              <a:ext cx="1444371" cy="152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ow to draw, Face sketch and To draw on Pinterest | Simple cat drawing, Cat  sketch, Cat drawing">
              <a:extLst>
                <a:ext uri="{FF2B5EF4-FFF2-40B4-BE49-F238E27FC236}">
                  <a16:creationId xmlns:a16="http://schemas.microsoft.com/office/drawing/2014/main" id="{64597B4A-BCDE-43E6-B409-6A97D9466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938" y="3889912"/>
              <a:ext cx="1154038" cy="169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F355D49-8473-49FF-B048-35B55A6B8302}"/>
                </a:ext>
              </a:extLst>
            </p:cNvPr>
            <p:cNvSpPr txBox="1"/>
            <p:nvPr/>
          </p:nvSpPr>
          <p:spPr>
            <a:xfrm>
              <a:off x="2986856" y="5405052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28A83E5-3656-4D44-BB6B-7D499B7CA870}"/>
                </a:ext>
              </a:extLst>
            </p:cNvPr>
            <p:cNvSpPr txBox="1"/>
            <p:nvPr/>
          </p:nvSpPr>
          <p:spPr>
            <a:xfrm>
              <a:off x="3616369" y="5387379"/>
              <a:ext cx="1613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C47C69F-4540-4F19-9020-B05DD50514FB}"/>
              </a:ext>
            </a:extLst>
          </p:cNvPr>
          <p:cNvGrpSpPr/>
          <p:nvPr/>
        </p:nvGrpSpPr>
        <p:grpSpPr>
          <a:xfrm>
            <a:off x="4680986" y="3791866"/>
            <a:ext cx="2296745" cy="1896531"/>
            <a:chOff x="5313098" y="4013473"/>
            <a:chExt cx="2296745" cy="1896531"/>
          </a:xfrm>
        </p:grpSpPr>
        <p:pic>
          <p:nvPicPr>
            <p:cNvPr id="47" name="Picture 8" descr="Dog Painting by Daniela Vasileva | Saatchi Art">
              <a:extLst>
                <a:ext uri="{FF2B5EF4-FFF2-40B4-BE49-F238E27FC236}">
                  <a16:creationId xmlns:a16="http://schemas.microsoft.com/office/drawing/2014/main" id="{A58E24C3-4382-4B94-9500-4918A2CDA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928" y="4091965"/>
              <a:ext cx="945035" cy="1407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 descr="Poppy Calico Cat Painting Painting by Dora Hathazi Mendes">
              <a:extLst>
                <a:ext uri="{FF2B5EF4-FFF2-40B4-BE49-F238E27FC236}">
                  <a16:creationId xmlns:a16="http://schemas.microsoft.com/office/drawing/2014/main" id="{9FF9AD9A-1812-4CE5-AC45-B648B76DC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098" y="4013473"/>
              <a:ext cx="911136" cy="1485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EDE7318-C27A-40BB-8EEE-CF241E4A5415}"/>
                </a:ext>
              </a:extLst>
            </p:cNvPr>
            <p:cNvSpPr txBox="1"/>
            <p:nvPr/>
          </p:nvSpPr>
          <p:spPr>
            <a:xfrm>
              <a:off x="5386324" y="5433987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B19298D6-4AEA-42BB-AFC8-CC87441EE0DF}"/>
                </a:ext>
              </a:extLst>
            </p:cNvPr>
            <p:cNvSpPr txBox="1"/>
            <p:nvPr/>
          </p:nvSpPr>
          <p:spPr>
            <a:xfrm>
              <a:off x="5996514" y="5448339"/>
              <a:ext cx="1613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07E63CE-42F6-4494-841D-B69556D4085B}"/>
              </a:ext>
            </a:extLst>
          </p:cNvPr>
          <p:cNvSpPr txBox="1"/>
          <p:nvPr/>
        </p:nvSpPr>
        <p:spPr>
          <a:xfrm>
            <a:off x="7028018" y="5259509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37916F0-3AF9-4995-B7D7-18EC4BE6F745}"/>
              </a:ext>
            </a:extLst>
          </p:cNvPr>
          <p:cNvSpPr txBox="1"/>
          <p:nvPr/>
        </p:nvSpPr>
        <p:spPr>
          <a:xfrm>
            <a:off x="7705882" y="5259508"/>
            <a:ext cx="16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A18B579-7353-4302-8B94-AC4DE867C5EF}"/>
              </a:ext>
            </a:extLst>
          </p:cNvPr>
          <p:cNvSpPr txBox="1"/>
          <p:nvPr/>
        </p:nvSpPr>
        <p:spPr>
          <a:xfrm>
            <a:off x="-813179" y="5986527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Training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2827A3B-8CD9-452A-9480-6D66E708E48A}"/>
              </a:ext>
            </a:extLst>
          </p:cNvPr>
          <p:cNvSpPr txBox="1"/>
          <p:nvPr/>
        </p:nvSpPr>
        <p:spPr>
          <a:xfrm>
            <a:off x="3484501" y="5974264"/>
            <a:ext cx="429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Testing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6" name="右大括弧 55">
            <a:extLst>
              <a:ext uri="{FF2B5EF4-FFF2-40B4-BE49-F238E27FC236}">
                <a16:creationId xmlns:a16="http://schemas.microsoft.com/office/drawing/2014/main" id="{1F58F794-D234-4DAA-8429-676E7B8EC91C}"/>
              </a:ext>
            </a:extLst>
          </p:cNvPr>
          <p:cNvSpPr/>
          <p:nvPr/>
        </p:nvSpPr>
        <p:spPr>
          <a:xfrm rot="5400000">
            <a:off x="5567841" y="2541708"/>
            <a:ext cx="288426" cy="6424229"/>
          </a:xfrm>
          <a:prstGeom prst="rightBrace">
            <a:avLst>
              <a:gd name="adj1" fmla="val 12106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E7A18A2-37BE-49FF-AB79-4ED1EE3DA4E9}"/>
              </a:ext>
            </a:extLst>
          </p:cNvPr>
          <p:cNvSpPr txBox="1"/>
          <p:nvPr/>
        </p:nvSpPr>
        <p:spPr>
          <a:xfrm>
            <a:off x="240561" y="106249"/>
            <a:ext cx="4080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Domain Generalization </a:t>
            </a:r>
            <a:endParaRPr lang="zh-TW" altLang="en-US" sz="3200" b="1" i="1" u="sng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B09B516-E153-466B-B375-E27F6C678694}"/>
              </a:ext>
            </a:extLst>
          </p:cNvPr>
          <p:cNvSpPr txBox="1"/>
          <p:nvPr/>
        </p:nvSpPr>
        <p:spPr>
          <a:xfrm>
            <a:off x="5466349" y="6445353"/>
            <a:ext cx="7705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https://arxiv.org/abs/2003.13216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61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1" grpId="0"/>
      <p:bldP spid="37" grpId="0"/>
      <p:bldP spid="22" grpId="0" animBg="1"/>
      <p:bldP spid="51" grpId="0"/>
      <p:bldP spid="52" grpId="0"/>
      <p:bldP spid="54" grpId="0"/>
      <p:bldP spid="55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20CA-61BD-4B7B-9A03-BDCBE1C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2EBC53-3590-4CE0-A2F4-1D4563F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83" y="1471233"/>
            <a:ext cx="2629267" cy="8573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562F53-649D-4249-9453-531562637648}"/>
              </a:ext>
            </a:extLst>
          </p:cNvPr>
          <p:cNvSpPr txBox="1"/>
          <p:nvPr/>
        </p:nvSpPr>
        <p:spPr>
          <a:xfrm>
            <a:off x="5886083" y="502681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Domain (with labeled data) 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B22FF-2AEB-4E57-844B-7EDA9F39D51C}"/>
              </a:ext>
            </a:extLst>
          </p:cNvPr>
          <p:cNvSpPr txBox="1"/>
          <p:nvPr/>
        </p:nvSpPr>
        <p:spPr>
          <a:xfrm>
            <a:off x="6053328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“4”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C85E71-FE59-4009-90BA-1A6994D41BA1}"/>
              </a:ext>
            </a:extLst>
          </p:cNvPr>
          <p:cNvSpPr txBox="1"/>
          <p:nvPr/>
        </p:nvSpPr>
        <p:spPr>
          <a:xfrm>
            <a:off x="6910211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“0”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66AA8B-2FED-493A-80FC-9F5ED95CA674}"/>
              </a:ext>
            </a:extLst>
          </p:cNvPr>
          <p:cNvSpPr txBox="1"/>
          <p:nvPr/>
        </p:nvSpPr>
        <p:spPr>
          <a:xfrm>
            <a:off x="7767094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“1”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308B7-1C26-4DDA-8309-520E340D44D3}"/>
              </a:ext>
            </a:extLst>
          </p:cNvPr>
          <p:cNvCxnSpPr/>
          <p:nvPr/>
        </p:nvCxnSpPr>
        <p:spPr>
          <a:xfrm>
            <a:off x="896112" y="3429000"/>
            <a:ext cx="761923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4625A-F886-4842-A0D9-5A62290F246B}"/>
              </a:ext>
            </a:extLst>
          </p:cNvPr>
          <p:cNvSpPr txBox="1"/>
          <p:nvPr/>
        </p:nvSpPr>
        <p:spPr>
          <a:xfrm>
            <a:off x="877824" y="2617192"/>
            <a:ext cx="45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Knowledge of target domain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BA7EB3-93ED-4E14-8CE1-C5F0A974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90" y="4236790"/>
            <a:ext cx="2658811" cy="857370"/>
          </a:xfrm>
          <a:prstGeom prst="rect">
            <a:avLst/>
          </a:prstGeom>
        </p:spPr>
      </p:pic>
      <p:pic>
        <p:nvPicPr>
          <p:cNvPr id="1026" name="Picture 2" descr="閒聊] 艾倫的目的是？ - ACG板- Disp BBS">
            <a:extLst>
              <a:ext uri="{FF2B5EF4-FFF2-40B4-BE49-F238E27FC236}">
                <a16:creationId xmlns:a16="http://schemas.microsoft.com/office/drawing/2014/main" id="{89B3C22E-48AF-4938-BFAE-A7F4088A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5" y="4157009"/>
            <a:ext cx="1748937" cy="1748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1FB06A-6351-43B2-92FB-C03B51DB1A44}"/>
              </a:ext>
            </a:extLst>
          </p:cNvPr>
          <p:cNvSpPr txBox="1"/>
          <p:nvPr/>
        </p:nvSpPr>
        <p:spPr>
          <a:xfrm>
            <a:off x="3968496" y="5156055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amount of unlabeled data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808A66A-092A-4841-B20B-6CF165DCD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581" y="4236789"/>
            <a:ext cx="882399" cy="85736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38A837-4734-4E56-AA08-3B21371A0D1A}"/>
              </a:ext>
            </a:extLst>
          </p:cNvPr>
          <p:cNvSpPr txBox="1"/>
          <p:nvPr/>
        </p:nvSpPr>
        <p:spPr>
          <a:xfrm>
            <a:off x="2017628" y="5190654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&amp;</a:t>
            </a:r>
          </a:p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8BFFDD3-243D-44EE-B47B-B060B6732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166" y="4236789"/>
            <a:ext cx="882399" cy="8573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BBA1BF-E0E0-4FBF-A175-72F75A23FB52}"/>
              </a:ext>
            </a:extLst>
          </p:cNvPr>
          <p:cNvSpPr txBox="1"/>
          <p:nvPr/>
        </p:nvSpPr>
        <p:spPr>
          <a:xfrm>
            <a:off x="8098565" y="4456246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“8”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B0DB9-18EF-4E7E-A6C4-E4D081238805}"/>
              </a:ext>
            </a:extLst>
          </p:cNvPr>
          <p:cNvSpPr txBox="1"/>
          <p:nvPr/>
        </p:nvSpPr>
        <p:spPr>
          <a:xfrm>
            <a:off x="7044954" y="5142829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but</a:t>
            </a:r>
          </a:p>
          <a:p>
            <a:pPr algn="ctr"/>
            <a:r>
              <a:rPr lang="en-US" altLang="zh-TW" sz="2400" dirty="0"/>
              <a:t>labeled</a:t>
            </a:r>
            <a:endParaRPr lang="zh-TW" altLang="en-US" sz="24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B1A4EF3-0225-4F7E-BDC6-774FA1048C0E}"/>
              </a:ext>
            </a:extLst>
          </p:cNvPr>
          <p:cNvSpPr/>
          <p:nvPr/>
        </p:nvSpPr>
        <p:spPr>
          <a:xfrm>
            <a:off x="1719072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A10AC32-6CF2-4D24-9295-83BDF7107746}"/>
              </a:ext>
            </a:extLst>
          </p:cNvPr>
          <p:cNvSpPr/>
          <p:nvPr/>
        </p:nvSpPr>
        <p:spPr>
          <a:xfrm>
            <a:off x="3455164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A1DA924-9678-4CA5-BA7B-213D32815AF5}"/>
              </a:ext>
            </a:extLst>
          </p:cNvPr>
          <p:cNvSpPr/>
          <p:nvPr/>
        </p:nvSpPr>
        <p:spPr>
          <a:xfrm>
            <a:off x="5111623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1620831-DE70-4F0D-92C6-BD9108FD3139}"/>
              </a:ext>
            </a:extLst>
          </p:cNvPr>
          <p:cNvSpPr/>
          <p:nvPr/>
        </p:nvSpPr>
        <p:spPr>
          <a:xfrm>
            <a:off x="6847715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A11E8D-9E7B-42F3-825D-35E367E39511}"/>
              </a:ext>
            </a:extLst>
          </p:cNvPr>
          <p:cNvSpPr/>
          <p:nvPr/>
        </p:nvSpPr>
        <p:spPr>
          <a:xfrm>
            <a:off x="2212848" y="4138721"/>
            <a:ext cx="1447403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8CF8D9-CC32-41DE-B075-C1FAD90C129D}"/>
              </a:ext>
            </a:extLst>
          </p:cNvPr>
          <p:cNvSpPr/>
          <p:nvPr/>
        </p:nvSpPr>
        <p:spPr>
          <a:xfrm>
            <a:off x="3870347" y="4138721"/>
            <a:ext cx="2940792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0B671D-6569-4A72-A9A0-E7B9E88862AF}"/>
              </a:ext>
            </a:extLst>
          </p:cNvPr>
          <p:cNvSpPr/>
          <p:nvPr/>
        </p:nvSpPr>
        <p:spPr>
          <a:xfrm>
            <a:off x="7044954" y="4103991"/>
            <a:ext cx="1739561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013CAB8-749E-45CF-A49E-5BB5FFC412C2}"/>
              </a:ext>
            </a:extLst>
          </p:cNvPr>
          <p:cNvCxnSpPr>
            <a:stCxn id="17" idx="3"/>
            <a:endCxn id="1026" idx="0"/>
          </p:cNvCxnSpPr>
          <p:nvPr/>
        </p:nvCxnSpPr>
        <p:spPr>
          <a:xfrm flipH="1">
            <a:off x="1010954" y="3524459"/>
            <a:ext cx="747659" cy="6325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9582E02-54F0-41EC-BF10-2B3279ADCE5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936550" y="3564000"/>
            <a:ext cx="571002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E4D65C-79FC-4B16-A30B-DAA33C9D2071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246623" y="3564000"/>
            <a:ext cx="94120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B5150FF-3D87-43FF-B588-3803AE5FC1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67995" y="3392424"/>
            <a:ext cx="946740" cy="71156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4B21EFA-8AFD-4E20-834D-BB29789B83BC}"/>
              </a:ext>
            </a:extLst>
          </p:cNvPr>
          <p:cNvSpPr/>
          <p:nvPr/>
        </p:nvSpPr>
        <p:spPr>
          <a:xfrm>
            <a:off x="1979146" y="4419614"/>
            <a:ext cx="647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results are from: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http://proceedings.mlr.press/v37/ganin15.pdf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2D020D-1DE3-4C4F-8E6B-0B5D827D68E8}"/>
              </a:ext>
            </a:extLst>
          </p:cNvPr>
          <p:cNvSpPr txBox="1"/>
          <p:nvPr/>
        </p:nvSpPr>
        <p:spPr>
          <a:xfrm>
            <a:off x="706294" y="4909069"/>
            <a:ext cx="792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Domain shift:</a:t>
            </a: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Training and testing data have different distributions.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4A0F0D-93CB-4377-8DD6-1357EE5E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11" y="1781923"/>
            <a:ext cx="2629267" cy="8573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3AEEBF-DAB0-49B9-93B8-6C86E144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819" y="3057739"/>
            <a:ext cx="2657846" cy="9050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811E754-AE30-4153-9807-0D30274AD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670" y="3098779"/>
            <a:ext cx="2658811" cy="85737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01B297-AA97-4E86-9D18-7A602F3914E4}"/>
              </a:ext>
            </a:extLst>
          </p:cNvPr>
          <p:cNvSpPr txBox="1"/>
          <p:nvPr/>
        </p:nvSpPr>
        <p:spPr>
          <a:xfrm>
            <a:off x="2462504" y="4034201"/>
            <a:ext cx="151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99.5%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3DFA70-D2FE-4E82-B701-5E12A5CB6E1E}"/>
              </a:ext>
            </a:extLst>
          </p:cNvPr>
          <p:cNvSpPr txBox="1"/>
          <p:nvPr/>
        </p:nvSpPr>
        <p:spPr>
          <a:xfrm>
            <a:off x="5639837" y="4001601"/>
            <a:ext cx="151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57.5%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641568-88BC-42E3-B7F0-4838F1D7E79B}"/>
              </a:ext>
            </a:extLst>
          </p:cNvPr>
          <p:cNvSpPr txBox="1"/>
          <p:nvPr/>
        </p:nvSpPr>
        <p:spPr>
          <a:xfrm>
            <a:off x="1938559" y="1685186"/>
            <a:ext cx="170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A208D73-80F7-4F33-812F-B3847466E567}"/>
              </a:ext>
            </a:extLst>
          </p:cNvPr>
          <p:cNvSpPr txBox="1"/>
          <p:nvPr/>
        </p:nvSpPr>
        <p:spPr>
          <a:xfrm>
            <a:off x="262146" y="3008633"/>
            <a:ext cx="170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F2C4AC-ACBB-4EEC-839E-F50DB57F9408}"/>
              </a:ext>
            </a:extLst>
          </p:cNvPr>
          <p:cNvSpPr txBox="1"/>
          <p:nvPr/>
        </p:nvSpPr>
        <p:spPr>
          <a:xfrm>
            <a:off x="534844" y="592093"/>
            <a:ext cx="839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You have learned a lot about ML. Training a classifier is not a big deal for you.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678740A-9F0E-4CE9-8D88-E00B52BCA411}"/>
              </a:ext>
            </a:extLst>
          </p:cNvPr>
          <p:cNvSpPr txBox="1"/>
          <p:nvPr/>
        </p:nvSpPr>
        <p:spPr>
          <a:xfrm>
            <a:off x="5235436" y="5485848"/>
            <a:ext cx="307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Domain adaptation 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7E250F-5ADF-4347-9E20-A3AE811A5060}"/>
              </a:ext>
            </a:extLst>
          </p:cNvPr>
          <p:cNvSpPr/>
          <p:nvPr/>
        </p:nvSpPr>
        <p:spPr>
          <a:xfrm>
            <a:off x="4027979" y="5485848"/>
            <a:ext cx="1090691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2C0BD20-4D17-4F74-BDEE-49A542A14490}"/>
              </a:ext>
            </a:extLst>
          </p:cNvPr>
          <p:cNvSpPr txBox="1"/>
          <p:nvPr/>
        </p:nvSpPr>
        <p:spPr>
          <a:xfrm>
            <a:off x="828597" y="6093107"/>
            <a:ext cx="7615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zh-TW" sz="2800" b="1" dirty="0">
                <a:solidFill>
                  <a:prstClr val="black"/>
                </a:solidFill>
                <a:ea typeface="新細明體" panose="02020500000000000000" pitchFamily="18" charset="-120"/>
              </a:rPr>
              <a:t>Transfer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</a:rPr>
              <a:t> learning:</a:t>
            </a:r>
            <a:r>
              <a:rPr kumimoji="0" lang="en-US" altLang="zh-TW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新細明體" panose="02020500000000000000" pitchFamily="18" charset="-120"/>
              </a:rPr>
              <a:t> </a:t>
            </a:r>
            <a:r>
              <a:rPr lang="zh-TW" altLang="en-US" sz="2800" dirty="0"/>
              <a:t>https://youtu.be/qD6iD4TFsdQ</a:t>
            </a:r>
          </a:p>
        </p:txBody>
      </p:sp>
    </p:spTree>
    <p:extLst>
      <p:ext uri="{BB962C8B-B14F-4D97-AF65-F5344CB8AC3E}">
        <p14:creationId xmlns:p14="http://schemas.microsoft.com/office/powerpoint/2010/main" val="95927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4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02C32-6F86-46C7-8591-AF428BD3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Shift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1E4CDF-CB41-44F7-83BA-EFE24B1D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4" y="2341829"/>
            <a:ext cx="2629267" cy="857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AC4D68-0759-46AB-BB91-BD465989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71" y="2341829"/>
            <a:ext cx="2658811" cy="857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36540F4-07C3-4141-BFC3-74C05B98490F}"/>
              </a:ext>
            </a:extLst>
          </p:cNvPr>
          <p:cNvSpPr txBox="1"/>
          <p:nvPr/>
        </p:nvSpPr>
        <p:spPr>
          <a:xfrm>
            <a:off x="1447063" y="1544385"/>
            <a:ext cx="262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Data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0EF2CE-E51A-4DE4-9CC7-7137049D5C75}"/>
              </a:ext>
            </a:extLst>
          </p:cNvPr>
          <p:cNvSpPr txBox="1"/>
          <p:nvPr/>
        </p:nvSpPr>
        <p:spPr>
          <a:xfrm>
            <a:off x="5051485" y="1563638"/>
            <a:ext cx="262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Data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C276E1-93AA-4DD5-9C22-3B54549150DF}"/>
              </a:ext>
            </a:extLst>
          </p:cNvPr>
          <p:cNvGrpSpPr/>
          <p:nvPr/>
        </p:nvGrpSpPr>
        <p:grpSpPr>
          <a:xfrm>
            <a:off x="1556791" y="4633755"/>
            <a:ext cx="2374467" cy="369332"/>
            <a:chOff x="888917" y="3703274"/>
            <a:chExt cx="2374467" cy="369332"/>
          </a:xfrm>
        </p:grpSpPr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86065B7-1257-48EE-A6C5-E6ABC6007B6E}"/>
                </a:ext>
              </a:extLst>
            </p:cNvPr>
            <p:cNvCxnSpPr/>
            <p:nvPr/>
          </p:nvCxnSpPr>
          <p:spPr>
            <a:xfrm>
              <a:off x="888917" y="3722944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3BFA404-750F-4C6F-95C7-4D34EDB28BFB}"/>
                </a:ext>
              </a:extLst>
            </p:cNvPr>
            <p:cNvSpPr txBox="1"/>
            <p:nvPr/>
          </p:nvSpPr>
          <p:spPr>
            <a:xfrm>
              <a:off x="944837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012A2D1-105B-4E87-A5E2-EC4284021140}"/>
                </a:ext>
              </a:extLst>
            </p:cNvPr>
            <p:cNvSpPr txBox="1"/>
            <p:nvPr/>
          </p:nvSpPr>
          <p:spPr>
            <a:xfrm>
              <a:off x="1387949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EE252F7-2B29-49FE-AA81-682D74114EF8}"/>
                </a:ext>
              </a:extLst>
            </p:cNvPr>
            <p:cNvSpPr txBox="1"/>
            <p:nvPr/>
          </p:nvSpPr>
          <p:spPr>
            <a:xfrm>
              <a:off x="1831061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662FAC5-572A-44E9-B566-7EE6E65F98F6}"/>
                </a:ext>
              </a:extLst>
            </p:cNvPr>
            <p:cNvSpPr txBox="1"/>
            <p:nvPr/>
          </p:nvSpPr>
          <p:spPr>
            <a:xfrm>
              <a:off x="2274173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2F94394-B395-43FD-9F3B-B24D8D100572}"/>
                </a:ext>
              </a:extLst>
            </p:cNvPr>
            <p:cNvSpPr txBox="1"/>
            <p:nvPr/>
          </p:nvSpPr>
          <p:spPr>
            <a:xfrm>
              <a:off x="2717284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B591CAB-06EB-42C4-BF9C-6AE61B07B9DF}"/>
              </a:ext>
            </a:extLst>
          </p:cNvPr>
          <p:cNvSpPr/>
          <p:nvPr/>
        </p:nvSpPr>
        <p:spPr>
          <a:xfrm>
            <a:off x="2252451" y="435993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9E2E7E-62CA-4100-8C40-A814CD860463}"/>
              </a:ext>
            </a:extLst>
          </p:cNvPr>
          <p:cNvSpPr/>
          <p:nvPr/>
        </p:nvSpPr>
        <p:spPr>
          <a:xfrm>
            <a:off x="1817948" y="4363725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3F162-908C-43CF-920F-DBA3F3EDBA08}"/>
              </a:ext>
            </a:extLst>
          </p:cNvPr>
          <p:cNvSpPr/>
          <p:nvPr/>
        </p:nvSpPr>
        <p:spPr>
          <a:xfrm>
            <a:off x="3115909" y="4363725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DBF947-168A-4A2C-AFB8-9FA97FC8CEE9}"/>
              </a:ext>
            </a:extLst>
          </p:cNvPr>
          <p:cNvSpPr/>
          <p:nvPr/>
        </p:nvSpPr>
        <p:spPr>
          <a:xfrm>
            <a:off x="2671960" y="4358248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D1F050-D737-4348-B894-F1B37CF1E4F4}"/>
              </a:ext>
            </a:extLst>
          </p:cNvPr>
          <p:cNvSpPr/>
          <p:nvPr/>
        </p:nvSpPr>
        <p:spPr>
          <a:xfrm>
            <a:off x="3510368" y="4382695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0C85387-7456-4B26-9A84-889F6312E7F0}"/>
              </a:ext>
            </a:extLst>
          </p:cNvPr>
          <p:cNvGrpSpPr/>
          <p:nvPr/>
        </p:nvGrpSpPr>
        <p:grpSpPr>
          <a:xfrm>
            <a:off x="5212744" y="3686662"/>
            <a:ext cx="2374467" cy="1316425"/>
            <a:chOff x="8929383" y="2624953"/>
            <a:chExt cx="2374467" cy="1316425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0E842957-1044-41DE-93FD-BEA901E33BD0}"/>
                </a:ext>
              </a:extLst>
            </p:cNvPr>
            <p:cNvCxnSpPr/>
            <p:nvPr/>
          </p:nvCxnSpPr>
          <p:spPr>
            <a:xfrm>
              <a:off x="8929383" y="359171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32F3C9-83E8-4D28-8539-8EF19A581802}"/>
                </a:ext>
              </a:extLst>
            </p:cNvPr>
            <p:cNvSpPr/>
            <p:nvPr/>
          </p:nvSpPr>
          <p:spPr>
            <a:xfrm>
              <a:off x="9150981" y="2624953"/>
              <a:ext cx="194872" cy="9586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21C42CB-09C2-4B96-BA47-2D8060AC03DE}"/>
                </a:ext>
              </a:extLst>
            </p:cNvPr>
            <p:cNvSpPr txBox="1"/>
            <p:nvPr/>
          </p:nvSpPr>
          <p:spPr>
            <a:xfrm>
              <a:off x="8985303" y="357204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1637E74-AB2F-448B-ADD3-4485E3BA9124}"/>
                </a:ext>
              </a:extLst>
            </p:cNvPr>
            <p:cNvSpPr txBox="1"/>
            <p:nvPr/>
          </p:nvSpPr>
          <p:spPr>
            <a:xfrm>
              <a:off x="9428415" y="357204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E9D8334-75D4-4584-8246-789640ED5FBE}"/>
                </a:ext>
              </a:extLst>
            </p:cNvPr>
            <p:cNvSpPr txBox="1"/>
            <p:nvPr/>
          </p:nvSpPr>
          <p:spPr>
            <a:xfrm>
              <a:off x="9871527" y="357204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6379FA3-292F-40A6-962C-812AB6EAB9E8}"/>
                </a:ext>
              </a:extLst>
            </p:cNvPr>
            <p:cNvSpPr txBox="1"/>
            <p:nvPr/>
          </p:nvSpPr>
          <p:spPr>
            <a:xfrm>
              <a:off x="10314639" y="357204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0D0D225-E2C3-46B1-BCB1-36686C7D97DC}"/>
                </a:ext>
              </a:extLst>
            </p:cNvPr>
            <p:cNvSpPr txBox="1"/>
            <p:nvPr/>
          </p:nvSpPr>
          <p:spPr>
            <a:xfrm>
              <a:off x="10757750" y="357204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0E526F-D62A-41D4-B078-F46DB251C456}"/>
                </a:ext>
              </a:extLst>
            </p:cNvPr>
            <p:cNvSpPr/>
            <p:nvPr/>
          </p:nvSpPr>
          <p:spPr>
            <a:xfrm>
              <a:off x="10006194" y="3507170"/>
              <a:ext cx="234719" cy="7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0E935F8-2F63-43DB-9F16-2319F87FD0CA}"/>
                </a:ext>
              </a:extLst>
            </p:cNvPr>
            <p:cNvSpPr/>
            <p:nvPr/>
          </p:nvSpPr>
          <p:spPr>
            <a:xfrm>
              <a:off x="9571691" y="3510963"/>
              <a:ext cx="234719" cy="7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62EAB4A-BF93-4DEB-B3D2-F4B7D6AFCBB5}"/>
                </a:ext>
              </a:extLst>
            </p:cNvPr>
            <p:cNvSpPr/>
            <p:nvPr/>
          </p:nvSpPr>
          <p:spPr>
            <a:xfrm>
              <a:off x="10869652" y="3510963"/>
              <a:ext cx="234719" cy="7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8B016B-5123-4247-A87D-A0ABCB554D91}"/>
                </a:ext>
              </a:extLst>
            </p:cNvPr>
            <p:cNvSpPr/>
            <p:nvPr/>
          </p:nvSpPr>
          <p:spPr>
            <a:xfrm>
              <a:off x="10425703" y="3505486"/>
              <a:ext cx="234719" cy="7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B449626B-7DFC-44D9-8B80-23231505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00" y="5517983"/>
            <a:ext cx="857370" cy="847843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6F77369A-4ECB-48A2-A2AC-EE8D89A0FEBF}"/>
              </a:ext>
            </a:extLst>
          </p:cNvPr>
          <p:cNvSpPr txBox="1"/>
          <p:nvPr/>
        </p:nvSpPr>
        <p:spPr>
          <a:xfrm>
            <a:off x="2671961" y="5737301"/>
            <a:ext cx="140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“0”.</a:t>
            </a:r>
            <a:endParaRPr lang="zh-TW" altLang="en-US" sz="2400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D3AAE2E0-8BB1-4E44-88E8-2BF6D5133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091" y="5517983"/>
            <a:ext cx="857370" cy="847843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94BB18FF-9FF3-422C-AF4E-2AD3C686F078}"/>
              </a:ext>
            </a:extLst>
          </p:cNvPr>
          <p:cNvSpPr txBox="1"/>
          <p:nvPr/>
        </p:nvSpPr>
        <p:spPr>
          <a:xfrm>
            <a:off x="6362995" y="5777726"/>
            <a:ext cx="140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“1”.</a:t>
            </a:r>
            <a:endParaRPr lang="zh-TW" altLang="en-US" sz="2400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C8BD4459-6ADD-4F3D-A627-30984D5696C0}"/>
              </a:ext>
            </a:extLst>
          </p:cNvPr>
          <p:cNvSpPr/>
          <p:nvPr/>
        </p:nvSpPr>
        <p:spPr>
          <a:xfrm>
            <a:off x="1188720" y="2128687"/>
            <a:ext cx="6784848" cy="12370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7AF119BA-B2AC-49D6-9470-61581EF2CE0E}"/>
              </a:ext>
            </a:extLst>
          </p:cNvPr>
          <p:cNvSpPr/>
          <p:nvPr/>
        </p:nvSpPr>
        <p:spPr>
          <a:xfrm>
            <a:off x="6826423" y="2814485"/>
            <a:ext cx="1629086" cy="9586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Target Domain</a:t>
            </a:r>
            <a:endParaRPr lang="zh-TW" altLang="en-US" sz="2800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7830B4F-60C2-477B-A1D4-E1E2EFC98D82}"/>
              </a:ext>
            </a:extLst>
          </p:cNvPr>
          <p:cNvSpPr/>
          <p:nvPr/>
        </p:nvSpPr>
        <p:spPr>
          <a:xfrm>
            <a:off x="3147021" y="2780188"/>
            <a:ext cx="1629086" cy="9586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Source</a:t>
            </a:r>
          </a:p>
          <a:p>
            <a:pPr algn="ctr"/>
            <a:r>
              <a:rPr lang="en-US" altLang="zh-TW" sz="2800" dirty="0"/>
              <a:t>Domain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388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37" grpId="0"/>
      <p:bldP spid="39" grpId="0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20CA-61BD-4B7B-9A03-BDCBE1C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Adaptation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2EBC53-3590-4CE0-A2F4-1D4563F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83" y="1471233"/>
            <a:ext cx="2629267" cy="8573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562F53-649D-4249-9453-531562637648}"/>
              </a:ext>
            </a:extLst>
          </p:cNvPr>
          <p:cNvSpPr txBox="1"/>
          <p:nvPr/>
        </p:nvSpPr>
        <p:spPr>
          <a:xfrm>
            <a:off x="5886083" y="502681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Domain (with labeled data) 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B22FF-2AEB-4E57-844B-7EDA9F39D51C}"/>
              </a:ext>
            </a:extLst>
          </p:cNvPr>
          <p:cNvSpPr txBox="1"/>
          <p:nvPr/>
        </p:nvSpPr>
        <p:spPr>
          <a:xfrm>
            <a:off x="6053328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“4”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C85E71-FE59-4009-90BA-1A6994D41BA1}"/>
              </a:ext>
            </a:extLst>
          </p:cNvPr>
          <p:cNvSpPr txBox="1"/>
          <p:nvPr/>
        </p:nvSpPr>
        <p:spPr>
          <a:xfrm>
            <a:off x="6910211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“0”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66AA8B-2FED-493A-80FC-9F5ED95CA674}"/>
              </a:ext>
            </a:extLst>
          </p:cNvPr>
          <p:cNvSpPr txBox="1"/>
          <p:nvPr/>
        </p:nvSpPr>
        <p:spPr>
          <a:xfrm>
            <a:off x="7767094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“1”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308B7-1C26-4DDA-8309-520E340D44D3}"/>
              </a:ext>
            </a:extLst>
          </p:cNvPr>
          <p:cNvCxnSpPr/>
          <p:nvPr/>
        </p:nvCxnSpPr>
        <p:spPr>
          <a:xfrm>
            <a:off x="896112" y="3429000"/>
            <a:ext cx="761923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4625A-F886-4842-A0D9-5A62290F246B}"/>
              </a:ext>
            </a:extLst>
          </p:cNvPr>
          <p:cNvSpPr txBox="1"/>
          <p:nvPr/>
        </p:nvSpPr>
        <p:spPr>
          <a:xfrm>
            <a:off x="877824" y="2617192"/>
            <a:ext cx="45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Knowledge of target domain</a:t>
            </a:r>
            <a:endParaRPr lang="zh-TW" altLang="en-US" sz="28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8BFFDD3-243D-44EE-B47B-B060B673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66" y="4236789"/>
            <a:ext cx="882399" cy="8573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BBA1BF-E0E0-4FBF-A175-72F75A23FB52}"/>
              </a:ext>
            </a:extLst>
          </p:cNvPr>
          <p:cNvSpPr txBox="1"/>
          <p:nvPr/>
        </p:nvSpPr>
        <p:spPr>
          <a:xfrm>
            <a:off x="8098565" y="4456246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“8”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B0DB9-18EF-4E7E-A6C4-E4D081238805}"/>
              </a:ext>
            </a:extLst>
          </p:cNvPr>
          <p:cNvSpPr txBox="1"/>
          <p:nvPr/>
        </p:nvSpPr>
        <p:spPr>
          <a:xfrm>
            <a:off x="7044954" y="5142829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but</a:t>
            </a:r>
          </a:p>
          <a:p>
            <a:pPr algn="ctr"/>
            <a:r>
              <a:rPr lang="en-US" altLang="zh-TW" sz="2400" dirty="0"/>
              <a:t>labeled</a:t>
            </a:r>
            <a:endParaRPr lang="zh-TW" altLang="en-US" sz="24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1620831-DE70-4F0D-92C6-BD9108FD3139}"/>
              </a:ext>
            </a:extLst>
          </p:cNvPr>
          <p:cNvSpPr/>
          <p:nvPr/>
        </p:nvSpPr>
        <p:spPr>
          <a:xfrm>
            <a:off x="6847715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0B671D-6569-4A72-A9A0-E7B9E88862AF}"/>
              </a:ext>
            </a:extLst>
          </p:cNvPr>
          <p:cNvSpPr/>
          <p:nvPr/>
        </p:nvSpPr>
        <p:spPr>
          <a:xfrm>
            <a:off x="7044954" y="4103991"/>
            <a:ext cx="1739561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B5150FF-3D87-43FF-B588-3803AE5FC1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67995" y="3392424"/>
            <a:ext cx="946740" cy="71156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C59E527-546B-40F3-A98B-9528B1F6E058}"/>
              </a:ext>
            </a:extLst>
          </p:cNvPr>
          <p:cNvSpPr txBox="1"/>
          <p:nvPr/>
        </p:nvSpPr>
        <p:spPr>
          <a:xfrm>
            <a:off x="821027" y="4281830"/>
            <a:ext cx="56529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Idea: training a model by source data, then fine-tune the model by target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Challenge: only limited target data, so be careful about overfitting</a:t>
            </a:r>
          </a:p>
        </p:txBody>
      </p:sp>
    </p:spTree>
    <p:extLst>
      <p:ext uri="{BB962C8B-B14F-4D97-AF65-F5344CB8AC3E}">
        <p14:creationId xmlns:p14="http://schemas.microsoft.com/office/powerpoint/2010/main" val="266502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5" grpId="0" animBg="1"/>
      <p:bldP spid="28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20CA-61BD-4B7B-9A03-BDCBE1C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Adaptation 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2EBC53-3590-4CE0-A2F4-1D4563FD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83" y="1471233"/>
            <a:ext cx="2629267" cy="8573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562F53-649D-4249-9453-531562637648}"/>
              </a:ext>
            </a:extLst>
          </p:cNvPr>
          <p:cNvSpPr txBox="1"/>
          <p:nvPr/>
        </p:nvSpPr>
        <p:spPr>
          <a:xfrm>
            <a:off x="5886083" y="502681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 Domain (with labeled data) 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B22FF-2AEB-4E57-844B-7EDA9F39D51C}"/>
              </a:ext>
            </a:extLst>
          </p:cNvPr>
          <p:cNvSpPr txBox="1"/>
          <p:nvPr/>
        </p:nvSpPr>
        <p:spPr>
          <a:xfrm>
            <a:off x="6053328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“4”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C85E71-FE59-4009-90BA-1A6994D41BA1}"/>
              </a:ext>
            </a:extLst>
          </p:cNvPr>
          <p:cNvSpPr txBox="1"/>
          <p:nvPr/>
        </p:nvSpPr>
        <p:spPr>
          <a:xfrm>
            <a:off x="6910211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“0”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66AA8B-2FED-493A-80FC-9F5ED95CA674}"/>
              </a:ext>
            </a:extLst>
          </p:cNvPr>
          <p:cNvSpPr txBox="1"/>
          <p:nvPr/>
        </p:nvSpPr>
        <p:spPr>
          <a:xfrm>
            <a:off x="7767094" y="2333068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“1”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308B7-1C26-4DDA-8309-520E340D44D3}"/>
              </a:ext>
            </a:extLst>
          </p:cNvPr>
          <p:cNvCxnSpPr/>
          <p:nvPr/>
        </p:nvCxnSpPr>
        <p:spPr>
          <a:xfrm>
            <a:off x="896112" y="3429000"/>
            <a:ext cx="761923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4625A-F886-4842-A0D9-5A62290F246B}"/>
              </a:ext>
            </a:extLst>
          </p:cNvPr>
          <p:cNvSpPr txBox="1"/>
          <p:nvPr/>
        </p:nvSpPr>
        <p:spPr>
          <a:xfrm>
            <a:off x="877824" y="2617192"/>
            <a:ext cx="45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Knowledge of target domain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BA7EB3-93ED-4E14-8CE1-C5F0A974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90" y="4236790"/>
            <a:ext cx="2658811" cy="85737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1FB06A-6351-43B2-92FB-C03B51DB1A44}"/>
              </a:ext>
            </a:extLst>
          </p:cNvPr>
          <p:cNvSpPr txBox="1"/>
          <p:nvPr/>
        </p:nvSpPr>
        <p:spPr>
          <a:xfrm>
            <a:off x="3968496" y="5156055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amount of unlabeled data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8BFFDD3-243D-44EE-B47B-B060B673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166" y="4236789"/>
            <a:ext cx="882399" cy="8573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BBA1BF-E0E0-4FBF-A175-72F75A23FB52}"/>
              </a:ext>
            </a:extLst>
          </p:cNvPr>
          <p:cNvSpPr txBox="1"/>
          <p:nvPr/>
        </p:nvSpPr>
        <p:spPr>
          <a:xfrm>
            <a:off x="8098565" y="4456246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“8”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B0DB9-18EF-4E7E-A6C4-E4D081238805}"/>
              </a:ext>
            </a:extLst>
          </p:cNvPr>
          <p:cNvSpPr txBox="1"/>
          <p:nvPr/>
        </p:nvSpPr>
        <p:spPr>
          <a:xfrm>
            <a:off x="7044954" y="5142829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but</a:t>
            </a:r>
          </a:p>
          <a:p>
            <a:pPr algn="ctr"/>
            <a:r>
              <a:rPr lang="en-US" altLang="zh-TW" sz="2400" dirty="0"/>
              <a:t>labeled</a:t>
            </a:r>
            <a:endParaRPr lang="zh-TW" altLang="en-US" sz="2400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A1DA924-9678-4CA5-BA7B-213D32815AF5}"/>
              </a:ext>
            </a:extLst>
          </p:cNvPr>
          <p:cNvSpPr/>
          <p:nvPr/>
        </p:nvSpPr>
        <p:spPr>
          <a:xfrm>
            <a:off x="5111623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1620831-DE70-4F0D-92C6-BD9108FD3139}"/>
              </a:ext>
            </a:extLst>
          </p:cNvPr>
          <p:cNvSpPr/>
          <p:nvPr/>
        </p:nvSpPr>
        <p:spPr>
          <a:xfrm>
            <a:off x="6847715" y="3294000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8CF8D9-CC32-41DE-B075-C1FAD90C129D}"/>
              </a:ext>
            </a:extLst>
          </p:cNvPr>
          <p:cNvSpPr/>
          <p:nvPr/>
        </p:nvSpPr>
        <p:spPr>
          <a:xfrm>
            <a:off x="3870347" y="4138721"/>
            <a:ext cx="2940792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0B671D-6569-4A72-A9A0-E7B9E88862AF}"/>
              </a:ext>
            </a:extLst>
          </p:cNvPr>
          <p:cNvSpPr/>
          <p:nvPr/>
        </p:nvSpPr>
        <p:spPr>
          <a:xfrm>
            <a:off x="7044954" y="4103991"/>
            <a:ext cx="1739561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E4D65C-79FC-4B16-A30B-DAA33C9D2071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246623" y="3564000"/>
            <a:ext cx="94120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B5150FF-3D87-43FF-B588-3803AE5FC1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67995" y="3392424"/>
            <a:ext cx="946740" cy="71156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7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>
            <a:extLst>
              <a:ext uri="{FF2B5EF4-FFF2-40B4-BE49-F238E27FC236}">
                <a16:creationId xmlns:a16="http://schemas.microsoft.com/office/drawing/2014/main" id="{6269682D-1CE6-4642-B4FA-64AC7C50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49" y="2780377"/>
            <a:ext cx="2629267" cy="85737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383FB20D-1A0B-4796-BE2C-5A13501DD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27" y="4110137"/>
            <a:ext cx="2658811" cy="8573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Idea</a:t>
            </a:r>
            <a:endParaRPr lang="zh-TW" altLang="en-US" dirty="0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EBADDA62-DDA6-476C-83F2-8C2547592ADA}"/>
              </a:ext>
            </a:extLst>
          </p:cNvPr>
          <p:cNvSpPr/>
          <p:nvPr/>
        </p:nvSpPr>
        <p:spPr>
          <a:xfrm>
            <a:off x="2807588" y="1884370"/>
            <a:ext cx="1421967" cy="666218"/>
          </a:xfrm>
          <a:custGeom>
            <a:avLst/>
            <a:gdLst>
              <a:gd name="connsiteX0" fmla="*/ 169943 w 1351629"/>
              <a:gd name="connsiteY0" fmla="*/ 666218 h 666218"/>
              <a:gd name="connsiteX1" fmla="*/ 99605 w 1351629"/>
              <a:gd name="connsiteY1" fmla="*/ 33172 h 666218"/>
              <a:gd name="connsiteX2" fmla="*/ 1351629 w 1351629"/>
              <a:gd name="connsiteY2" fmla="*/ 145714 h 66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29" h="666218">
                <a:moveTo>
                  <a:pt x="169943" y="666218"/>
                </a:moveTo>
                <a:cubicBezTo>
                  <a:pt x="36300" y="393070"/>
                  <a:pt x="-97343" y="119923"/>
                  <a:pt x="99605" y="33172"/>
                </a:cubicBezTo>
                <a:cubicBezTo>
                  <a:pt x="296553" y="-53579"/>
                  <a:pt x="824091" y="46067"/>
                  <a:pt x="1351629" y="14571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6AD621F1-6A07-46ED-9429-57DADC00E88D}"/>
              </a:ext>
            </a:extLst>
          </p:cNvPr>
          <p:cNvSpPr/>
          <p:nvPr/>
        </p:nvSpPr>
        <p:spPr>
          <a:xfrm flipV="1">
            <a:off x="2813451" y="5291902"/>
            <a:ext cx="1421967" cy="666218"/>
          </a:xfrm>
          <a:custGeom>
            <a:avLst/>
            <a:gdLst>
              <a:gd name="connsiteX0" fmla="*/ 169943 w 1351629"/>
              <a:gd name="connsiteY0" fmla="*/ 666218 h 666218"/>
              <a:gd name="connsiteX1" fmla="*/ 99605 w 1351629"/>
              <a:gd name="connsiteY1" fmla="*/ 33172 h 666218"/>
              <a:gd name="connsiteX2" fmla="*/ 1351629 w 1351629"/>
              <a:gd name="connsiteY2" fmla="*/ 145714 h 66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29" h="666218">
                <a:moveTo>
                  <a:pt x="169943" y="666218"/>
                </a:moveTo>
                <a:cubicBezTo>
                  <a:pt x="36300" y="393070"/>
                  <a:pt x="-97343" y="119923"/>
                  <a:pt x="99605" y="33172"/>
                </a:cubicBezTo>
                <a:cubicBezTo>
                  <a:pt x="296553" y="-53579"/>
                  <a:pt x="824091" y="46067"/>
                  <a:pt x="1351629" y="14571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EC958D-09F7-4C28-9C1B-4DEAFCD08BF6}"/>
              </a:ext>
            </a:extLst>
          </p:cNvPr>
          <p:cNvSpPr/>
          <p:nvPr/>
        </p:nvSpPr>
        <p:spPr>
          <a:xfrm>
            <a:off x="6832078" y="1541301"/>
            <a:ext cx="225083" cy="9847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A43B30-EB06-4092-AE05-FB820685FEEF}"/>
              </a:ext>
            </a:extLst>
          </p:cNvPr>
          <p:cNvSpPr/>
          <p:nvPr/>
        </p:nvSpPr>
        <p:spPr>
          <a:xfrm>
            <a:off x="6837940" y="5255439"/>
            <a:ext cx="225083" cy="9847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4AAB6-FE91-4357-93CB-B1B07F018084}"/>
              </a:ext>
            </a:extLst>
          </p:cNvPr>
          <p:cNvSpPr txBox="1"/>
          <p:nvPr/>
        </p:nvSpPr>
        <p:spPr>
          <a:xfrm>
            <a:off x="5670321" y="3414431"/>
            <a:ext cx="256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same distribution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38A309-0A94-4728-BFDF-19CCD56DA429}"/>
              </a:ext>
            </a:extLst>
          </p:cNvPr>
          <p:cNvSpPr txBox="1"/>
          <p:nvPr/>
        </p:nvSpPr>
        <p:spPr>
          <a:xfrm>
            <a:off x="7057160" y="1825224"/>
            <a:ext cx="11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feature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559AF95-28CD-4044-BDB8-6E710C189837}"/>
              </a:ext>
            </a:extLst>
          </p:cNvPr>
          <p:cNvSpPr txBox="1"/>
          <p:nvPr/>
        </p:nvSpPr>
        <p:spPr>
          <a:xfrm>
            <a:off x="7041924" y="5512864"/>
            <a:ext cx="11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feature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119D8A0-0F57-44A3-865C-F524DF7E6587}"/>
              </a:ext>
            </a:extLst>
          </p:cNvPr>
          <p:cNvCxnSpPr/>
          <p:nvPr/>
        </p:nvCxnSpPr>
        <p:spPr>
          <a:xfrm>
            <a:off x="5917678" y="2033670"/>
            <a:ext cx="844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BEB2E2F-0005-4D0A-9C33-538566C6E234}"/>
              </a:ext>
            </a:extLst>
          </p:cNvPr>
          <p:cNvCxnSpPr/>
          <p:nvPr/>
        </p:nvCxnSpPr>
        <p:spPr>
          <a:xfrm>
            <a:off x="5902438" y="5782477"/>
            <a:ext cx="844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4CC560-4934-443D-9380-810E3C4C27C2}"/>
              </a:ext>
            </a:extLst>
          </p:cNvPr>
          <p:cNvCxnSpPr>
            <a:cxnSpLocks/>
          </p:cNvCxnSpPr>
          <p:nvPr/>
        </p:nvCxnSpPr>
        <p:spPr>
          <a:xfrm flipV="1">
            <a:off x="6932193" y="4331962"/>
            <a:ext cx="0" cy="956354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CAADD2B-D806-469C-BF1B-56B7A0AF9272}"/>
              </a:ext>
            </a:extLst>
          </p:cNvPr>
          <p:cNvSpPr/>
          <p:nvPr/>
        </p:nvSpPr>
        <p:spPr>
          <a:xfrm>
            <a:off x="4385917" y="1442817"/>
            <a:ext cx="1427812" cy="11954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8E887A6-1849-4FEB-8E1C-501E7299438E}"/>
              </a:ext>
            </a:extLst>
          </p:cNvPr>
          <p:cNvSpPr txBox="1"/>
          <p:nvPr/>
        </p:nvSpPr>
        <p:spPr>
          <a:xfrm>
            <a:off x="4445877" y="1426681"/>
            <a:ext cx="131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Extractor</a:t>
            </a:r>
          </a:p>
          <a:p>
            <a:pPr algn="ctr"/>
            <a:r>
              <a:rPr lang="en-US" altLang="zh-TW" sz="2400" dirty="0"/>
              <a:t>(network) </a:t>
            </a:r>
            <a:endParaRPr lang="zh-TW" altLang="en-US" sz="24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224D3291-CCAC-4CC8-A763-B135D2CE863B}"/>
              </a:ext>
            </a:extLst>
          </p:cNvPr>
          <p:cNvSpPr/>
          <p:nvPr/>
        </p:nvSpPr>
        <p:spPr>
          <a:xfrm>
            <a:off x="4343062" y="5162347"/>
            <a:ext cx="1427812" cy="11954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EA45BB9-AE7E-4C79-9A1F-2CE355B26974}"/>
              </a:ext>
            </a:extLst>
          </p:cNvPr>
          <p:cNvSpPr txBox="1"/>
          <p:nvPr/>
        </p:nvSpPr>
        <p:spPr>
          <a:xfrm>
            <a:off x="4403022" y="5161451"/>
            <a:ext cx="131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Extractor</a:t>
            </a:r>
          </a:p>
          <a:p>
            <a:pPr algn="ctr"/>
            <a:r>
              <a:rPr lang="en-US" altLang="zh-TW" sz="2400" dirty="0"/>
              <a:t>(network) </a:t>
            </a:r>
            <a:endParaRPr lang="zh-TW" altLang="en-US" sz="2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C4E87B3-EEE2-422B-8AF1-5EDED8C5363B}"/>
              </a:ext>
            </a:extLst>
          </p:cNvPr>
          <p:cNvCxnSpPr>
            <a:cxnSpLocks/>
          </p:cNvCxnSpPr>
          <p:nvPr/>
        </p:nvCxnSpPr>
        <p:spPr>
          <a:xfrm>
            <a:off x="6944619" y="2550588"/>
            <a:ext cx="0" cy="956354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DD20D9-DE77-4A33-B878-8BFAEE54E0DB}"/>
              </a:ext>
            </a:extLst>
          </p:cNvPr>
          <p:cNvSpPr txBox="1"/>
          <p:nvPr/>
        </p:nvSpPr>
        <p:spPr>
          <a:xfrm>
            <a:off x="-3772" y="2906458"/>
            <a:ext cx="11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Source 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6115E02-66F2-4E3B-AC11-60B8C7059014}"/>
              </a:ext>
            </a:extLst>
          </p:cNvPr>
          <p:cNvSpPr txBox="1"/>
          <p:nvPr/>
        </p:nvSpPr>
        <p:spPr>
          <a:xfrm>
            <a:off x="4249" y="4307989"/>
            <a:ext cx="11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Target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2D6AF9-91FD-4152-B189-96447B1815E9}"/>
              </a:ext>
            </a:extLst>
          </p:cNvPr>
          <p:cNvSpPr txBox="1"/>
          <p:nvPr/>
        </p:nvSpPr>
        <p:spPr>
          <a:xfrm>
            <a:off x="3365170" y="880167"/>
            <a:ext cx="338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Learn to ignore colors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7D26BE8-0FEA-4F29-90BE-A20C8D718217}"/>
              </a:ext>
            </a:extLst>
          </p:cNvPr>
          <p:cNvGrpSpPr/>
          <p:nvPr/>
        </p:nvGrpSpPr>
        <p:grpSpPr>
          <a:xfrm>
            <a:off x="3911516" y="3215640"/>
            <a:ext cx="1747883" cy="1332514"/>
            <a:chOff x="3911516" y="3215640"/>
            <a:chExt cx="1747883" cy="1332514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915F7E6-C65B-4B28-AF3B-2F423D8A91F2}"/>
                </a:ext>
              </a:extLst>
            </p:cNvPr>
            <p:cNvSpPr txBox="1"/>
            <p:nvPr/>
          </p:nvSpPr>
          <p:spPr>
            <a:xfrm>
              <a:off x="4105993" y="3616269"/>
              <a:ext cx="1553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Different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994CF045-FCDD-4714-A75D-03FF017CE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516" y="3215640"/>
              <a:ext cx="950044" cy="8662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77B8811-E428-47DC-9BB8-3192974BD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1516" y="4539492"/>
              <a:ext cx="950044" cy="8662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0581262-C513-4143-A886-BDC3D141B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2696" y="4069977"/>
              <a:ext cx="0" cy="478177"/>
            </a:xfrm>
            <a:prstGeom prst="straightConnector1">
              <a:avLst/>
            </a:prstGeom>
            <a:ln w="571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D75A1477-4416-4603-AEB9-A60F81836B26}"/>
                </a:ext>
              </a:extLst>
            </p:cNvPr>
            <p:cNvCxnSpPr>
              <a:cxnSpLocks/>
            </p:cNvCxnSpPr>
            <p:nvPr/>
          </p:nvCxnSpPr>
          <p:spPr>
            <a:xfrm>
              <a:off x="4882696" y="3215640"/>
              <a:ext cx="0" cy="478177"/>
            </a:xfrm>
            <a:prstGeom prst="straightConnector1">
              <a:avLst/>
            </a:prstGeom>
            <a:ln w="5715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92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32" grpId="0" animBg="1"/>
      <p:bldP spid="34" grpId="0"/>
      <p:bldP spid="35" grpId="0" animBg="1"/>
      <p:bldP spid="3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>
            <a:extLst>
              <a:ext uri="{FF2B5EF4-FFF2-40B4-BE49-F238E27FC236}">
                <a16:creationId xmlns:a16="http://schemas.microsoft.com/office/drawing/2014/main" id="{4D3990DD-8ACE-4347-B7AF-6262FE23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208" y="3802797"/>
            <a:ext cx="4202383" cy="25242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700C71-E14B-478C-BFC7-1294E6B1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Adversarial Training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8D2A4A1-8510-4C08-AF04-F9F0B1A51C57}"/>
              </a:ext>
            </a:extLst>
          </p:cNvPr>
          <p:cNvSpPr/>
          <p:nvPr/>
        </p:nvSpPr>
        <p:spPr>
          <a:xfrm>
            <a:off x="2630769" y="2277255"/>
            <a:ext cx="1427812" cy="11954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EF4246D-13B0-4716-AF39-6F289DD7D4CC}"/>
              </a:ext>
            </a:extLst>
          </p:cNvPr>
          <p:cNvSpPr/>
          <p:nvPr/>
        </p:nvSpPr>
        <p:spPr>
          <a:xfrm>
            <a:off x="5486394" y="2302146"/>
            <a:ext cx="1427812" cy="119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E89404-0F9D-475F-8D6F-E693FDA5D9BD}"/>
              </a:ext>
            </a:extLst>
          </p:cNvPr>
          <p:cNvSpPr/>
          <p:nvPr/>
        </p:nvSpPr>
        <p:spPr>
          <a:xfrm>
            <a:off x="4676928" y="2277255"/>
            <a:ext cx="194872" cy="11954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4969BC-DCE4-41EC-ABF8-7BF360DDA9A0}"/>
              </a:ext>
            </a:extLst>
          </p:cNvPr>
          <p:cNvSpPr txBox="1"/>
          <p:nvPr/>
        </p:nvSpPr>
        <p:spPr>
          <a:xfrm>
            <a:off x="2690729" y="2474479"/>
            <a:ext cx="131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Extractor 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CA79AF-76C1-4CF9-A9B1-2C8E58503F2E}"/>
              </a:ext>
            </a:extLst>
          </p:cNvPr>
          <p:cNvSpPr/>
          <p:nvPr/>
        </p:nvSpPr>
        <p:spPr>
          <a:xfrm>
            <a:off x="1454041" y="2277255"/>
            <a:ext cx="689548" cy="1210456"/>
          </a:xfrm>
          <a:prstGeom prst="rect">
            <a:avLst/>
          </a:prstGeom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1A35DE7-4FA6-4731-85AC-566C55EE8C41}"/>
              </a:ext>
            </a:extLst>
          </p:cNvPr>
          <p:cNvCxnSpPr>
            <a:cxnSpLocks/>
          </p:cNvCxnSpPr>
          <p:nvPr/>
        </p:nvCxnSpPr>
        <p:spPr>
          <a:xfrm>
            <a:off x="2098619" y="2874988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A9C0991-F25B-4F55-833C-64D4B3372CFF}"/>
              </a:ext>
            </a:extLst>
          </p:cNvPr>
          <p:cNvCxnSpPr>
            <a:cxnSpLocks/>
          </p:cNvCxnSpPr>
          <p:nvPr/>
        </p:nvCxnSpPr>
        <p:spPr>
          <a:xfrm>
            <a:off x="4122291" y="2889354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FE09463-E168-49FA-8F30-15F09349898C}"/>
              </a:ext>
            </a:extLst>
          </p:cNvPr>
          <p:cNvCxnSpPr>
            <a:cxnSpLocks/>
          </p:cNvCxnSpPr>
          <p:nvPr/>
        </p:nvCxnSpPr>
        <p:spPr>
          <a:xfrm>
            <a:off x="4916770" y="2889354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51BA779-AD69-4223-965E-8C64FE5FF045}"/>
              </a:ext>
            </a:extLst>
          </p:cNvPr>
          <p:cNvCxnSpPr>
            <a:cxnSpLocks/>
          </p:cNvCxnSpPr>
          <p:nvPr/>
        </p:nvCxnSpPr>
        <p:spPr>
          <a:xfrm>
            <a:off x="6955434" y="2888105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565095D-3136-4E5C-BD35-BD8556BE5A05}"/>
              </a:ext>
            </a:extLst>
          </p:cNvPr>
          <p:cNvSpPr/>
          <p:nvPr/>
        </p:nvSpPr>
        <p:spPr>
          <a:xfrm>
            <a:off x="7540048" y="2537343"/>
            <a:ext cx="194872" cy="725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414EA3-2818-4CE8-ABD0-A6D0DAAE8C46}"/>
              </a:ext>
            </a:extLst>
          </p:cNvPr>
          <p:cNvSpPr txBox="1"/>
          <p:nvPr/>
        </p:nvSpPr>
        <p:spPr>
          <a:xfrm>
            <a:off x="1084909" y="1707629"/>
            <a:ext cx="142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1E6EFF9-C76E-4C88-915B-32A46BAB8F9C}"/>
              </a:ext>
            </a:extLst>
          </p:cNvPr>
          <p:cNvSpPr txBox="1"/>
          <p:nvPr/>
        </p:nvSpPr>
        <p:spPr>
          <a:xfrm>
            <a:off x="6290624" y="1707629"/>
            <a:ext cx="255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distribution</a:t>
            </a:r>
            <a:endParaRPr lang="zh-TW" altLang="en-US" sz="24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6A922DD-557D-4807-96FD-1263F224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74" y="4003041"/>
            <a:ext cx="2248731" cy="75819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897FCD5-AD74-45DE-A9B7-42FCFD1BB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257" y="5306310"/>
            <a:ext cx="2265966" cy="75819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E80461-4D27-46C7-AB4E-77A3BBAE1671}"/>
              </a:ext>
            </a:extLst>
          </p:cNvPr>
          <p:cNvSpPr txBox="1"/>
          <p:nvPr/>
        </p:nvSpPr>
        <p:spPr>
          <a:xfrm>
            <a:off x="2628806" y="4692866"/>
            <a:ext cx="168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blue points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E64C2E-5FE3-43C5-BD08-8ACA81152BEC}"/>
              </a:ext>
            </a:extLst>
          </p:cNvPr>
          <p:cNvSpPr txBox="1"/>
          <p:nvPr/>
        </p:nvSpPr>
        <p:spPr>
          <a:xfrm>
            <a:off x="2671128" y="6064504"/>
            <a:ext cx="168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red points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8BDD364-9749-4BD7-8525-EDC596BDF554}"/>
              </a:ext>
            </a:extLst>
          </p:cNvPr>
          <p:cNvSpPr txBox="1"/>
          <p:nvPr/>
        </p:nvSpPr>
        <p:spPr>
          <a:xfrm>
            <a:off x="883744" y="3943522"/>
            <a:ext cx="127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Source</a:t>
            </a:r>
          </a:p>
          <a:p>
            <a:pPr algn="ctr"/>
            <a:r>
              <a:rPr lang="en-US" altLang="zh-TW" sz="2400" dirty="0"/>
              <a:t>(labeled)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501AFE2-23A0-4E6D-89FA-975877A51799}"/>
              </a:ext>
            </a:extLst>
          </p:cNvPr>
          <p:cNvSpPr txBox="1"/>
          <p:nvPr/>
        </p:nvSpPr>
        <p:spPr>
          <a:xfrm>
            <a:off x="726778" y="5283458"/>
            <a:ext cx="1588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</a:t>
            </a:r>
          </a:p>
          <a:p>
            <a:pPr algn="ctr"/>
            <a:r>
              <a:rPr lang="en-US" altLang="zh-TW" sz="2400" dirty="0"/>
              <a:t>(unlabeled)</a:t>
            </a:r>
            <a:endParaRPr lang="zh-TW" altLang="en-US" sz="2400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D0BB74D-AABB-488E-BCE5-CFC3BC78E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26" y="2005760"/>
            <a:ext cx="819264" cy="73352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8A3FC3-F909-4850-9E13-7821CBC7FA0D}"/>
              </a:ext>
            </a:extLst>
          </p:cNvPr>
          <p:cNvSpPr txBox="1"/>
          <p:nvPr/>
        </p:nvSpPr>
        <p:spPr>
          <a:xfrm>
            <a:off x="8323281" y="2608289"/>
            <a:ext cx="7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“4”</a:t>
            </a:r>
            <a:endParaRPr lang="zh-TW" altLang="en-US" sz="2800" b="1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1C665B7-8AD4-4536-9730-4D805CC95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32" y="2902352"/>
            <a:ext cx="809958" cy="830997"/>
          </a:xfrm>
          <a:prstGeom prst="rect">
            <a:avLst/>
          </a:prstGeom>
        </p:spPr>
      </p:pic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E650695-DE56-4335-9CA8-9960A6783B22}"/>
              </a:ext>
            </a:extLst>
          </p:cNvPr>
          <p:cNvCxnSpPr>
            <a:cxnSpLocks/>
          </p:cNvCxnSpPr>
          <p:nvPr/>
        </p:nvCxnSpPr>
        <p:spPr>
          <a:xfrm>
            <a:off x="4916770" y="3468016"/>
            <a:ext cx="794482" cy="813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77A3798-B0D6-47BA-A8F1-559447ED2E93}"/>
              </a:ext>
            </a:extLst>
          </p:cNvPr>
          <p:cNvCxnSpPr>
            <a:cxnSpLocks/>
          </p:cNvCxnSpPr>
          <p:nvPr/>
        </p:nvCxnSpPr>
        <p:spPr>
          <a:xfrm>
            <a:off x="1246049" y="2420158"/>
            <a:ext cx="337854" cy="33906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6F1B12B-A781-43FD-8B34-C7D302BBE03D}"/>
              </a:ext>
            </a:extLst>
          </p:cNvPr>
          <p:cNvCxnSpPr>
            <a:cxnSpLocks/>
          </p:cNvCxnSpPr>
          <p:nvPr/>
        </p:nvCxnSpPr>
        <p:spPr>
          <a:xfrm>
            <a:off x="7764900" y="2873481"/>
            <a:ext cx="62453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868A14B-3BCA-45A9-8E94-517C5F0C6FC4}"/>
              </a:ext>
            </a:extLst>
          </p:cNvPr>
          <p:cNvCxnSpPr>
            <a:cxnSpLocks/>
          </p:cNvCxnSpPr>
          <p:nvPr/>
        </p:nvCxnSpPr>
        <p:spPr>
          <a:xfrm flipV="1">
            <a:off x="1221404" y="2867183"/>
            <a:ext cx="362499" cy="47616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095FD2E9-B12E-4453-A483-C95F34CBCF6E}"/>
              </a:ext>
            </a:extLst>
          </p:cNvPr>
          <p:cNvSpPr/>
          <p:nvPr/>
        </p:nvSpPr>
        <p:spPr>
          <a:xfrm>
            <a:off x="4578595" y="2169294"/>
            <a:ext cx="383150" cy="1440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58E15B4-597C-412F-806D-29BBC5E335AF}"/>
              </a:ext>
            </a:extLst>
          </p:cNvPr>
          <p:cNvSpPr txBox="1"/>
          <p:nvPr/>
        </p:nvSpPr>
        <p:spPr>
          <a:xfrm>
            <a:off x="5460166" y="2489719"/>
            <a:ext cx="150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</a:p>
          <a:p>
            <a:pPr algn="ctr"/>
            <a:r>
              <a:rPr lang="en-US" altLang="zh-TW" sz="2400" dirty="0"/>
              <a:t>Predictor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428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0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00C71-E14B-478C-BFC7-1294E6B1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Adversarial Training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8D2A4A1-8510-4C08-AF04-F9F0B1A51C57}"/>
              </a:ext>
            </a:extLst>
          </p:cNvPr>
          <p:cNvSpPr/>
          <p:nvPr/>
        </p:nvSpPr>
        <p:spPr>
          <a:xfrm>
            <a:off x="2630769" y="2277255"/>
            <a:ext cx="1427812" cy="11954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EF4246D-13B0-4716-AF39-6F289DD7D4CC}"/>
              </a:ext>
            </a:extLst>
          </p:cNvPr>
          <p:cNvSpPr/>
          <p:nvPr/>
        </p:nvSpPr>
        <p:spPr>
          <a:xfrm>
            <a:off x="5486394" y="2302146"/>
            <a:ext cx="1427812" cy="11954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E89404-0F9D-475F-8D6F-E693FDA5D9BD}"/>
              </a:ext>
            </a:extLst>
          </p:cNvPr>
          <p:cNvSpPr/>
          <p:nvPr/>
        </p:nvSpPr>
        <p:spPr>
          <a:xfrm>
            <a:off x="4676928" y="2277255"/>
            <a:ext cx="194872" cy="11954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4969BC-DCE4-41EC-ABF8-7BF360DDA9A0}"/>
              </a:ext>
            </a:extLst>
          </p:cNvPr>
          <p:cNvSpPr txBox="1"/>
          <p:nvPr/>
        </p:nvSpPr>
        <p:spPr>
          <a:xfrm>
            <a:off x="2690729" y="2474479"/>
            <a:ext cx="131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Extractor 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AD440-710E-4E28-BBBD-6BA48E14B853}"/>
              </a:ext>
            </a:extLst>
          </p:cNvPr>
          <p:cNvSpPr txBox="1"/>
          <p:nvPr/>
        </p:nvSpPr>
        <p:spPr>
          <a:xfrm>
            <a:off x="5460166" y="2474479"/>
            <a:ext cx="150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</a:p>
          <a:p>
            <a:pPr algn="ctr"/>
            <a:r>
              <a:rPr lang="en-US" altLang="zh-TW" sz="2400" dirty="0"/>
              <a:t>Predictor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CA79AF-76C1-4CF9-A9B1-2C8E58503F2E}"/>
              </a:ext>
            </a:extLst>
          </p:cNvPr>
          <p:cNvSpPr/>
          <p:nvPr/>
        </p:nvSpPr>
        <p:spPr>
          <a:xfrm>
            <a:off x="1454041" y="2277255"/>
            <a:ext cx="689548" cy="1210456"/>
          </a:xfrm>
          <a:prstGeom prst="rect">
            <a:avLst/>
          </a:prstGeom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1A35DE7-4FA6-4731-85AC-566C55EE8C41}"/>
              </a:ext>
            </a:extLst>
          </p:cNvPr>
          <p:cNvCxnSpPr>
            <a:cxnSpLocks/>
          </p:cNvCxnSpPr>
          <p:nvPr/>
        </p:nvCxnSpPr>
        <p:spPr>
          <a:xfrm>
            <a:off x="2098619" y="2874988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A9C0991-F25B-4F55-833C-64D4B3372CFF}"/>
              </a:ext>
            </a:extLst>
          </p:cNvPr>
          <p:cNvCxnSpPr>
            <a:cxnSpLocks/>
          </p:cNvCxnSpPr>
          <p:nvPr/>
        </p:nvCxnSpPr>
        <p:spPr>
          <a:xfrm>
            <a:off x="4122291" y="2889354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FE09463-E168-49FA-8F30-15F09349898C}"/>
              </a:ext>
            </a:extLst>
          </p:cNvPr>
          <p:cNvCxnSpPr>
            <a:cxnSpLocks/>
          </p:cNvCxnSpPr>
          <p:nvPr/>
        </p:nvCxnSpPr>
        <p:spPr>
          <a:xfrm>
            <a:off x="4916770" y="2889354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51BA779-AD69-4223-965E-8C64FE5FF045}"/>
              </a:ext>
            </a:extLst>
          </p:cNvPr>
          <p:cNvCxnSpPr>
            <a:cxnSpLocks/>
          </p:cNvCxnSpPr>
          <p:nvPr/>
        </p:nvCxnSpPr>
        <p:spPr>
          <a:xfrm>
            <a:off x="6940444" y="2903095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565095D-3136-4E5C-BD35-BD8556BE5A05}"/>
              </a:ext>
            </a:extLst>
          </p:cNvPr>
          <p:cNvSpPr/>
          <p:nvPr/>
        </p:nvSpPr>
        <p:spPr>
          <a:xfrm>
            <a:off x="7540048" y="2537343"/>
            <a:ext cx="194872" cy="725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D0BB74D-AABB-488E-BCE5-CFC3BC78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26" y="2005760"/>
            <a:ext cx="819264" cy="73352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1C665B7-8AD4-4536-9730-4D805CC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2" y="2902352"/>
            <a:ext cx="809958" cy="830997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16CA3454-B028-4D07-81EF-1C1558CCCEAA}"/>
              </a:ext>
            </a:extLst>
          </p:cNvPr>
          <p:cNvSpPr txBox="1"/>
          <p:nvPr/>
        </p:nvSpPr>
        <p:spPr>
          <a:xfrm>
            <a:off x="8323281" y="2608289"/>
            <a:ext cx="70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“4”</a:t>
            </a:r>
            <a:endParaRPr lang="zh-TW" altLang="en-US" sz="2800" b="1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C76907C-76F1-4A55-B08B-3681D1AD3874}"/>
              </a:ext>
            </a:extLst>
          </p:cNvPr>
          <p:cNvCxnSpPr>
            <a:cxnSpLocks/>
          </p:cNvCxnSpPr>
          <p:nvPr/>
        </p:nvCxnSpPr>
        <p:spPr>
          <a:xfrm>
            <a:off x="1246049" y="2420158"/>
            <a:ext cx="337854" cy="33906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8104773-6145-4286-8FB2-1F22EA14189B}"/>
              </a:ext>
            </a:extLst>
          </p:cNvPr>
          <p:cNvCxnSpPr>
            <a:cxnSpLocks/>
          </p:cNvCxnSpPr>
          <p:nvPr/>
        </p:nvCxnSpPr>
        <p:spPr>
          <a:xfrm>
            <a:off x="7764900" y="2873481"/>
            <a:ext cx="62453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9F0F3E1-BF92-4A6E-88E2-7D68F825510C}"/>
              </a:ext>
            </a:extLst>
          </p:cNvPr>
          <p:cNvCxnSpPr>
            <a:cxnSpLocks/>
          </p:cNvCxnSpPr>
          <p:nvPr/>
        </p:nvCxnSpPr>
        <p:spPr>
          <a:xfrm flipV="1">
            <a:off x="1221404" y="2867183"/>
            <a:ext cx="362499" cy="47616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D2259C3C-DFB6-4910-B1B2-C5E16BA9337D}"/>
              </a:ext>
            </a:extLst>
          </p:cNvPr>
          <p:cNvGrpSpPr/>
          <p:nvPr/>
        </p:nvGrpSpPr>
        <p:grpSpPr>
          <a:xfrm>
            <a:off x="5507388" y="4905268"/>
            <a:ext cx="1506511" cy="1195466"/>
            <a:chOff x="5507388" y="4493788"/>
            <a:chExt cx="1506511" cy="1195466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83247B2-82CE-4A0D-9FDA-54696AC79FB6}"/>
                </a:ext>
              </a:extLst>
            </p:cNvPr>
            <p:cNvSpPr/>
            <p:nvPr/>
          </p:nvSpPr>
          <p:spPr>
            <a:xfrm>
              <a:off x="5538865" y="4493788"/>
              <a:ext cx="1427812" cy="119546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EF53900-7833-4601-9E5D-FF4DAD3F61F4}"/>
                </a:ext>
              </a:extLst>
            </p:cNvPr>
            <p:cNvSpPr txBox="1"/>
            <p:nvPr/>
          </p:nvSpPr>
          <p:spPr>
            <a:xfrm>
              <a:off x="5507388" y="4692957"/>
              <a:ext cx="1506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Domain</a:t>
              </a:r>
            </a:p>
            <a:p>
              <a:pPr algn="ctr"/>
              <a:r>
                <a:rPr lang="en-US" altLang="zh-TW" sz="2400" dirty="0"/>
                <a:t>Classifier</a:t>
              </a:r>
              <a:endParaRPr lang="zh-TW" altLang="en-US" sz="2400" dirty="0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BB43858-8CEF-42A8-B27E-92C2798ABEF1}"/>
              </a:ext>
            </a:extLst>
          </p:cNvPr>
          <p:cNvCxnSpPr>
            <a:cxnSpLocks/>
          </p:cNvCxnSpPr>
          <p:nvPr/>
        </p:nvCxnSpPr>
        <p:spPr>
          <a:xfrm>
            <a:off x="4796845" y="5503001"/>
            <a:ext cx="733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5CD82E8-3EE8-47ED-B428-0AEF518F2E47}"/>
              </a:ext>
            </a:extLst>
          </p:cNvPr>
          <p:cNvCxnSpPr>
            <a:cxnSpLocks/>
          </p:cNvCxnSpPr>
          <p:nvPr/>
        </p:nvCxnSpPr>
        <p:spPr>
          <a:xfrm>
            <a:off x="4766859" y="3560109"/>
            <a:ext cx="0" cy="195982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8C49AA4-6E7F-4B9B-863B-BBE23B7D4202}"/>
              </a:ext>
            </a:extLst>
          </p:cNvPr>
          <p:cNvCxnSpPr>
            <a:cxnSpLocks/>
          </p:cNvCxnSpPr>
          <p:nvPr/>
        </p:nvCxnSpPr>
        <p:spPr>
          <a:xfrm>
            <a:off x="6998909" y="5500503"/>
            <a:ext cx="5246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B826C7-B684-4BCF-BC80-302894F098C0}"/>
              </a:ext>
            </a:extLst>
          </p:cNvPr>
          <p:cNvSpPr txBox="1"/>
          <p:nvPr/>
        </p:nvSpPr>
        <p:spPr>
          <a:xfrm>
            <a:off x="7567501" y="5009469"/>
            <a:ext cx="150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Source?</a:t>
            </a:r>
          </a:p>
          <a:p>
            <a:r>
              <a:rPr lang="en-US" altLang="zh-TW" sz="2400" dirty="0"/>
              <a:t>Target?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6739E7F-9F9B-45E2-B41D-66942E1484E3}"/>
              </a:ext>
            </a:extLst>
          </p:cNvPr>
          <p:cNvSpPr txBox="1"/>
          <p:nvPr/>
        </p:nvSpPr>
        <p:spPr>
          <a:xfrm>
            <a:off x="4766859" y="6100734"/>
            <a:ext cx="305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u="sng" dirty="0"/>
              <a:t>Discriminator </a:t>
            </a:r>
            <a:endParaRPr lang="zh-TW" altLang="en-US" sz="2800" i="1" u="sng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B38E8B6-7363-4947-9322-7574F28FF4DF}"/>
              </a:ext>
            </a:extLst>
          </p:cNvPr>
          <p:cNvSpPr txBox="1"/>
          <p:nvPr/>
        </p:nvSpPr>
        <p:spPr>
          <a:xfrm>
            <a:off x="1823747" y="3509737"/>
            <a:ext cx="305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u="sng" dirty="0"/>
              <a:t>Generator</a:t>
            </a:r>
            <a:endParaRPr lang="zh-TW" altLang="en-US" sz="28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A8BA2CD-2DD3-4ECC-9CA3-BAB49A520EA1}"/>
              </a:ext>
            </a:extLst>
          </p:cNvPr>
          <p:cNvSpPr txBox="1"/>
          <p:nvPr/>
        </p:nvSpPr>
        <p:spPr>
          <a:xfrm>
            <a:off x="540412" y="4433802"/>
            <a:ext cx="3746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Feature extractor: Learn to “fool” domain classifier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345B27C-849F-47BE-BC87-DEC62AF25AD0}"/>
              </a:ext>
            </a:extLst>
          </p:cNvPr>
          <p:cNvSpPr txBox="1"/>
          <p:nvPr/>
        </p:nvSpPr>
        <p:spPr>
          <a:xfrm>
            <a:off x="5163357" y="1575841"/>
            <a:ext cx="198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always zero?</a:t>
            </a:r>
            <a:endParaRPr lang="zh-TW" altLang="en-US" sz="2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73DDF2D-BCCA-4D0B-A810-2C00F86C0D57}"/>
              </a:ext>
            </a:extLst>
          </p:cNvPr>
          <p:cNvCxnSpPr>
            <a:cxnSpLocks/>
          </p:cNvCxnSpPr>
          <p:nvPr/>
        </p:nvCxnSpPr>
        <p:spPr>
          <a:xfrm flipV="1">
            <a:off x="4972978" y="2027301"/>
            <a:ext cx="412238" cy="44300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B6732E-EB36-426B-840E-F49609A17D26}"/>
              </a:ext>
            </a:extLst>
          </p:cNvPr>
          <p:cNvSpPr txBox="1"/>
          <p:nvPr/>
        </p:nvSpPr>
        <p:spPr>
          <a:xfrm>
            <a:off x="540412" y="5327499"/>
            <a:ext cx="3746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Also need to support label predictor </a:t>
            </a:r>
            <a:endParaRPr lang="zh-TW" altLang="en-US" sz="2400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38088FE2-BCA1-4AE4-8C38-4DE89BA31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77" y="1473951"/>
            <a:ext cx="648922" cy="6489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4DC9090-D4A4-4963-B313-FC6CD1A56934}"/>
                  </a:ext>
                </a:extLst>
              </p:cNvPr>
              <p:cNvSpPr txBox="1"/>
              <p:nvPr/>
            </p:nvSpPr>
            <p:spPr>
              <a:xfrm>
                <a:off x="5529869" y="2297774"/>
                <a:ext cx="38061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4DC9090-D4A4-4963-B313-FC6CD1A5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69" y="2297774"/>
                <a:ext cx="380617" cy="397866"/>
              </a:xfrm>
              <a:prstGeom prst="rect">
                <a:avLst/>
              </a:prstGeom>
              <a:blipFill>
                <a:blip r:embed="rId6"/>
                <a:stretch>
                  <a:fillRect l="-17460" r="-634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DA38EA9-2F1E-48D0-A947-E0C50A8C8645}"/>
                  </a:ext>
                </a:extLst>
              </p:cNvPr>
              <p:cNvSpPr txBox="1"/>
              <p:nvPr/>
            </p:nvSpPr>
            <p:spPr>
              <a:xfrm>
                <a:off x="5584180" y="4842908"/>
                <a:ext cx="395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DA38EA9-2F1E-48D0-A947-E0C50A8C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180" y="4842908"/>
                <a:ext cx="395365" cy="369332"/>
              </a:xfrm>
              <a:prstGeom prst="rect">
                <a:avLst/>
              </a:prstGeom>
              <a:blipFill>
                <a:blip r:embed="rId7"/>
                <a:stretch>
                  <a:fillRect l="-16923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F1535F3-373C-49F8-9A48-14C5607D64D1}"/>
                  </a:ext>
                </a:extLst>
              </p:cNvPr>
              <p:cNvSpPr txBox="1"/>
              <p:nvPr/>
            </p:nvSpPr>
            <p:spPr>
              <a:xfrm>
                <a:off x="2639528" y="2226233"/>
                <a:ext cx="36599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F1535F3-373C-49F8-9A48-14C5607D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28" y="2226233"/>
                <a:ext cx="365998" cy="398955"/>
              </a:xfrm>
              <a:prstGeom prst="rect">
                <a:avLst/>
              </a:prstGeom>
              <a:blipFill>
                <a:blip r:embed="rId8"/>
                <a:stretch>
                  <a:fillRect l="-20000" r="-13333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2C739C-BE67-430E-BF28-FA629EF92BB4}"/>
                  </a:ext>
                </a:extLst>
              </p:cNvPr>
              <p:cNvSpPr txBox="1"/>
              <p:nvPr/>
            </p:nvSpPr>
            <p:spPr>
              <a:xfrm>
                <a:off x="8038448" y="3037151"/>
                <a:ext cx="238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2C739C-BE67-430E-BF28-FA629EF9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48" y="3037151"/>
                <a:ext cx="238719" cy="369332"/>
              </a:xfrm>
              <a:prstGeom prst="rect">
                <a:avLst/>
              </a:prstGeom>
              <a:blipFill>
                <a:blip r:embed="rId9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95CF7E97-499D-4A06-A869-10B6709A1C92}"/>
                  </a:ext>
                </a:extLst>
              </p:cNvPr>
              <p:cNvSpPr txBox="1"/>
              <p:nvPr/>
            </p:nvSpPr>
            <p:spPr>
              <a:xfrm>
                <a:off x="8038447" y="4675051"/>
                <a:ext cx="396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95CF7E97-499D-4A06-A869-10B6709A1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47" y="4675051"/>
                <a:ext cx="396582" cy="369332"/>
              </a:xfrm>
              <a:prstGeom prst="rect">
                <a:avLst/>
              </a:prstGeom>
              <a:blipFill>
                <a:blip r:embed="rId10"/>
                <a:stretch>
                  <a:fillRect l="-18462" r="-7692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804D8B6-B5D0-4309-83E5-6255D6DD2915}"/>
                  </a:ext>
                </a:extLst>
              </p:cNvPr>
              <p:cNvSpPr txBox="1"/>
              <p:nvPr/>
            </p:nvSpPr>
            <p:spPr>
              <a:xfrm>
                <a:off x="5587015" y="3501647"/>
                <a:ext cx="1514838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804D8B6-B5D0-4309-83E5-6255D6DD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15" y="3501647"/>
                <a:ext cx="1514838" cy="562911"/>
              </a:xfrm>
              <a:prstGeom prst="rect">
                <a:avLst/>
              </a:prstGeom>
              <a:blipFill>
                <a:blip r:embed="rId11"/>
                <a:stretch>
                  <a:fillRect l="-4435" r="-4032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AF4428F-06F3-4E12-B353-FA0056B07504}"/>
                  </a:ext>
                </a:extLst>
              </p:cNvPr>
              <p:cNvSpPr txBox="1"/>
              <p:nvPr/>
            </p:nvSpPr>
            <p:spPr>
              <a:xfrm>
                <a:off x="5551942" y="4339278"/>
                <a:ext cx="1756378" cy="527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AF4428F-06F3-4E12-B353-FA0056B07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42" y="4339278"/>
                <a:ext cx="1756378" cy="527388"/>
              </a:xfrm>
              <a:prstGeom prst="rect">
                <a:avLst/>
              </a:prstGeom>
              <a:blipFill>
                <a:blip r:embed="rId12"/>
                <a:stretch>
                  <a:fillRect l="-3819" b="-12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4165C3E3-64E1-402B-A033-5893A4F7A32F}"/>
                  </a:ext>
                </a:extLst>
              </p:cNvPr>
              <p:cNvSpPr txBox="1"/>
              <p:nvPr/>
            </p:nvSpPr>
            <p:spPr>
              <a:xfrm>
                <a:off x="2184554" y="1623485"/>
                <a:ext cx="220682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4165C3E3-64E1-402B-A033-5893A4F7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554" y="1623485"/>
                <a:ext cx="2206823" cy="565732"/>
              </a:xfrm>
              <a:prstGeom prst="rect">
                <a:avLst/>
              </a:prstGeom>
              <a:blipFill>
                <a:blip r:embed="rId13"/>
                <a:stretch>
                  <a:fillRect l="-2762" r="-829" b="-139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2275F74-6B2A-4357-9A0F-4315B4A4992C}"/>
              </a:ext>
            </a:extLst>
          </p:cNvPr>
          <p:cNvSpPr/>
          <p:nvPr/>
        </p:nvSpPr>
        <p:spPr>
          <a:xfrm>
            <a:off x="3704922" y="1615656"/>
            <a:ext cx="647584" cy="42184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FB4DA1-FE50-4D5F-A5C1-3273A6BCC57C}"/>
              </a:ext>
            </a:extLst>
          </p:cNvPr>
          <p:cNvSpPr txBox="1"/>
          <p:nvPr/>
        </p:nvSpPr>
        <p:spPr>
          <a:xfrm>
            <a:off x="4332640" y="1603079"/>
            <a:ext cx="4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4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42" grpId="0"/>
      <p:bldP spid="28" grpId="0"/>
      <p:bldP spid="44" grpId="0"/>
      <p:bldP spid="47" grpId="0"/>
      <p:bldP spid="5" grpId="0"/>
      <p:bldP spid="43" grpId="0"/>
      <p:bldP spid="46" grpId="0"/>
      <p:bldP spid="12" grpId="0"/>
      <p:bldP spid="49" grpId="0"/>
      <p:bldP spid="19" grpId="0"/>
      <p:bldP spid="50" grpId="0"/>
      <p:bldP spid="51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63BEB-19E2-4E8D-9036-6E3FAC00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Adversarial Training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2488E9-908A-4A7B-9022-BFB2351B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792964"/>
            <a:ext cx="8940800" cy="17759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C50F08-A8D7-4102-8127-C6A66F00547C}"/>
              </a:ext>
            </a:extLst>
          </p:cNvPr>
          <p:cNvSpPr/>
          <p:nvPr/>
        </p:nvSpPr>
        <p:spPr>
          <a:xfrm>
            <a:off x="393294" y="1303321"/>
            <a:ext cx="8431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Yaroslav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Ganin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 Victor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Lempitsky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 Unsupervised Domain Adaptation by Backpropagation, ICML, 2015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EFD42-38A3-4A5F-9F8B-871A2FD1DD2B}"/>
              </a:ext>
            </a:extLst>
          </p:cNvPr>
          <p:cNvSpPr/>
          <p:nvPr/>
        </p:nvSpPr>
        <p:spPr>
          <a:xfrm>
            <a:off x="393294" y="1949652"/>
            <a:ext cx="87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Hana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Ajakan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 Pascal Germain, Hugo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Larochelle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 François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Laviolette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 Mario Marchand, Domain-Adversarial Training of Neural Networks, JMLR, 2016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75410F-A21B-4554-ADD3-83F79532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0" y="4635388"/>
            <a:ext cx="8697539" cy="18385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3FEBA7-2CEC-4D49-8AC8-737006A74567}"/>
              </a:ext>
            </a:extLst>
          </p:cNvPr>
          <p:cNvSpPr/>
          <p:nvPr/>
        </p:nvSpPr>
        <p:spPr>
          <a:xfrm>
            <a:off x="101600" y="5696262"/>
            <a:ext cx="8856159" cy="314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4290</TotalTime>
  <Words>963</Words>
  <Application>Microsoft Office PowerPoint</Application>
  <PresentationFormat>如螢幕大小 (4:3)</PresentationFormat>
  <Paragraphs>231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Lucida Grande</vt:lpstr>
      <vt:lpstr>微軟正黑體</vt:lpstr>
      <vt:lpstr>Arial</vt:lpstr>
      <vt:lpstr>Arial</vt:lpstr>
      <vt:lpstr>Calibri</vt:lpstr>
      <vt:lpstr>Calibri Light</vt:lpstr>
      <vt:lpstr>Cambria Math</vt:lpstr>
      <vt:lpstr>Segoe UI Historic</vt:lpstr>
      <vt:lpstr>Office 佈景主題</vt:lpstr>
      <vt:lpstr>1_Office 佈景主題</vt:lpstr>
      <vt:lpstr>2_Office 佈景主題</vt:lpstr>
      <vt:lpstr>3_Office 佈景主題</vt:lpstr>
      <vt:lpstr>Domain Adaptation </vt:lpstr>
      <vt:lpstr>PowerPoint 簡報</vt:lpstr>
      <vt:lpstr>Domain Shift </vt:lpstr>
      <vt:lpstr>Domain Adaptation  </vt:lpstr>
      <vt:lpstr>Domain Adaptation  </vt:lpstr>
      <vt:lpstr>Basic Idea</vt:lpstr>
      <vt:lpstr>Domain Adversarial Training</vt:lpstr>
      <vt:lpstr>Domain Adversarial Training</vt:lpstr>
      <vt:lpstr>Domain Adversarial Training</vt:lpstr>
      <vt:lpstr>Limitation </vt:lpstr>
      <vt:lpstr>Considering Decision Boundary  </vt:lpstr>
      <vt:lpstr>Outlook </vt:lpstr>
      <vt:lpstr>Domain Adaptation  </vt:lpstr>
      <vt:lpstr>Domain Adaptation  </vt:lpstr>
      <vt:lpstr>PowerPoint 簡報</vt:lpstr>
      <vt:lpstr>Concluding Remarks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</dc:title>
  <dc:creator>Hung-yi Lee</dc:creator>
  <cp:lastModifiedBy>Hung-yi Lee</cp:lastModifiedBy>
  <cp:revision>76</cp:revision>
  <dcterms:created xsi:type="dcterms:W3CDTF">2021-05-03T02:10:40Z</dcterms:created>
  <dcterms:modified xsi:type="dcterms:W3CDTF">2021-05-07T05:23:24Z</dcterms:modified>
</cp:coreProperties>
</file>