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94660"/>
  </p:normalViewPr>
  <p:slideViewPr>
    <p:cSldViewPr snapToGrid="0">
      <p:cViewPr varScale="1">
        <p:scale>
          <a:sx n="83" d="100"/>
          <a:sy n="83" d="100"/>
        </p:scale>
        <p:origin x="674"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3/5/2025</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258252642"/>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3/5/2025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3629103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3/5/2025</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755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3/5/2025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257348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3/5/2025</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8522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3/5/2025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40490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3/5/2025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435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3/5/2025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36845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3/5/2025</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74793158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3/5/2025</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67259975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3/5/2025</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306689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3/5/2025</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1293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768D7-5F81-EF8F-9C89-4BB7B35A672C}"/>
              </a:ext>
            </a:extLst>
          </p:cNvPr>
          <p:cNvSpPr>
            <a:spLocks noGrp="1"/>
          </p:cNvSpPr>
          <p:nvPr>
            <p:ph type="ctrTitle"/>
          </p:nvPr>
        </p:nvSpPr>
        <p:spPr>
          <a:xfrm>
            <a:off x="750285" y="1146850"/>
            <a:ext cx="3874267" cy="503276"/>
          </a:xfrm>
        </p:spPr>
        <p:txBody>
          <a:bodyPr/>
          <a:lstStyle/>
          <a:p>
            <a:r>
              <a:rPr lang="en-US" dirty="0"/>
              <a:t>SAL 603  </a:t>
            </a:r>
          </a:p>
        </p:txBody>
      </p:sp>
      <p:sp>
        <p:nvSpPr>
          <p:cNvPr id="3" name="Subtitle 2">
            <a:extLst>
              <a:ext uri="{FF2B5EF4-FFF2-40B4-BE49-F238E27FC236}">
                <a16:creationId xmlns:a16="http://schemas.microsoft.com/office/drawing/2014/main" id="{44566BA8-645D-2BA5-57A1-CDDEB6936467}"/>
              </a:ext>
            </a:extLst>
          </p:cNvPr>
          <p:cNvSpPr>
            <a:spLocks noGrp="1"/>
          </p:cNvSpPr>
          <p:nvPr>
            <p:ph type="subTitle" idx="1"/>
          </p:nvPr>
        </p:nvSpPr>
        <p:spPr>
          <a:xfrm>
            <a:off x="8197352" y="863068"/>
            <a:ext cx="3351729" cy="3593318"/>
          </a:xfrm>
        </p:spPr>
        <p:txBody>
          <a:bodyPr/>
          <a:lstStyle/>
          <a:p>
            <a:r>
              <a:rPr lang="en-US" dirty="0"/>
              <a:t>NHL 3</a:t>
            </a:r>
            <a:r>
              <a:rPr lang="en-US" baseline="30000" dirty="0"/>
              <a:t>rd</a:t>
            </a:r>
            <a:r>
              <a:rPr lang="en-US" dirty="0"/>
              <a:t> Line Playoff Analysis</a:t>
            </a:r>
          </a:p>
        </p:txBody>
      </p:sp>
      <p:sp>
        <p:nvSpPr>
          <p:cNvPr id="4" name="TextBox 3">
            <a:extLst>
              <a:ext uri="{FF2B5EF4-FFF2-40B4-BE49-F238E27FC236}">
                <a16:creationId xmlns:a16="http://schemas.microsoft.com/office/drawing/2014/main" id="{DC8A9E15-3D63-37DD-F615-5B4758642FC3}"/>
              </a:ext>
            </a:extLst>
          </p:cNvPr>
          <p:cNvSpPr txBox="1"/>
          <p:nvPr/>
        </p:nvSpPr>
        <p:spPr>
          <a:xfrm>
            <a:off x="855388" y="1757855"/>
            <a:ext cx="4536419" cy="646331"/>
          </a:xfrm>
          <a:prstGeom prst="rect">
            <a:avLst/>
          </a:prstGeom>
          <a:noFill/>
        </p:spPr>
        <p:txBody>
          <a:bodyPr wrap="square" rtlCol="0">
            <a:spAutoFit/>
          </a:bodyPr>
          <a:lstStyle/>
          <a:p>
            <a:r>
              <a:rPr lang="en-US" dirty="0"/>
              <a:t>Python for Sport Analytics </a:t>
            </a:r>
          </a:p>
          <a:p>
            <a:r>
              <a:rPr lang="en-US" dirty="0"/>
              <a:t>Final Project</a:t>
            </a:r>
          </a:p>
        </p:txBody>
      </p:sp>
      <p:sp>
        <p:nvSpPr>
          <p:cNvPr id="5" name="TextBox 4">
            <a:extLst>
              <a:ext uri="{FF2B5EF4-FFF2-40B4-BE49-F238E27FC236}">
                <a16:creationId xmlns:a16="http://schemas.microsoft.com/office/drawing/2014/main" id="{1C67BABE-6F1C-061C-06DA-AFEA63262AE5}"/>
              </a:ext>
            </a:extLst>
          </p:cNvPr>
          <p:cNvSpPr txBox="1"/>
          <p:nvPr/>
        </p:nvSpPr>
        <p:spPr>
          <a:xfrm>
            <a:off x="703030" y="6161861"/>
            <a:ext cx="3662195" cy="369332"/>
          </a:xfrm>
          <a:prstGeom prst="rect">
            <a:avLst/>
          </a:prstGeom>
          <a:noFill/>
        </p:spPr>
        <p:txBody>
          <a:bodyPr wrap="square" rtlCol="0">
            <a:spAutoFit/>
          </a:bodyPr>
          <a:lstStyle/>
          <a:p>
            <a:r>
              <a:rPr lang="en-US" dirty="0"/>
              <a:t>Luke Ponticello</a:t>
            </a:r>
          </a:p>
        </p:txBody>
      </p:sp>
    </p:spTree>
    <p:extLst>
      <p:ext uri="{BB962C8B-B14F-4D97-AF65-F5344CB8AC3E}">
        <p14:creationId xmlns:p14="http://schemas.microsoft.com/office/powerpoint/2010/main" val="3092540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29723A0-D41B-4C41-8D49-B56A87465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467"/>
            <a:ext cx="642915" cy="5571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14EB5AC-7F9A-F368-5C31-9C1C240A7B13}"/>
              </a:ext>
            </a:extLst>
          </p:cNvPr>
          <p:cNvPicPr>
            <a:picLocks noGrp="1" noChangeAspect="1"/>
          </p:cNvPicPr>
          <p:nvPr>
            <p:ph idx="1"/>
          </p:nvPr>
        </p:nvPicPr>
        <p:blipFill>
          <a:blip r:embed="rId2"/>
          <a:stretch>
            <a:fillRect/>
          </a:stretch>
        </p:blipFill>
        <p:spPr>
          <a:xfrm>
            <a:off x="4100233" y="674459"/>
            <a:ext cx="7980779" cy="5511102"/>
          </a:xfrm>
          <a:prstGeom prst="rect">
            <a:avLst/>
          </a:prstGeom>
        </p:spPr>
      </p:pic>
      <p:sp>
        <p:nvSpPr>
          <p:cNvPr id="14" name="Rectangle 13">
            <a:extLst>
              <a:ext uri="{FF2B5EF4-FFF2-40B4-BE49-F238E27FC236}">
                <a16:creationId xmlns:a16="http://schemas.microsoft.com/office/drawing/2014/main" id="{CB8E2193-D83A-4F93-AA5A-6B128ADC2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15" y="6214533"/>
            <a:ext cx="11599127" cy="64346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465BEC9-9A64-4330-A094-2323D0EE1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891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B1DA58A-A755-4FCE-9BED-1E4AD6C9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146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E23EFB5-5855-497F-AC57-6C194148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8455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0109675-EA5E-CD72-3580-0FDF5CD1DFC3}"/>
              </a:ext>
            </a:extLst>
          </p:cNvPr>
          <p:cNvSpPr txBox="1"/>
          <p:nvPr/>
        </p:nvSpPr>
        <p:spPr>
          <a:xfrm>
            <a:off x="6351104" y="117883"/>
            <a:ext cx="6679096" cy="369332"/>
          </a:xfrm>
          <a:prstGeom prst="rect">
            <a:avLst/>
          </a:prstGeom>
          <a:noFill/>
        </p:spPr>
        <p:txBody>
          <a:bodyPr wrap="square" rtlCol="0">
            <a:spAutoFit/>
          </a:bodyPr>
          <a:lstStyle/>
          <a:p>
            <a:r>
              <a:rPr lang="en-US" dirty="0"/>
              <a:t>Advanced Statistics (3</a:t>
            </a:r>
            <a:r>
              <a:rPr lang="en-US" baseline="30000" dirty="0"/>
              <a:t>rd</a:t>
            </a:r>
            <a:r>
              <a:rPr lang="en-US" dirty="0"/>
              <a:t> lines)</a:t>
            </a:r>
          </a:p>
        </p:txBody>
      </p:sp>
      <p:sp>
        <p:nvSpPr>
          <p:cNvPr id="8" name="TextBox 7">
            <a:extLst>
              <a:ext uri="{FF2B5EF4-FFF2-40B4-BE49-F238E27FC236}">
                <a16:creationId xmlns:a16="http://schemas.microsoft.com/office/drawing/2014/main" id="{4B861797-0693-AB79-929B-D411576FA689}"/>
              </a:ext>
            </a:extLst>
          </p:cNvPr>
          <p:cNvSpPr txBox="1"/>
          <p:nvPr/>
        </p:nvSpPr>
        <p:spPr>
          <a:xfrm>
            <a:off x="864703" y="1108213"/>
            <a:ext cx="3022645" cy="3693319"/>
          </a:xfrm>
          <a:prstGeom prst="rect">
            <a:avLst/>
          </a:prstGeom>
          <a:noFill/>
        </p:spPr>
        <p:txBody>
          <a:bodyPr wrap="square" rtlCol="0">
            <a:spAutoFit/>
          </a:bodyPr>
          <a:lstStyle/>
          <a:p>
            <a:r>
              <a:rPr lang="en-US" dirty="0"/>
              <a:t>- Corsi For (CF)</a:t>
            </a:r>
          </a:p>
          <a:p>
            <a:endParaRPr lang="en-US" dirty="0"/>
          </a:p>
          <a:p>
            <a:r>
              <a:rPr lang="en-US" dirty="0"/>
              <a:t>- Fenwick For (FF)</a:t>
            </a:r>
          </a:p>
          <a:p>
            <a:endParaRPr lang="en-US" dirty="0"/>
          </a:p>
          <a:p>
            <a:r>
              <a:rPr lang="en-US" dirty="0"/>
              <a:t>- Corsi Against (CA)</a:t>
            </a:r>
          </a:p>
          <a:p>
            <a:endParaRPr lang="en-US" dirty="0"/>
          </a:p>
          <a:p>
            <a:r>
              <a:rPr lang="en-US" dirty="0"/>
              <a:t>- Fenwick Against (FA)</a:t>
            </a:r>
          </a:p>
          <a:p>
            <a:endParaRPr lang="en-US" dirty="0"/>
          </a:p>
          <a:p>
            <a:r>
              <a:rPr lang="en-US" dirty="0"/>
              <a:t>- Expected Plus/Minus (E+/-)</a:t>
            </a:r>
          </a:p>
          <a:p>
            <a:endParaRPr lang="en-US" dirty="0"/>
          </a:p>
          <a:p>
            <a:r>
              <a:rPr lang="en-US" dirty="0"/>
              <a:t>- Time on Ice Per 60 minutes (TOI/60)</a:t>
            </a:r>
          </a:p>
        </p:txBody>
      </p:sp>
      <p:sp>
        <p:nvSpPr>
          <p:cNvPr id="9" name="Rectangle 8">
            <a:extLst>
              <a:ext uri="{FF2B5EF4-FFF2-40B4-BE49-F238E27FC236}">
                <a16:creationId xmlns:a16="http://schemas.microsoft.com/office/drawing/2014/main" id="{0237AC71-9D19-87F0-9CFA-36001D2ED4DF}"/>
              </a:ext>
            </a:extLst>
          </p:cNvPr>
          <p:cNvSpPr/>
          <p:nvPr/>
        </p:nvSpPr>
        <p:spPr>
          <a:xfrm>
            <a:off x="9782702" y="3675980"/>
            <a:ext cx="238938" cy="22653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2977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55BF7-98C0-3134-7D19-95FCF084EF08}"/>
              </a:ext>
            </a:extLst>
          </p:cNvPr>
          <p:cNvSpPr>
            <a:spLocks noGrp="1"/>
          </p:cNvSpPr>
          <p:nvPr>
            <p:ph type="title"/>
          </p:nvPr>
        </p:nvSpPr>
        <p:spPr>
          <a:xfrm>
            <a:off x="626152" y="1343815"/>
            <a:ext cx="3985967" cy="1978352"/>
          </a:xfrm>
        </p:spPr>
        <p:txBody>
          <a:bodyPr>
            <a:normAutofit fontScale="90000"/>
          </a:bodyPr>
          <a:lstStyle/>
          <a:p>
            <a:r>
              <a:rPr lang="en-US" sz="2400" dirty="0"/>
              <a:t>Average Takeaways</a:t>
            </a:r>
            <a:br>
              <a:rPr lang="en-US" sz="2400" dirty="0"/>
            </a:br>
            <a:r>
              <a:rPr lang="en-US" sz="2400" dirty="0"/>
              <a:t>&amp;</a:t>
            </a:r>
            <a:br>
              <a:rPr lang="en-US" sz="2400" dirty="0"/>
            </a:br>
            <a:r>
              <a:rPr lang="en-US" sz="2400" dirty="0"/>
              <a:t>Giveaways</a:t>
            </a:r>
            <a:br>
              <a:rPr lang="en-US" sz="2400" dirty="0"/>
            </a:br>
            <a:endParaRPr lang="en-US" sz="2400" dirty="0"/>
          </a:p>
        </p:txBody>
      </p:sp>
      <p:pic>
        <p:nvPicPr>
          <p:cNvPr id="5" name="Content Placeholder 4">
            <a:extLst>
              <a:ext uri="{FF2B5EF4-FFF2-40B4-BE49-F238E27FC236}">
                <a16:creationId xmlns:a16="http://schemas.microsoft.com/office/drawing/2014/main" id="{0A83D179-1440-30BE-D52E-50B2450234BF}"/>
              </a:ext>
            </a:extLst>
          </p:cNvPr>
          <p:cNvPicPr>
            <a:picLocks noGrp="1" noChangeAspect="1"/>
          </p:cNvPicPr>
          <p:nvPr>
            <p:ph idx="1"/>
          </p:nvPr>
        </p:nvPicPr>
        <p:blipFill>
          <a:blip r:embed="rId2"/>
          <a:stretch>
            <a:fillRect/>
          </a:stretch>
        </p:blipFill>
        <p:spPr>
          <a:xfrm>
            <a:off x="4767455" y="1029059"/>
            <a:ext cx="7360673" cy="4029793"/>
          </a:xfrm>
        </p:spPr>
      </p:pic>
      <p:sp>
        <p:nvSpPr>
          <p:cNvPr id="6" name="TextBox 5">
            <a:extLst>
              <a:ext uri="{FF2B5EF4-FFF2-40B4-BE49-F238E27FC236}">
                <a16:creationId xmlns:a16="http://schemas.microsoft.com/office/drawing/2014/main" id="{ECCB9A59-5441-CC58-7868-3FBFCB813883}"/>
              </a:ext>
            </a:extLst>
          </p:cNvPr>
          <p:cNvSpPr txBox="1"/>
          <p:nvPr/>
        </p:nvSpPr>
        <p:spPr>
          <a:xfrm>
            <a:off x="758172" y="829004"/>
            <a:ext cx="3290002" cy="400110"/>
          </a:xfrm>
          <a:prstGeom prst="rect">
            <a:avLst/>
          </a:prstGeom>
          <a:noFill/>
        </p:spPr>
        <p:txBody>
          <a:bodyPr wrap="square" rtlCol="0">
            <a:spAutoFit/>
          </a:bodyPr>
          <a:lstStyle/>
          <a:p>
            <a:r>
              <a:rPr lang="en-US" sz="2000" dirty="0"/>
              <a:t>Winners vs. Contenders</a:t>
            </a:r>
          </a:p>
        </p:txBody>
      </p:sp>
    </p:spTree>
    <p:extLst>
      <p:ext uri="{BB962C8B-B14F-4D97-AF65-F5344CB8AC3E}">
        <p14:creationId xmlns:p14="http://schemas.microsoft.com/office/powerpoint/2010/main" val="2849232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31A84-E5E0-37E1-A339-0681C57E789B}"/>
              </a:ext>
            </a:extLst>
          </p:cNvPr>
          <p:cNvSpPr>
            <a:spLocks noGrp="1"/>
          </p:cNvSpPr>
          <p:nvPr>
            <p:ph type="title"/>
          </p:nvPr>
        </p:nvSpPr>
        <p:spPr>
          <a:xfrm>
            <a:off x="642918" y="705113"/>
            <a:ext cx="3411973" cy="1730224"/>
          </a:xfrm>
        </p:spPr>
        <p:txBody>
          <a:bodyPr/>
          <a:lstStyle/>
          <a:p>
            <a:r>
              <a:rPr lang="en-US" dirty="0"/>
              <a:t>Conclusion</a:t>
            </a:r>
          </a:p>
        </p:txBody>
      </p:sp>
      <p:sp>
        <p:nvSpPr>
          <p:cNvPr id="3" name="Content Placeholder 2">
            <a:extLst>
              <a:ext uri="{FF2B5EF4-FFF2-40B4-BE49-F238E27FC236}">
                <a16:creationId xmlns:a16="http://schemas.microsoft.com/office/drawing/2014/main" id="{84DFBF85-23A9-022D-A03A-02FAA2AAECB2}"/>
              </a:ext>
            </a:extLst>
          </p:cNvPr>
          <p:cNvSpPr>
            <a:spLocks noGrp="1"/>
          </p:cNvSpPr>
          <p:nvPr>
            <p:ph idx="1"/>
          </p:nvPr>
        </p:nvSpPr>
        <p:spPr>
          <a:xfrm>
            <a:off x="5303152" y="1343816"/>
            <a:ext cx="6172412" cy="2952486"/>
          </a:xfrm>
        </p:spPr>
        <p:txBody>
          <a:bodyPr>
            <a:noAutofit/>
          </a:bodyPr>
          <a:lstStyle/>
          <a:p>
            <a:r>
              <a:rPr lang="en-US" sz="1050" dirty="0"/>
              <a:t>3</a:t>
            </a:r>
            <a:r>
              <a:rPr lang="en-US" sz="1050" baseline="30000" dirty="0"/>
              <a:t>rd</a:t>
            </a:r>
            <a:r>
              <a:rPr lang="en-US" sz="1050" dirty="0"/>
              <a:t> line players are crucial to success in the NHL playoffs where they don’t stack up offensively as a playoff caliber 1</a:t>
            </a:r>
            <a:r>
              <a:rPr lang="en-US" sz="1050" baseline="30000" dirty="0"/>
              <a:t>st</a:t>
            </a:r>
            <a:r>
              <a:rPr lang="en-US" sz="1050" dirty="0"/>
              <a:t> line they make up for defensively. </a:t>
            </a:r>
          </a:p>
          <a:p>
            <a:r>
              <a:rPr lang="en-US" sz="1050" dirty="0"/>
              <a:t>Hitting and Blocking shots reign truly important especially in Tampa Bay’s 2020 run as these metrics clearly separate third line players apart from 1</a:t>
            </a:r>
            <a:r>
              <a:rPr lang="en-US" sz="1050" baseline="30000" dirty="0"/>
              <a:t>st</a:t>
            </a:r>
            <a:r>
              <a:rPr lang="en-US" sz="1050" dirty="0"/>
              <a:t> liners even given the major discrepancies in ice time.</a:t>
            </a:r>
          </a:p>
          <a:p>
            <a:r>
              <a:rPr lang="en-US" sz="1050" dirty="0"/>
              <a:t>3</a:t>
            </a:r>
            <a:r>
              <a:rPr lang="en-US" sz="1050" baseline="30000" dirty="0"/>
              <a:t>rd</a:t>
            </a:r>
            <a:r>
              <a:rPr lang="en-US" sz="1050" dirty="0"/>
              <a:t> lines are dependent on keeping the high danger scoring away from the net : we see this through the relatively low Corsi Against and Fenwick Against in comparison to the Contending teams that did not win a championship.</a:t>
            </a:r>
          </a:p>
          <a:p>
            <a:endParaRPr lang="en-US" sz="1050" dirty="0"/>
          </a:p>
          <a:p>
            <a:r>
              <a:rPr lang="en-US" sz="1050" dirty="0"/>
              <a:t>TOI/60 shows that the Stanley Cup winning teams feel much more comfortable allowing their 3</a:t>
            </a:r>
            <a:r>
              <a:rPr lang="en-US" sz="1050" baseline="30000" dirty="0"/>
              <a:t>rd</a:t>
            </a:r>
            <a:r>
              <a:rPr lang="en-US" sz="1050" dirty="0"/>
              <a:t> lines/and their individual players handle roles and situations at times throughout the games.  I think this could also explain the more average (TK) and (GV) – because they’re on the ice more often.</a:t>
            </a:r>
          </a:p>
        </p:txBody>
      </p:sp>
    </p:spTree>
    <p:extLst>
      <p:ext uri="{BB962C8B-B14F-4D97-AF65-F5344CB8AC3E}">
        <p14:creationId xmlns:p14="http://schemas.microsoft.com/office/powerpoint/2010/main" val="1669613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622FA-8411-D098-5232-A61B89DD922E}"/>
              </a:ext>
            </a:extLst>
          </p:cNvPr>
          <p:cNvSpPr>
            <a:spLocks noGrp="1"/>
          </p:cNvSpPr>
          <p:nvPr>
            <p:ph type="title"/>
          </p:nvPr>
        </p:nvSpPr>
        <p:spPr>
          <a:xfrm>
            <a:off x="642918" y="705113"/>
            <a:ext cx="3477137" cy="3646169"/>
          </a:xfrm>
        </p:spPr>
        <p:txBody>
          <a:bodyPr>
            <a:noAutofit/>
          </a:bodyPr>
          <a:lstStyle/>
          <a:p>
            <a:r>
              <a:rPr lang="en-US" sz="1200" u="sng" dirty="0"/>
              <a:t>Research Questions</a:t>
            </a:r>
            <a:r>
              <a:rPr lang="en-US" sz="1200" dirty="0"/>
              <a:t>:</a:t>
            </a:r>
            <a:br>
              <a:rPr lang="en-US" sz="1200" dirty="0"/>
            </a:br>
            <a:br>
              <a:rPr lang="en-US" sz="1200" dirty="0"/>
            </a:br>
            <a:r>
              <a:rPr lang="en-US" sz="1200" dirty="0"/>
              <a:t>- How much does the 3rd Line of an NHL team contribute to playoff success?</a:t>
            </a:r>
            <a:br>
              <a:rPr lang="en-US" sz="1200" dirty="0"/>
            </a:br>
            <a:br>
              <a:rPr lang="en-US" sz="1200" dirty="0"/>
            </a:br>
            <a:r>
              <a:rPr lang="en-US" sz="1200" dirty="0"/>
              <a:t> - What notable and different assets does this line bring that a 1st Line does not?</a:t>
            </a:r>
            <a:br>
              <a:rPr lang="en-US" sz="1200" dirty="0"/>
            </a:br>
            <a:br>
              <a:rPr lang="en-US" sz="1200" dirty="0"/>
            </a:br>
            <a:r>
              <a:rPr lang="en-US" sz="1200" dirty="0"/>
              <a:t> - What factors of a Stanley Cup winning 3rd line separate it from a fellow contending playoff teams ?</a:t>
            </a:r>
          </a:p>
        </p:txBody>
      </p:sp>
      <p:sp>
        <p:nvSpPr>
          <p:cNvPr id="3" name="Content Placeholder 2">
            <a:extLst>
              <a:ext uri="{FF2B5EF4-FFF2-40B4-BE49-F238E27FC236}">
                <a16:creationId xmlns:a16="http://schemas.microsoft.com/office/drawing/2014/main" id="{33EDDA8E-1CED-512C-EE3E-170DF65F119F}"/>
              </a:ext>
            </a:extLst>
          </p:cNvPr>
          <p:cNvSpPr>
            <a:spLocks noGrp="1"/>
          </p:cNvSpPr>
          <p:nvPr>
            <p:ph idx="1"/>
          </p:nvPr>
        </p:nvSpPr>
        <p:spPr>
          <a:xfrm>
            <a:off x="6195850" y="536947"/>
            <a:ext cx="3752194" cy="777765"/>
          </a:xfrm>
        </p:spPr>
        <p:txBody>
          <a:bodyPr>
            <a:normAutofit fontScale="25000" lnSpcReduction="20000"/>
          </a:bodyPr>
          <a:lstStyle/>
          <a:p>
            <a:endParaRPr lang="en-US" sz="5600" b="1" dirty="0"/>
          </a:p>
          <a:p>
            <a:r>
              <a:rPr lang="en-US" sz="5600" b="1" dirty="0"/>
              <a:t>FORWARD LINES OVERVIEW</a:t>
            </a:r>
          </a:p>
        </p:txBody>
      </p:sp>
      <p:sp>
        <p:nvSpPr>
          <p:cNvPr id="5" name="TextBox 4">
            <a:extLst>
              <a:ext uri="{FF2B5EF4-FFF2-40B4-BE49-F238E27FC236}">
                <a16:creationId xmlns:a16="http://schemas.microsoft.com/office/drawing/2014/main" id="{924C8801-B9A0-6D2A-827A-0F0D5CC559E6}"/>
              </a:ext>
            </a:extLst>
          </p:cNvPr>
          <p:cNvSpPr txBox="1"/>
          <p:nvPr/>
        </p:nvSpPr>
        <p:spPr>
          <a:xfrm>
            <a:off x="5150071" y="1667609"/>
            <a:ext cx="6096000" cy="3970318"/>
          </a:xfrm>
          <a:prstGeom prst="rect">
            <a:avLst/>
          </a:prstGeom>
          <a:noFill/>
        </p:spPr>
        <p:txBody>
          <a:bodyPr wrap="square">
            <a:spAutoFit/>
          </a:bodyPr>
          <a:lstStyle/>
          <a:p>
            <a:r>
              <a:rPr lang="en-US" sz="1400" b="1" dirty="0"/>
              <a:t>1</a:t>
            </a:r>
            <a:r>
              <a:rPr lang="en-US" sz="1400" b="1" baseline="30000" dirty="0"/>
              <a:t>st</a:t>
            </a:r>
            <a:r>
              <a:rPr lang="en-US" sz="1400" b="1" dirty="0"/>
              <a:t> </a:t>
            </a:r>
            <a:r>
              <a:rPr lang="en-US" sz="1400" dirty="0"/>
              <a:t>: Line of the team's top skaters and is relied on for scoring. They play significant minutes and possess the speed and skill most likely to get pucks behind the goalie.</a:t>
            </a:r>
          </a:p>
          <a:p>
            <a:endParaRPr lang="en-US" sz="1400" dirty="0"/>
          </a:p>
          <a:p>
            <a:r>
              <a:rPr lang="en-US" sz="1400" b="1" dirty="0"/>
              <a:t>2</a:t>
            </a:r>
            <a:r>
              <a:rPr lang="en-US" sz="1400" b="1" baseline="30000" dirty="0"/>
              <a:t>nd</a:t>
            </a:r>
            <a:r>
              <a:rPr lang="en-US" sz="1400" b="1" dirty="0"/>
              <a:t>:</a:t>
            </a:r>
            <a:r>
              <a:rPr lang="en-US" sz="1400" dirty="0"/>
              <a:t> Support of the first line – providing secondary scoring-offensively minded players often specializing in their shot, puck handling, and pursuit of the net.</a:t>
            </a:r>
          </a:p>
          <a:p>
            <a:endParaRPr lang="en-US" sz="1400" dirty="0"/>
          </a:p>
          <a:p>
            <a:r>
              <a:rPr lang="en-US" sz="1400" b="1" dirty="0">
                <a:highlight>
                  <a:srgbClr val="FFFF00"/>
                </a:highlight>
              </a:rPr>
              <a:t>3rd</a:t>
            </a:r>
            <a:r>
              <a:rPr lang="en-US" sz="1400" dirty="0">
                <a:highlight>
                  <a:srgbClr val="FFFF00"/>
                </a:highlight>
              </a:rPr>
              <a:t>: A defensively oriented group of forwards that may also possess keen scoring ability- they are usually specialists in the realm of forechecking, faceoffs, and blocking passing lanes and shots when in their own zone.</a:t>
            </a:r>
          </a:p>
          <a:p>
            <a:endParaRPr lang="en-US" sz="1400" dirty="0"/>
          </a:p>
          <a:p>
            <a:r>
              <a:rPr lang="en-US" sz="1400" b="1" dirty="0"/>
              <a:t>4th</a:t>
            </a:r>
            <a:r>
              <a:rPr lang="en-US" sz="1400" dirty="0"/>
              <a:t>: Useful in physical and high energy situations. These players often are called upon to kill penalties, hit in abundance, and stand their ground in the defensive zone. Their short time on the ice gives rest to top players and can be utilized to wear down the opponent’s top players.</a:t>
            </a:r>
          </a:p>
        </p:txBody>
      </p:sp>
    </p:spTree>
    <p:extLst>
      <p:ext uri="{BB962C8B-B14F-4D97-AF65-F5344CB8AC3E}">
        <p14:creationId xmlns:p14="http://schemas.microsoft.com/office/powerpoint/2010/main" val="1831580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58627-7126-44B5-8766-2B3341B996C9}"/>
              </a:ext>
            </a:extLst>
          </p:cNvPr>
          <p:cNvSpPr>
            <a:spLocks noGrp="1"/>
          </p:cNvSpPr>
          <p:nvPr>
            <p:ph type="title"/>
          </p:nvPr>
        </p:nvSpPr>
        <p:spPr>
          <a:xfrm>
            <a:off x="642917" y="930267"/>
            <a:ext cx="3411973" cy="1270832"/>
          </a:xfrm>
        </p:spPr>
        <p:txBody>
          <a:bodyPr>
            <a:normAutofit fontScale="90000"/>
          </a:bodyPr>
          <a:lstStyle/>
          <a:p>
            <a:r>
              <a:rPr lang="en-US" dirty="0"/>
              <a:t>Teams of Research</a:t>
            </a:r>
            <a:br>
              <a:rPr lang="en-US" dirty="0"/>
            </a:br>
            <a:endParaRPr lang="en-US" dirty="0"/>
          </a:p>
        </p:txBody>
      </p:sp>
      <p:sp>
        <p:nvSpPr>
          <p:cNvPr id="3" name="Content Placeholder 2">
            <a:extLst>
              <a:ext uri="{FF2B5EF4-FFF2-40B4-BE49-F238E27FC236}">
                <a16:creationId xmlns:a16="http://schemas.microsoft.com/office/drawing/2014/main" id="{C1CB3056-E77C-DDA6-DF8D-786CC00D0CF9}"/>
              </a:ext>
            </a:extLst>
          </p:cNvPr>
          <p:cNvSpPr>
            <a:spLocks noGrp="1"/>
          </p:cNvSpPr>
          <p:nvPr>
            <p:ph idx="1"/>
          </p:nvPr>
        </p:nvSpPr>
        <p:spPr>
          <a:xfrm>
            <a:off x="5376671" y="705113"/>
            <a:ext cx="6172412" cy="1365425"/>
          </a:xfrm>
        </p:spPr>
        <p:txBody>
          <a:bodyPr/>
          <a:lstStyle/>
          <a:p>
            <a:r>
              <a:rPr lang="en-US" dirty="0"/>
              <a:t>2020-2024 Stanley Cup Champions</a:t>
            </a:r>
          </a:p>
        </p:txBody>
      </p:sp>
      <p:pic>
        <p:nvPicPr>
          <p:cNvPr id="6" name="Picture 5" descr="A red shirt with a logo&#10;&#10;AI-generated content may be incorrect.">
            <a:extLst>
              <a:ext uri="{FF2B5EF4-FFF2-40B4-BE49-F238E27FC236}">
                <a16:creationId xmlns:a16="http://schemas.microsoft.com/office/drawing/2014/main" id="{93D492B2-3008-09B6-9F4C-1E8C56BD7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1532" y="3768193"/>
            <a:ext cx="2188066" cy="2009188"/>
          </a:xfrm>
          <a:prstGeom prst="rect">
            <a:avLst/>
          </a:prstGeom>
        </p:spPr>
      </p:pic>
      <p:pic>
        <p:nvPicPr>
          <p:cNvPr id="8" name="Picture 7" descr="A logo of a hockey team&#10;&#10;AI-generated content may be incorrect.">
            <a:extLst>
              <a:ext uri="{FF2B5EF4-FFF2-40B4-BE49-F238E27FC236}">
                <a16:creationId xmlns:a16="http://schemas.microsoft.com/office/drawing/2014/main" id="{E08E1E38-5908-F7C6-6F72-3AE4D18F8C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6671" y="1774134"/>
            <a:ext cx="1456481" cy="1456481"/>
          </a:xfrm>
          <a:prstGeom prst="rect">
            <a:avLst/>
          </a:prstGeom>
        </p:spPr>
      </p:pic>
      <p:pic>
        <p:nvPicPr>
          <p:cNvPr id="10" name="Picture 9" descr="A logo of a hockey team&#10;&#10;AI-generated content may be incorrect.">
            <a:extLst>
              <a:ext uri="{FF2B5EF4-FFF2-40B4-BE49-F238E27FC236}">
                <a16:creationId xmlns:a16="http://schemas.microsoft.com/office/drawing/2014/main" id="{526B7C88-C849-3D84-ABCA-A554EFC144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5051" y="1781259"/>
            <a:ext cx="1456481" cy="1456481"/>
          </a:xfrm>
          <a:prstGeom prst="rect">
            <a:avLst/>
          </a:prstGeom>
        </p:spPr>
      </p:pic>
      <p:pic>
        <p:nvPicPr>
          <p:cNvPr id="12" name="Picture 11" descr="A close-up of a hockey trophy&#10;&#10;AI-generated content may be incorrect.">
            <a:extLst>
              <a:ext uri="{FF2B5EF4-FFF2-40B4-BE49-F238E27FC236}">
                <a16:creationId xmlns:a16="http://schemas.microsoft.com/office/drawing/2014/main" id="{313BD9AB-015E-C415-1A23-AF3BBB4501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01808" y="1774134"/>
            <a:ext cx="2226157" cy="1463606"/>
          </a:xfrm>
          <a:prstGeom prst="rect">
            <a:avLst/>
          </a:prstGeom>
        </p:spPr>
      </p:pic>
      <p:pic>
        <p:nvPicPr>
          <p:cNvPr id="14" name="Picture 13" descr="A sign with a picture of a trophy&#10;&#10;AI-generated content may be incorrect.">
            <a:extLst>
              <a:ext uri="{FF2B5EF4-FFF2-40B4-BE49-F238E27FC236}">
                <a16:creationId xmlns:a16="http://schemas.microsoft.com/office/drawing/2014/main" id="{0F1B32CE-9A65-EBFF-6CBB-9D7A9DAC32F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51280" y="3733215"/>
            <a:ext cx="2352076" cy="2044165"/>
          </a:xfrm>
          <a:prstGeom prst="rect">
            <a:avLst/>
          </a:prstGeom>
        </p:spPr>
      </p:pic>
    </p:spTree>
    <p:extLst>
      <p:ext uri="{BB962C8B-B14F-4D97-AF65-F5344CB8AC3E}">
        <p14:creationId xmlns:p14="http://schemas.microsoft.com/office/powerpoint/2010/main" val="2747917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853D9-1B0C-8C2C-1131-078A7CCA093C}"/>
              </a:ext>
            </a:extLst>
          </p:cNvPr>
          <p:cNvSpPr>
            <a:spLocks noGrp="1"/>
          </p:cNvSpPr>
          <p:nvPr>
            <p:ph type="title"/>
          </p:nvPr>
        </p:nvSpPr>
        <p:spPr>
          <a:xfrm>
            <a:off x="617443" y="666456"/>
            <a:ext cx="3411973" cy="1744883"/>
          </a:xfrm>
        </p:spPr>
        <p:txBody>
          <a:bodyPr>
            <a:normAutofit/>
          </a:bodyPr>
          <a:lstStyle/>
          <a:p>
            <a:r>
              <a:rPr lang="en-US" sz="2000" dirty="0"/>
              <a:t>1</a:t>
            </a:r>
            <a:r>
              <a:rPr lang="en-US" sz="2000" baseline="30000" dirty="0"/>
              <a:t>st</a:t>
            </a:r>
            <a:r>
              <a:rPr lang="en-US" sz="2000" dirty="0"/>
              <a:t> Line Scoring vs. 3</a:t>
            </a:r>
            <a:r>
              <a:rPr lang="en-US" sz="2000" baseline="30000" dirty="0"/>
              <a:t>rd</a:t>
            </a:r>
            <a:r>
              <a:rPr lang="en-US" sz="2000" dirty="0"/>
              <a:t> Line Scoring (Playoffs)</a:t>
            </a:r>
          </a:p>
        </p:txBody>
      </p:sp>
      <p:pic>
        <p:nvPicPr>
          <p:cNvPr id="5" name="Content Placeholder 4">
            <a:extLst>
              <a:ext uri="{FF2B5EF4-FFF2-40B4-BE49-F238E27FC236}">
                <a16:creationId xmlns:a16="http://schemas.microsoft.com/office/drawing/2014/main" id="{9746D511-5B42-F4C7-8F9E-9125A098D807}"/>
              </a:ext>
            </a:extLst>
          </p:cNvPr>
          <p:cNvPicPr>
            <a:picLocks noGrp="1" noChangeAspect="1"/>
          </p:cNvPicPr>
          <p:nvPr>
            <p:ph idx="1"/>
          </p:nvPr>
        </p:nvPicPr>
        <p:blipFill>
          <a:blip r:embed="rId2"/>
          <a:stretch>
            <a:fillRect/>
          </a:stretch>
        </p:blipFill>
        <p:spPr>
          <a:xfrm>
            <a:off x="4981650" y="248129"/>
            <a:ext cx="6922770" cy="3216482"/>
          </a:xfrm>
        </p:spPr>
      </p:pic>
      <p:pic>
        <p:nvPicPr>
          <p:cNvPr id="7" name="Picture 6">
            <a:extLst>
              <a:ext uri="{FF2B5EF4-FFF2-40B4-BE49-F238E27FC236}">
                <a16:creationId xmlns:a16="http://schemas.microsoft.com/office/drawing/2014/main" id="{FF54B7A9-AA66-71E2-4FAC-74727443AA69}"/>
              </a:ext>
            </a:extLst>
          </p:cNvPr>
          <p:cNvPicPr>
            <a:picLocks noChangeAspect="1"/>
          </p:cNvPicPr>
          <p:nvPr/>
        </p:nvPicPr>
        <p:blipFill>
          <a:blip r:embed="rId3"/>
          <a:stretch>
            <a:fillRect/>
          </a:stretch>
        </p:blipFill>
        <p:spPr>
          <a:xfrm>
            <a:off x="4727767" y="3464611"/>
            <a:ext cx="7430537" cy="3216482"/>
          </a:xfrm>
          <a:prstGeom prst="rect">
            <a:avLst/>
          </a:prstGeom>
        </p:spPr>
      </p:pic>
      <p:sp>
        <p:nvSpPr>
          <p:cNvPr id="9" name="TextBox 8">
            <a:extLst>
              <a:ext uri="{FF2B5EF4-FFF2-40B4-BE49-F238E27FC236}">
                <a16:creationId xmlns:a16="http://schemas.microsoft.com/office/drawing/2014/main" id="{ED2DCEA1-2574-261E-237B-DF4734DF790F}"/>
              </a:ext>
            </a:extLst>
          </p:cNvPr>
          <p:cNvSpPr txBox="1"/>
          <p:nvPr/>
        </p:nvSpPr>
        <p:spPr>
          <a:xfrm>
            <a:off x="617443" y="2692655"/>
            <a:ext cx="3856440" cy="3693319"/>
          </a:xfrm>
          <a:prstGeom prst="rect">
            <a:avLst/>
          </a:prstGeom>
          <a:noFill/>
        </p:spPr>
        <p:txBody>
          <a:bodyPr wrap="square">
            <a:spAutoFit/>
          </a:bodyPr>
          <a:lstStyle/>
          <a:p>
            <a:r>
              <a:rPr lang="en-US" sz="1800" dirty="0"/>
              <a:t>The difference between Colorado in ‘22 and Las Vegas in ‘23 shows a top-heavy team in the Avalanche that was able to score enough to let the bottom six play defensively. Sporting Landeskog, Mackinnon, and Rantanen on the 1</a:t>
            </a:r>
            <a:r>
              <a:rPr lang="en-US" sz="1800" baseline="30000" dirty="0"/>
              <a:t>st</a:t>
            </a:r>
            <a:r>
              <a:rPr lang="en-US" sz="1800" dirty="0"/>
              <a:t> line this wasn’t farfetched. In Las Vegas we have a 3</a:t>
            </a:r>
            <a:r>
              <a:rPr lang="en-US" sz="1800" baseline="30000" dirty="0"/>
              <a:t>rd</a:t>
            </a:r>
            <a:r>
              <a:rPr lang="en-US" sz="1800" dirty="0"/>
              <a:t> line that is a bit of an outlier and shows excellent depth scoring by their 3</a:t>
            </a:r>
            <a:r>
              <a:rPr lang="en-US" sz="1800" baseline="30000" dirty="0"/>
              <a:t>rd</a:t>
            </a:r>
            <a:r>
              <a:rPr lang="en-US" sz="1800" dirty="0"/>
              <a:t> line led by William Karlsson</a:t>
            </a:r>
          </a:p>
        </p:txBody>
      </p:sp>
    </p:spTree>
    <p:extLst>
      <p:ext uri="{BB962C8B-B14F-4D97-AF65-F5344CB8AC3E}">
        <p14:creationId xmlns:p14="http://schemas.microsoft.com/office/powerpoint/2010/main" val="3401415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35" y="758246"/>
            <a:ext cx="4658480" cy="538631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625084-C656-4B5E-DBCF-043B72AA4686}"/>
              </a:ext>
            </a:extLst>
          </p:cNvPr>
          <p:cNvSpPr>
            <a:spLocks noGrp="1"/>
          </p:cNvSpPr>
          <p:nvPr>
            <p:ph type="title"/>
          </p:nvPr>
        </p:nvSpPr>
        <p:spPr>
          <a:xfrm>
            <a:off x="642918" y="1072110"/>
            <a:ext cx="3611029" cy="1862345"/>
          </a:xfrm>
        </p:spPr>
        <p:txBody>
          <a:bodyPr>
            <a:normAutofit/>
          </a:bodyPr>
          <a:lstStyle/>
          <a:p>
            <a:r>
              <a:rPr lang="en-US" sz="2000" dirty="0"/>
              <a:t>3</a:t>
            </a:r>
            <a:r>
              <a:rPr lang="en-US" sz="2000" baseline="30000" dirty="0"/>
              <a:t>rd</a:t>
            </a:r>
            <a:r>
              <a:rPr lang="en-US" sz="2000" dirty="0"/>
              <a:t> Line Contributions (Playoffs)</a:t>
            </a:r>
          </a:p>
        </p:txBody>
      </p:sp>
      <p:sp>
        <p:nvSpPr>
          <p:cNvPr id="16" name="Rectangle 15">
            <a:extLst>
              <a:ext uri="{FF2B5EF4-FFF2-40B4-BE49-F238E27FC236}">
                <a16:creationId xmlns:a16="http://schemas.microsoft.com/office/drawing/2014/main" id="{2060C0F7-61A6-4E64-A77E-AFBD8112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84060" y="0"/>
            <a:ext cx="7507940" cy="7652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C409A9AA-6562-154A-FA53-202BA817C197}"/>
              </a:ext>
            </a:extLst>
          </p:cNvPr>
          <p:cNvSpPr>
            <a:spLocks noGrp="1"/>
          </p:cNvSpPr>
          <p:nvPr>
            <p:ph idx="1"/>
          </p:nvPr>
        </p:nvSpPr>
        <p:spPr>
          <a:xfrm>
            <a:off x="637874" y="5634018"/>
            <a:ext cx="3616073" cy="140576"/>
          </a:xfrm>
        </p:spPr>
        <p:txBody>
          <a:bodyPr anchor="t">
            <a:normAutofit fontScale="25000" lnSpcReduction="20000"/>
          </a:bodyPr>
          <a:lstStyle/>
          <a:p>
            <a:endParaRPr lang="en-US" dirty="0"/>
          </a:p>
        </p:txBody>
      </p:sp>
      <p:pic>
        <p:nvPicPr>
          <p:cNvPr id="5" name="Content Placeholder 4" descr="A graph of different colored bars&#10;&#10;AI-generated content may be incorrect.">
            <a:extLst>
              <a:ext uri="{FF2B5EF4-FFF2-40B4-BE49-F238E27FC236}">
                <a16:creationId xmlns:a16="http://schemas.microsoft.com/office/drawing/2014/main" id="{EE7888B1-3190-1B2F-E371-DB72BE24528C}"/>
              </a:ext>
            </a:extLst>
          </p:cNvPr>
          <p:cNvPicPr>
            <a:picLocks noChangeAspect="1"/>
          </p:cNvPicPr>
          <p:nvPr/>
        </p:nvPicPr>
        <p:blipFill>
          <a:blip r:embed="rId2"/>
          <a:stretch>
            <a:fillRect/>
          </a:stretch>
        </p:blipFill>
        <p:spPr>
          <a:xfrm>
            <a:off x="4847697" y="1332221"/>
            <a:ext cx="7241681" cy="4301797"/>
          </a:xfrm>
          <a:prstGeom prst="rect">
            <a:avLst/>
          </a:prstGeom>
        </p:spPr>
      </p:pic>
      <p:sp>
        <p:nvSpPr>
          <p:cNvPr id="18" name="Rectangle 17">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 y="6144564"/>
            <a:ext cx="4656246" cy="7134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15122" y="6167615"/>
            <a:ext cx="747382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6241"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713436"/>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7676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8202-DEF2-FBA6-E65A-22030E6FDB97}"/>
              </a:ext>
            </a:extLst>
          </p:cNvPr>
          <p:cNvSpPr>
            <a:spLocks noGrp="1"/>
          </p:cNvSpPr>
          <p:nvPr>
            <p:ph type="title"/>
          </p:nvPr>
        </p:nvSpPr>
        <p:spPr>
          <a:xfrm>
            <a:off x="642918" y="705113"/>
            <a:ext cx="3411973" cy="1941593"/>
          </a:xfrm>
        </p:spPr>
        <p:txBody>
          <a:bodyPr>
            <a:normAutofit fontScale="90000"/>
          </a:bodyPr>
          <a:lstStyle/>
          <a:p>
            <a:r>
              <a:rPr lang="en-US" dirty="0"/>
              <a:t>Defensive Contributions</a:t>
            </a:r>
            <a:br>
              <a:rPr lang="en-US" dirty="0"/>
            </a:br>
            <a:r>
              <a:rPr lang="en-US" dirty="0"/>
              <a:t>Compared</a:t>
            </a:r>
          </a:p>
        </p:txBody>
      </p:sp>
      <p:pic>
        <p:nvPicPr>
          <p:cNvPr id="5" name="Content Placeholder 4">
            <a:extLst>
              <a:ext uri="{FF2B5EF4-FFF2-40B4-BE49-F238E27FC236}">
                <a16:creationId xmlns:a16="http://schemas.microsoft.com/office/drawing/2014/main" id="{503B3CAC-0419-D2E0-84D7-1CF8331DE378}"/>
              </a:ext>
            </a:extLst>
          </p:cNvPr>
          <p:cNvPicPr>
            <a:picLocks noGrp="1" noChangeAspect="1"/>
          </p:cNvPicPr>
          <p:nvPr>
            <p:ph idx="1"/>
          </p:nvPr>
        </p:nvPicPr>
        <p:blipFill>
          <a:blip r:embed="rId2"/>
          <a:stretch>
            <a:fillRect/>
          </a:stretch>
        </p:blipFill>
        <p:spPr>
          <a:xfrm>
            <a:off x="4291973" y="1672362"/>
            <a:ext cx="7257109" cy="3781873"/>
          </a:xfrm>
        </p:spPr>
      </p:pic>
    </p:spTree>
    <p:extLst>
      <p:ext uri="{BB962C8B-B14F-4D97-AF65-F5344CB8AC3E}">
        <p14:creationId xmlns:p14="http://schemas.microsoft.com/office/powerpoint/2010/main" val="1716471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FC821-A0A2-480B-A1CA-38CCD5D75EC5}"/>
              </a:ext>
            </a:extLst>
          </p:cNvPr>
          <p:cNvSpPr>
            <a:spLocks noGrp="1"/>
          </p:cNvSpPr>
          <p:nvPr>
            <p:ph type="title"/>
          </p:nvPr>
        </p:nvSpPr>
        <p:spPr>
          <a:xfrm>
            <a:off x="642918" y="705113"/>
            <a:ext cx="3411973" cy="1220181"/>
          </a:xfrm>
        </p:spPr>
        <p:txBody>
          <a:bodyPr>
            <a:noAutofit/>
          </a:bodyPr>
          <a:lstStyle/>
          <a:p>
            <a:r>
              <a:rPr lang="en-US" sz="1800" dirty="0"/>
              <a:t>Contenders Compared to Winners (Playoff Team Totals Scoring)</a:t>
            </a:r>
          </a:p>
        </p:txBody>
      </p:sp>
      <p:pic>
        <p:nvPicPr>
          <p:cNvPr id="5" name="Content Placeholder 4">
            <a:extLst>
              <a:ext uri="{FF2B5EF4-FFF2-40B4-BE49-F238E27FC236}">
                <a16:creationId xmlns:a16="http://schemas.microsoft.com/office/drawing/2014/main" id="{546F86CF-E99F-9DDC-3EDD-888AB33F7742}"/>
              </a:ext>
            </a:extLst>
          </p:cNvPr>
          <p:cNvPicPr>
            <a:picLocks noGrp="1" noChangeAspect="1"/>
          </p:cNvPicPr>
          <p:nvPr>
            <p:ph idx="1"/>
          </p:nvPr>
        </p:nvPicPr>
        <p:blipFill>
          <a:blip r:embed="rId2"/>
          <a:stretch>
            <a:fillRect/>
          </a:stretch>
        </p:blipFill>
        <p:spPr>
          <a:xfrm>
            <a:off x="4941895" y="1429037"/>
            <a:ext cx="6938817" cy="3873563"/>
          </a:xfrm>
        </p:spPr>
      </p:pic>
      <p:pic>
        <p:nvPicPr>
          <p:cNvPr id="6" name="Picture 5">
            <a:extLst>
              <a:ext uri="{FF2B5EF4-FFF2-40B4-BE49-F238E27FC236}">
                <a16:creationId xmlns:a16="http://schemas.microsoft.com/office/drawing/2014/main" id="{CD8FB15E-98C9-7281-74B6-8E88C0FB8C81}"/>
              </a:ext>
            </a:extLst>
          </p:cNvPr>
          <p:cNvPicPr>
            <a:picLocks noChangeAspect="1"/>
          </p:cNvPicPr>
          <p:nvPr/>
        </p:nvPicPr>
        <p:blipFill>
          <a:blip r:embed="rId3"/>
          <a:stretch>
            <a:fillRect/>
          </a:stretch>
        </p:blipFill>
        <p:spPr>
          <a:xfrm>
            <a:off x="754498" y="2125177"/>
            <a:ext cx="2384511" cy="1376072"/>
          </a:xfrm>
          <a:prstGeom prst="rect">
            <a:avLst/>
          </a:prstGeom>
        </p:spPr>
      </p:pic>
      <p:pic>
        <p:nvPicPr>
          <p:cNvPr id="7" name="Picture 6">
            <a:extLst>
              <a:ext uri="{FF2B5EF4-FFF2-40B4-BE49-F238E27FC236}">
                <a16:creationId xmlns:a16="http://schemas.microsoft.com/office/drawing/2014/main" id="{3B3BF401-7264-65CA-BA64-65A0B77449B8}"/>
              </a:ext>
            </a:extLst>
          </p:cNvPr>
          <p:cNvPicPr>
            <a:picLocks noChangeAspect="1"/>
          </p:cNvPicPr>
          <p:nvPr/>
        </p:nvPicPr>
        <p:blipFill>
          <a:blip r:embed="rId4"/>
          <a:stretch>
            <a:fillRect/>
          </a:stretch>
        </p:blipFill>
        <p:spPr>
          <a:xfrm>
            <a:off x="754499" y="3620140"/>
            <a:ext cx="2384510" cy="1425763"/>
          </a:xfrm>
          <a:prstGeom prst="rect">
            <a:avLst/>
          </a:prstGeom>
        </p:spPr>
      </p:pic>
      <p:pic>
        <p:nvPicPr>
          <p:cNvPr id="8" name="Picture 7">
            <a:extLst>
              <a:ext uri="{FF2B5EF4-FFF2-40B4-BE49-F238E27FC236}">
                <a16:creationId xmlns:a16="http://schemas.microsoft.com/office/drawing/2014/main" id="{EE7408FE-ED23-7CCB-63F0-050E46EC2306}"/>
              </a:ext>
            </a:extLst>
          </p:cNvPr>
          <p:cNvPicPr>
            <a:picLocks noChangeAspect="1"/>
          </p:cNvPicPr>
          <p:nvPr/>
        </p:nvPicPr>
        <p:blipFill>
          <a:blip r:embed="rId5"/>
          <a:stretch>
            <a:fillRect/>
          </a:stretch>
        </p:blipFill>
        <p:spPr>
          <a:xfrm>
            <a:off x="754498" y="5164794"/>
            <a:ext cx="2384510" cy="1462024"/>
          </a:xfrm>
          <a:prstGeom prst="rect">
            <a:avLst/>
          </a:prstGeom>
        </p:spPr>
      </p:pic>
      <p:sp>
        <p:nvSpPr>
          <p:cNvPr id="14" name="Rectangle: Rounded Corners 13">
            <a:extLst>
              <a:ext uri="{FF2B5EF4-FFF2-40B4-BE49-F238E27FC236}">
                <a16:creationId xmlns:a16="http://schemas.microsoft.com/office/drawing/2014/main" id="{BABEDE78-7FD1-5B4E-7125-DF18881ACD80}"/>
              </a:ext>
            </a:extLst>
          </p:cNvPr>
          <p:cNvSpPr/>
          <p:nvPr/>
        </p:nvSpPr>
        <p:spPr>
          <a:xfrm>
            <a:off x="5610464" y="1842586"/>
            <a:ext cx="776551" cy="56518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D5CF245-5E2A-A5DE-4C21-74FDDA142B30}"/>
              </a:ext>
            </a:extLst>
          </p:cNvPr>
          <p:cNvSpPr txBox="1"/>
          <p:nvPr/>
        </p:nvSpPr>
        <p:spPr>
          <a:xfrm>
            <a:off x="6345660" y="1833396"/>
            <a:ext cx="1240643" cy="230832"/>
          </a:xfrm>
          <a:prstGeom prst="rect">
            <a:avLst/>
          </a:prstGeom>
          <a:noFill/>
        </p:spPr>
        <p:txBody>
          <a:bodyPr wrap="square" rtlCol="0">
            <a:spAutoFit/>
          </a:bodyPr>
          <a:lstStyle/>
          <a:p>
            <a:r>
              <a:rPr lang="en-US" sz="900" dirty="0"/>
              <a:t>Contenders</a:t>
            </a:r>
          </a:p>
        </p:txBody>
      </p:sp>
    </p:spTree>
    <p:extLst>
      <p:ext uri="{BB962C8B-B14F-4D97-AF65-F5344CB8AC3E}">
        <p14:creationId xmlns:p14="http://schemas.microsoft.com/office/powerpoint/2010/main" val="3293397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E55-BD69-4A41-67EE-5781375B5308}"/>
              </a:ext>
            </a:extLst>
          </p:cNvPr>
          <p:cNvSpPr>
            <a:spLocks noGrp="1"/>
          </p:cNvSpPr>
          <p:nvPr>
            <p:ph type="title"/>
          </p:nvPr>
        </p:nvSpPr>
        <p:spPr>
          <a:xfrm>
            <a:off x="642918" y="705113"/>
            <a:ext cx="3411973" cy="1472905"/>
          </a:xfrm>
        </p:spPr>
        <p:txBody>
          <a:bodyPr>
            <a:normAutofit fontScale="90000"/>
          </a:bodyPr>
          <a:lstStyle/>
          <a:p>
            <a:r>
              <a:rPr lang="en-US" sz="2000" dirty="0"/>
              <a:t>3</a:t>
            </a:r>
            <a:r>
              <a:rPr lang="en-US" sz="2000" baseline="30000" dirty="0"/>
              <a:t>rd</a:t>
            </a:r>
            <a:r>
              <a:rPr lang="en-US" sz="2000" dirty="0"/>
              <a:t> Line Averages</a:t>
            </a:r>
            <a:br>
              <a:rPr lang="en-US" sz="2000" dirty="0"/>
            </a:br>
            <a:r>
              <a:rPr lang="en-US" sz="2000" dirty="0"/>
              <a:t>Contenders vs. Winners</a:t>
            </a:r>
          </a:p>
        </p:txBody>
      </p:sp>
      <p:pic>
        <p:nvPicPr>
          <p:cNvPr id="5" name="Content Placeholder 4">
            <a:extLst>
              <a:ext uri="{FF2B5EF4-FFF2-40B4-BE49-F238E27FC236}">
                <a16:creationId xmlns:a16="http://schemas.microsoft.com/office/drawing/2014/main" id="{FE1D985D-FD3D-7DC6-0F28-191DD4F0EFAB}"/>
              </a:ext>
            </a:extLst>
          </p:cNvPr>
          <p:cNvPicPr>
            <a:picLocks noGrp="1" noChangeAspect="1"/>
          </p:cNvPicPr>
          <p:nvPr>
            <p:ph idx="1"/>
          </p:nvPr>
        </p:nvPicPr>
        <p:blipFill>
          <a:blip r:embed="rId2"/>
          <a:stretch>
            <a:fillRect/>
          </a:stretch>
        </p:blipFill>
        <p:spPr>
          <a:xfrm>
            <a:off x="3386498" y="1257875"/>
            <a:ext cx="8582054" cy="4558267"/>
          </a:xfrm>
        </p:spPr>
      </p:pic>
      <p:sp>
        <p:nvSpPr>
          <p:cNvPr id="7" name="TextBox 6">
            <a:extLst>
              <a:ext uri="{FF2B5EF4-FFF2-40B4-BE49-F238E27FC236}">
                <a16:creationId xmlns:a16="http://schemas.microsoft.com/office/drawing/2014/main" id="{F0CFBB29-F7CE-2932-1673-63C5824F3C9A}"/>
              </a:ext>
            </a:extLst>
          </p:cNvPr>
          <p:cNvSpPr txBox="1"/>
          <p:nvPr/>
        </p:nvSpPr>
        <p:spPr>
          <a:xfrm>
            <a:off x="281443" y="3161473"/>
            <a:ext cx="2912066" cy="1754326"/>
          </a:xfrm>
          <a:prstGeom prst="rect">
            <a:avLst/>
          </a:prstGeom>
          <a:noFill/>
        </p:spPr>
        <p:txBody>
          <a:bodyPr wrap="square">
            <a:spAutoFit/>
          </a:bodyPr>
          <a:lstStyle/>
          <a:p>
            <a:r>
              <a:rPr lang="en-US" dirty="0"/>
              <a:t>We notice that the avg. points generated from the 3rd line is crucial as scoring from the contenders clearly is not even.</a:t>
            </a:r>
          </a:p>
        </p:txBody>
      </p:sp>
    </p:spTree>
    <p:extLst>
      <p:ext uri="{BB962C8B-B14F-4D97-AF65-F5344CB8AC3E}">
        <p14:creationId xmlns:p14="http://schemas.microsoft.com/office/powerpoint/2010/main" val="1549303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42C52-A434-CBDA-66B9-63C94F883365}"/>
              </a:ext>
            </a:extLst>
          </p:cNvPr>
          <p:cNvSpPr>
            <a:spLocks noGrp="1"/>
          </p:cNvSpPr>
          <p:nvPr>
            <p:ph type="title"/>
          </p:nvPr>
        </p:nvSpPr>
        <p:spPr>
          <a:xfrm>
            <a:off x="642918" y="705113"/>
            <a:ext cx="3411973" cy="2074847"/>
          </a:xfrm>
        </p:spPr>
        <p:txBody>
          <a:bodyPr>
            <a:normAutofit/>
          </a:bodyPr>
          <a:lstStyle/>
          <a:p>
            <a:r>
              <a:rPr lang="en-US" sz="2400" dirty="0"/>
              <a:t>Advanced Statistics Overview</a:t>
            </a:r>
          </a:p>
        </p:txBody>
      </p:sp>
      <p:sp>
        <p:nvSpPr>
          <p:cNvPr id="3" name="Content Placeholder 2">
            <a:extLst>
              <a:ext uri="{FF2B5EF4-FFF2-40B4-BE49-F238E27FC236}">
                <a16:creationId xmlns:a16="http://schemas.microsoft.com/office/drawing/2014/main" id="{15CE61C8-7B5E-C347-2582-12F4DD1EB5E5}"/>
              </a:ext>
            </a:extLst>
          </p:cNvPr>
          <p:cNvSpPr>
            <a:spLocks noGrp="1"/>
          </p:cNvSpPr>
          <p:nvPr>
            <p:ph idx="1"/>
          </p:nvPr>
        </p:nvSpPr>
        <p:spPr>
          <a:xfrm>
            <a:off x="5376671" y="705112"/>
            <a:ext cx="6172412" cy="5442963"/>
          </a:xfrm>
        </p:spPr>
        <p:txBody>
          <a:bodyPr>
            <a:normAutofit fontScale="70000" lnSpcReduction="20000"/>
          </a:bodyPr>
          <a:lstStyle/>
          <a:p>
            <a:r>
              <a:rPr lang="en-US" dirty="0">
                <a:highlight>
                  <a:srgbClr val="C0C0C0"/>
                </a:highlight>
              </a:rPr>
              <a:t>- Corsi For (CF)</a:t>
            </a:r>
          </a:p>
          <a:p>
            <a:r>
              <a:rPr lang="en-US" dirty="0">
                <a:highlight>
                  <a:srgbClr val="C0C0C0"/>
                </a:highlight>
              </a:rPr>
              <a:t>the total number of shot attempts (including shots on goal, missed shots, and blocked shots) that a team generates while a player is on the ice</a:t>
            </a:r>
          </a:p>
          <a:p>
            <a:r>
              <a:rPr lang="en-US" dirty="0"/>
              <a:t>- Fenwick For (FF)</a:t>
            </a:r>
          </a:p>
          <a:p>
            <a:r>
              <a:rPr lang="en-US" dirty="0"/>
              <a:t>a metric focused solely on unblocked shot attempts generated by a team while a player is on the ice</a:t>
            </a:r>
          </a:p>
          <a:p>
            <a:r>
              <a:rPr lang="en-US" dirty="0">
                <a:highlight>
                  <a:srgbClr val="C0C0C0"/>
                </a:highlight>
              </a:rPr>
              <a:t>- Corsi Against (CA)</a:t>
            </a:r>
          </a:p>
          <a:p>
            <a:r>
              <a:rPr lang="en-US" dirty="0">
                <a:highlight>
                  <a:srgbClr val="C0C0C0"/>
                </a:highlight>
              </a:rPr>
              <a:t>the total number of shot attempts allowed by a team while a particular player is on the ice</a:t>
            </a:r>
          </a:p>
          <a:p>
            <a:r>
              <a:rPr lang="en-US" dirty="0"/>
              <a:t>- Fenwick Against (FA)</a:t>
            </a:r>
          </a:p>
          <a:p>
            <a:r>
              <a:rPr lang="en-US" dirty="0"/>
              <a:t>shot attempts against a team that include only unblocked shots (excluding blocked shots)</a:t>
            </a:r>
          </a:p>
          <a:p>
            <a:pPr marL="285750" indent="-285750">
              <a:buFontTx/>
              <a:buChar char="-"/>
            </a:pPr>
            <a:r>
              <a:rPr lang="en-US" dirty="0">
                <a:highlight>
                  <a:srgbClr val="C0C0C0"/>
                </a:highlight>
              </a:rPr>
              <a:t>Time on Ice Per 60 minutes (TOI/60)</a:t>
            </a:r>
          </a:p>
          <a:p>
            <a:r>
              <a:rPr lang="en-US" dirty="0">
                <a:highlight>
                  <a:srgbClr val="C0C0C0"/>
                </a:highlight>
              </a:rPr>
              <a:t>average amount of ice time a player receives in a game, measured per 60 minutes of game time on all areas (powerplay/penalty kill/4on 4)</a:t>
            </a:r>
          </a:p>
        </p:txBody>
      </p:sp>
    </p:spTree>
    <p:extLst>
      <p:ext uri="{BB962C8B-B14F-4D97-AF65-F5344CB8AC3E}">
        <p14:creationId xmlns:p14="http://schemas.microsoft.com/office/powerpoint/2010/main" val="2013025560"/>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docProps/app.xml><?xml version="1.0" encoding="utf-8"?>
<Properties xmlns="http://schemas.openxmlformats.org/officeDocument/2006/extended-properties" xmlns:vt="http://schemas.openxmlformats.org/officeDocument/2006/docPropsVTypes">
  <Template>Shoji</Template>
  <TotalTime>121</TotalTime>
  <Words>761</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Meiryo</vt:lpstr>
      <vt:lpstr>Corbel</vt:lpstr>
      <vt:lpstr>ShojiVTI</vt:lpstr>
      <vt:lpstr>SAL 603  </vt:lpstr>
      <vt:lpstr>Research Questions:  - How much does the 3rd Line of an NHL team contribute to playoff success?   - What notable and different assets does this line bring that a 1st Line does not?   - What factors of a Stanley Cup winning 3rd line separate it from a fellow contending playoff teams ?</vt:lpstr>
      <vt:lpstr>Teams of Research </vt:lpstr>
      <vt:lpstr>1st Line Scoring vs. 3rd Line Scoring (Playoffs)</vt:lpstr>
      <vt:lpstr>3rd Line Contributions (Playoffs)</vt:lpstr>
      <vt:lpstr>Defensive Contributions Compared</vt:lpstr>
      <vt:lpstr>Contenders Compared to Winners (Playoff Team Totals Scoring)</vt:lpstr>
      <vt:lpstr>3rd Line Averages Contenders vs. Winners</vt:lpstr>
      <vt:lpstr>Advanced Statistics Overview</vt:lpstr>
      <vt:lpstr>PowerPoint Presentation</vt:lpstr>
      <vt:lpstr>Average Takeaways &amp; Giveaways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Luke Ponticello</dc:creator>
  <cp:lastModifiedBy>Luke Ponticello</cp:lastModifiedBy>
  <cp:revision>1</cp:revision>
  <dcterms:created xsi:type="dcterms:W3CDTF">2025-03-05T19:55:45Z</dcterms:created>
  <dcterms:modified xsi:type="dcterms:W3CDTF">2025-03-05T21:57:03Z</dcterms:modified>
</cp:coreProperties>
</file>