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80" r:id="rId8"/>
    <p:sldId id="281" r:id="rId9"/>
    <p:sldId id="282" r:id="rId10"/>
    <p:sldId id="283" r:id="rId11"/>
    <p:sldId id="284" r:id="rId12"/>
    <p:sldId id="285" r:id="rId13"/>
    <p:sldId id="267" r:id="rId14"/>
    <p:sldId id="268" r:id="rId15"/>
    <p:sldId id="287" r:id="rId16"/>
    <p:sldId id="289" r:id="rId17"/>
    <p:sldId id="269" r:id="rId18"/>
    <p:sldId id="270" r:id="rId19"/>
    <p:sldId id="271" r:id="rId20"/>
    <p:sldId id="272" r:id="rId21"/>
    <p:sldId id="273" r:id="rId22"/>
    <p:sldId id="274" r:id="rId23"/>
    <p:sldId id="275" r:id="rId24"/>
    <p:sldId id="278" r:id="rId25"/>
    <p:sldId id="279" r:id="rId26"/>
  </p:sldIdLst>
  <p:sldSz cx="12192000" cy="6858000"/>
  <p:notesSz cx="6858000" cy="9144000"/>
  <p:embeddedFontLs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480">
          <p15:clr>
            <a:srgbClr val="A4A3A4"/>
          </p15:clr>
        </p15:guide>
        <p15:guide id="3" pos="7200">
          <p15:clr>
            <a:srgbClr val="A4A3A4"/>
          </p15:clr>
        </p15:guide>
        <p15:guide id="4" pos="4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60"/>
  </p:normalViewPr>
  <p:slideViewPr>
    <p:cSldViewPr snapToGrid="0">
      <p:cViewPr varScale="1">
        <p:scale>
          <a:sx n="99" d="100"/>
          <a:sy n="99" d="100"/>
        </p:scale>
        <p:origin x="108" y="228"/>
      </p:cViewPr>
      <p:guideLst>
        <p:guide orient="horz" pos="2160"/>
        <p:guide pos="480"/>
        <p:guide pos="7200"/>
        <p:guide pos="4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1</a:t>
            </a:fld>
            <a:endParaRPr sz="1200" b="0" i="0" u="none" strike="noStrike" cap="none" dirty="0">
              <a:solidFill>
                <a:schemeClr val="dk1"/>
              </a:solidFill>
              <a:latin typeface="Arial"/>
              <a:ea typeface="Arial"/>
              <a:cs typeface="Arial"/>
              <a:sym typeface="Arial"/>
            </a:endParaRPr>
          </a:p>
        </p:txBody>
      </p:sp>
      <p:sp>
        <p:nvSpPr>
          <p:cNvPr id="186" name="Google Shape;1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2" name="Google Shape;2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3" name="Google Shape;2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0" name="Google Shape;2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0" name="Google Shape;2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extLst>
      <p:ext uri="{BB962C8B-B14F-4D97-AF65-F5344CB8AC3E}">
        <p14:creationId xmlns:p14="http://schemas.microsoft.com/office/powerpoint/2010/main" val="260999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7" name="Google Shape;2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4" name="Google Shape;2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1" name="Google Shape;2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8" name="Google Shape;2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5" name="Google Shape;3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2" name="Google Shape;3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9" name="Google Shape;3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7" name="Google Shape;34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1" name="Google Shape;22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9" name="Google Shape;22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9" name="Google Shape;2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6" name="Google Shape;2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7" name="Google Shape;25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
  <p:cSld name="Título ">
    <p:spTree>
      <p:nvGrpSpPr>
        <p:cNvPr id="1" name="Shape 15"/>
        <p:cNvGrpSpPr/>
        <p:nvPr/>
      </p:nvGrpSpPr>
      <p:grpSpPr>
        <a:xfrm>
          <a:off x="0" y="0"/>
          <a:ext cx="0" cy="0"/>
          <a:chOff x="0" y="0"/>
          <a:chExt cx="0" cy="0"/>
        </a:xfrm>
      </p:grpSpPr>
      <p:sp>
        <p:nvSpPr>
          <p:cNvPr id="16" name="Google Shape;16;p2"/>
          <p:cNvSpPr txBox="1">
            <a:spLocks noGrp="1"/>
          </p:cNvSpPr>
          <p:nvPr>
            <p:ph type="body" idx="1"/>
          </p:nvPr>
        </p:nvSpPr>
        <p:spPr>
          <a:xfrm>
            <a:off x="4612641" y="3554917"/>
            <a:ext cx="6438912" cy="76308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None/>
              <a:defRPr sz="4000">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1"/>
              </a:buClr>
              <a:buSzPts val="2400"/>
              <a:buNone/>
              <a:defRPr/>
            </a:lvl2pPr>
            <a:lvl3pPr marL="1371600" lvl="2" indent="-228600" algn="l">
              <a:lnSpc>
                <a:spcPct val="90000"/>
              </a:lnSpc>
              <a:spcBef>
                <a:spcPts val="500"/>
              </a:spcBef>
              <a:spcAft>
                <a:spcPts val="0"/>
              </a:spcAft>
              <a:buClr>
                <a:schemeClr val="lt1"/>
              </a:buClr>
              <a:buSzPts val="2000"/>
              <a:buNone/>
              <a:defRPr/>
            </a:lvl3pPr>
            <a:lvl4pPr marL="1828800" lvl="3" indent="-228600" algn="l">
              <a:lnSpc>
                <a:spcPct val="90000"/>
              </a:lnSpc>
              <a:spcBef>
                <a:spcPts val="500"/>
              </a:spcBef>
              <a:spcAft>
                <a:spcPts val="0"/>
              </a:spcAft>
              <a:buClr>
                <a:schemeClr val="lt1"/>
              </a:buClr>
              <a:buSzPts val="1800"/>
              <a:buNone/>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 name="Google Shape;17;p2"/>
          <p:cNvSpPr txBox="1">
            <a:spLocks noGrp="1"/>
          </p:cNvSpPr>
          <p:nvPr>
            <p:ph type="ctrTitle"/>
          </p:nvPr>
        </p:nvSpPr>
        <p:spPr>
          <a:xfrm>
            <a:off x="4612640" y="2311400"/>
            <a:ext cx="5156200" cy="1117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Quattrocento Sans"/>
              <a:buNone/>
              <a:defRPr>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 name="Google Shape;18;p2"/>
          <p:cNvPicPr preferRelativeResize="0"/>
          <p:nvPr/>
        </p:nvPicPr>
        <p:blipFill rotWithShape="1">
          <a:blip r:embed="rId2">
            <a:alphaModFix/>
          </a:blip>
          <a:srcRect/>
          <a:stretch/>
        </p:blipFill>
        <p:spPr>
          <a:xfrm>
            <a:off x="0" y="0"/>
            <a:ext cx="3527592" cy="6858000"/>
          </a:xfrm>
          <a:prstGeom prst="rect">
            <a:avLst/>
          </a:prstGeom>
          <a:noFill/>
          <a:ln>
            <a:noFill/>
          </a:ln>
        </p:spPr>
      </p:pic>
    </p:spTree>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rtArt">
  <p:cSld name="SmartArt">
    <p:bg>
      <p:bgPr>
        <a:solidFill>
          <a:schemeClr val="accent3"/>
        </a:solidFill>
        <a:effectLst/>
      </p:bgPr>
    </p:bg>
    <p:spTree>
      <p:nvGrpSpPr>
        <p:cNvPr id="1" name="Shape 177"/>
        <p:cNvGrpSpPr/>
        <p:nvPr/>
      </p:nvGrpSpPr>
      <p:grpSpPr>
        <a:xfrm>
          <a:off x="0" y="0"/>
          <a:ext cx="0" cy="0"/>
          <a:chOff x="0" y="0"/>
          <a:chExt cx="0" cy="0"/>
        </a:xfrm>
      </p:grpSpPr>
      <p:sp>
        <p:nvSpPr>
          <p:cNvPr id="178" name="Google Shape;178;p11"/>
          <p:cNvSpPr txBox="1">
            <a:spLocks noGrp="1"/>
          </p:cNvSpPr>
          <p:nvPr>
            <p:ph type="body" idx="1"/>
          </p:nvPr>
        </p:nvSpPr>
        <p:spPr>
          <a:xfrm>
            <a:off x="762000" y="1783952"/>
            <a:ext cx="10668000" cy="1111648"/>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11"/>
          <p:cNvSpPr txBox="1">
            <a:spLocks noGrp="1"/>
          </p:cNvSpPr>
          <p:nvPr>
            <p:ph type="title"/>
          </p:nvPr>
        </p:nvSpPr>
        <p:spPr>
          <a:xfrm>
            <a:off x="762000" y="715964"/>
            <a:ext cx="10591800" cy="646332"/>
          </a:xfrm>
          <a:prstGeom prst="rect">
            <a:avLst/>
          </a:prstGeom>
          <a:noFill/>
          <a:ln>
            <a:noFill/>
          </a:ln>
        </p:spPr>
        <p:txBody>
          <a:bodyPr spcFirstLastPara="1" wrap="square" lIns="91425" tIns="45700" rIns="91425" bIns="45700" anchor="ctr" anchorCtr="0">
            <a:noAutofit/>
          </a:bodyPr>
          <a:lstStyle>
            <a:lvl1pPr lvl="0" algn="l">
              <a:lnSpc>
                <a:spcPct val="90000"/>
              </a:lnSpc>
              <a:spcBef>
                <a:spcPts val="1000"/>
              </a:spcBef>
              <a:spcAft>
                <a:spcPts val="0"/>
              </a:spcAft>
              <a:buClr>
                <a:schemeClr val="lt1"/>
              </a:buClr>
              <a:buSzPts val="4000"/>
              <a:buFont typeface="Quattrocento Sans"/>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80"/>
        <p:cNvGrpSpPr/>
        <p:nvPr/>
      </p:nvGrpSpPr>
      <p:grpSpPr>
        <a:xfrm>
          <a:off x="0" y="0"/>
          <a:ext cx="0" cy="0"/>
          <a:chOff x="0" y="0"/>
          <a:chExt cx="0" cy="0"/>
        </a:xfrm>
      </p:grpSpPr>
      <p:sp>
        <p:nvSpPr>
          <p:cNvPr id="181" name="Google Shape;1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de patrón derecho">
  <p:cSld name="Contenido de patrón derecho">
    <p:bg>
      <p:bgPr>
        <a:solidFill>
          <a:schemeClr val="lt1"/>
        </a:solidFill>
        <a:effectLst/>
      </p:bgPr>
    </p:bg>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7721600" y="0"/>
            <a:ext cx="4470400" cy="6858000"/>
          </a:xfrm>
          <a:prstGeom prst="rect">
            <a:avLst/>
          </a:prstGeom>
          <a:noFill/>
          <a:ln>
            <a:noFill/>
          </a:ln>
        </p:spPr>
      </p:pic>
      <p:sp>
        <p:nvSpPr>
          <p:cNvPr id="21" name="Google Shape;21;p3"/>
          <p:cNvSpPr txBox="1">
            <a:spLocks noGrp="1"/>
          </p:cNvSpPr>
          <p:nvPr>
            <p:ph type="body" idx="1"/>
          </p:nvPr>
        </p:nvSpPr>
        <p:spPr>
          <a:xfrm>
            <a:off x="762000" y="1905000"/>
            <a:ext cx="6477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000"/>
              <a:buNone/>
              <a:defRPr sz="2000" b="1">
                <a:solidFill>
                  <a:schemeClr val="dk2"/>
                </a:solidFill>
              </a:defRPr>
            </a:lvl1pPr>
            <a:lvl2pPr marL="914400" lvl="1" indent="-342900" algn="l">
              <a:lnSpc>
                <a:spcPct val="90000"/>
              </a:lnSpc>
              <a:spcBef>
                <a:spcPts val="1000"/>
              </a:spcBef>
              <a:spcAft>
                <a:spcPts val="0"/>
              </a:spcAft>
              <a:buClr>
                <a:schemeClr val="dk2"/>
              </a:buClr>
              <a:buSzPts val="1800"/>
              <a:buChar char="•"/>
              <a:defRPr sz="1800">
                <a:solidFill>
                  <a:schemeClr val="dk2"/>
                </a:solidFill>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2" name="Google Shape;22;p3"/>
          <p:cNvPicPr preferRelativeResize="0"/>
          <p:nvPr/>
        </p:nvPicPr>
        <p:blipFill rotWithShape="1">
          <a:blip r:embed="rId3">
            <a:alphaModFix/>
          </a:blip>
          <a:srcRect/>
          <a:stretch/>
        </p:blipFill>
        <p:spPr>
          <a:xfrm>
            <a:off x="7721600" y="0"/>
            <a:ext cx="4470400" cy="6858000"/>
          </a:xfrm>
          <a:prstGeom prst="rect">
            <a:avLst/>
          </a:prstGeom>
          <a:noFill/>
          <a:ln>
            <a:noFill/>
          </a:ln>
        </p:spPr>
      </p:pic>
      <p:sp>
        <p:nvSpPr>
          <p:cNvPr id="23" name="Google Shape;23;p3"/>
          <p:cNvSpPr txBox="1">
            <a:spLocks noGrp="1"/>
          </p:cNvSpPr>
          <p:nvPr>
            <p:ph type="title"/>
          </p:nvPr>
        </p:nvSpPr>
        <p:spPr>
          <a:xfrm>
            <a:off x="762000" y="715961"/>
            <a:ext cx="6477000" cy="118903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accent2"/>
              </a:buClr>
              <a:buSzPts val="4000"/>
              <a:buFont typeface="Quattrocento Sans"/>
              <a:buNone/>
              <a:defRPr sz="40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ido confeti púrpura">
  <p:cSld name="Contenido confeti púrpura">
    <p:bg>
      <p:bgPr>
        <a:solidFill>
          <a:schemeClr val="accent3"/>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4"/>
          <p:cNvSpPr/>
          <p:nvPr/>
        </p:nvSpPr>
        <p:spPr>
          <a:xfrm>
            <a:off x="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4"/>
          <p:cNvSpPr/>
          <p:nvPr/>
        </p:nvSpPr>
        <p:spPr>
          <a:xfrm>
            <a:off x="4032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4"/>
          <p:cNvSpPr/>
          <p:nvPr/>
        </p:nvSpPr>
        <p:spPr>
          <a:xfrm>
            <a:off x="8064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4"/>
          <p:cNvSpPr/>
          <p:nvPr/>
        </p:nvSpPr>
        <p:spPr>
          <a:xfrm>
            <a:off x="12096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4"/>
          <p:cNvSpPr/>
          <p:nvPr/>
        </p:nvSpPr>
        <p:spPr>
          <a:xfrm>
            <a:off x="16129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4"/>
          <p:cNvSpPr/>
          <p:nvPr/>
        </p:nvSpPr>
        <p:spPr>
          <a:xfrm>
            <a:off x="20161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4"/>
          <p:cNvSpPr/>
          <p:nvPr/>
        </p:nvSpPr>
        <p:spPr>
          <a:xfrm>
            <a:off x="24193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4"/>
          <p:cNvSpPr/>
          <p:nvPr/>
        </p:nvSpPr>
        <p:spPr>
          <a:xfrm>
            <a:off x="28225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4"/>
          <p:cNvSpPr/>
          <p:nvPr/>
        </p:nvSpPr>
        <p:spPr>
          <a:xfrm>
            <a:off x="32258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4"/>
          <p:cNvSpPr/>
          <p:nvPr/>
        </p:nvSpPr>
        <p:spPr>
          <a:xfrm>
            <a:off x="36290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 name="Google Shape;37;p4"/>
          <p:cNvSpPr/>
          <p:nvPr/>
        </p:nvSpPr>
        <p:spPr>
          <a:xfrm>
            <a:off x="40322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4"/>
          <p:cNvSpPr/>
          <p:nvPr/>
        </p:nvSpPr>
        <p:spPr>
          <a:xfrm>
            <a:off x="44354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4"/>
          <p:cNvSpPr/>
          <p:nvPr/>
        </p:nvSpPr>
        <p:spPr>
          <a:xfrm>
            <a:off x="48387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 name="Google Shape;40;p4"/>
          <p:cNvSpPr/>
          <p:nvPr/>
        </p:nvSpPr>
        <p:spPr>
          <a:xfrm>
            <a:off x="52419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4"/>
          <p:cNvSpPr/>
          <p:nvPr/>
        </p:nvSpPr>
        <p:spPr>
          <a:xfrm>
            <a:off x="56451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4"/>
          <p:cNvSpPr/>
          <p:nvPr/>
        </p:nvSpPr>
        <p:spPr>
          <a:xfrm>
            <a:off x="60483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4"/>
          <p:cNvSpPr/>
          <p:nvPr/>
        </p:nvSpPr>
        <p:spPr>
          <a:xfrm>
            <a:off x="64516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4"/>
          <p:cNvSpPr/>
          <p:nvPr/>
        </p:nvSpPr>
        <p:spPr>
          <a:xfrm>
            <a:off x="68548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4"/>
          <p:cNvSpPr/>
          <p:nvPr/>
        </p:nvSpPr>
        <p:spPr>
          <a:xfrm>
            <a:off x="72580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4"/>
          <p:cNvSpPr/>
          <p:nvPr/>
        </p:nvSpPr>
        <p:spPr>
          <a:xfrm>
            <a:off x="76612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4"/>
          <p:cNvSpPr/>
          <p:nvPr/>
        </p:nvSpPr>
        <p:spPr>
          <a:xfrm>
            <a:off x="80645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4"/>
          <p:cNvSpPr/>
          <p:nvPr/>
        </p:nvSpPr>
        <p:spPr>
          <a:xfrm>
            <a:off x="84677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4"/>
          <p:cNvSpPr/>
          <p:nvPr/>
        </p:nvSpPr>
        <p:spPr>
          <a:xfrm>
            <a:off x="88709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4"/>
          <p:cNvSpPr/>
          <p:nvPr/>
        </p:nvSpPr>
        <p:spPr>
          <a:xfrm>
            <a:off x="92741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 name="Google Shape;51;p4"/>
          <p:cNvSpPr/>
          <p:nvPr/>
        </p:nvSpPr>
        <p:spPr>
          <a:xfrm>
            <a:off x="104838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4"/>
          <p:cNvSpPr/>
          <p:nvPr/>
        </p:nvSpPr>
        <p:spPr>
          <a:xfrm>
            <a:off x="96774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4"/>
          <p:cNvSpPr/>
          <p:nvPr/>
        </p:nvSpPr>
        <p:spPr>
          <a:xfrm>
            <a:off x="100806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 name="Google Shape;54;p4"/>
          <p:cNvSpPr/>
          <p:nvPr/>
        </p:nvSpPr>
        <p:spPr>
          <a:xfrm>
            <a:off x="108870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4"/>
          <p:cNvSpPr/>
          <p:nvPr/>
        </p:nvSpPr>
        <p:spPr>
          <a:xfrm>
            <a:off x="112903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4"/>
          <p:cNvSpPr/>
          <p:nvPr/>
        </p:nvSpPr>
        <p:spPr>
          <a:xfrm>
            <a:off x="116935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4"/>
          <p:cNvSpPr/>
          <p:nvPr/>
        </p:nvSpPr>
        <p:spPr>
          <a:xfrm>
            <a:off x="12096738"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4"/>
          <p:cNvSpPr/>
          <p:nvPr/>
        </p:nvSpPr>
        <p:spPr>
          <a:xfrm>
            <a:off x="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4"/>
          <p:cNvSpPr/>
          <p:nvPr/>
        </p:nvSpPr>
        <p:spPr>
          <a:xfrm>
            <a:off x="4032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4"/>
          <p:cNvSpPr/>
          <p:nvPr/>
        </p:nvSpPr>
        <p:spPr>
          <a:xfrm>
            <a:off x="8064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 name="Google Shape;61;p4"/>
          <p:cNvSpPr/>
          <p:nvPr/>
        </p:nvSpPr>
        <p:spPr>
          <a:xfrm>
            <a:off x="12096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 name="Google Shape;62;p4"/>
          <p:cNvSpPr/>
          <p:nvPr/>
        </p:nvSpPr>
        <p:spPr>
          <a:xfrm>
            <a:off x="16129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 name="Google Shape;63;p4"/>
          <p:cNvSpPr/>
          <p:nvPr/>
        </p:nvSpPr>
        <p:spPr>
          <a:xfrm>
            <a:off x="20161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 name="Google Shape;64;p4"/>
          <p:cNvSpPr/>
          <p:nvPr/>
        </p:nvSpPr>
        <p:spPr>
          <a:xfrm>
            <a:off x="24193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 name="Google Shape;65;p4"/>
          <p:cNvSpPr/>
          <p:nvPr/>
        </p:nvSpPr>
        <p:spPr>
          <a:xfrm>
            <a:off x="28225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 name="Google Shape;66;p4"/>
          <p:cNvSpPr/>
          <p:nvPr/>
        </p:nvSpPr>
        <p:spPr>
          <a:xfrm>
            <a:off x="32258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4"/>
          <p:cNvSpPr/>
          <p:nvPr/>
        </p:nvSpPr>
        <p:spPr>
          <a:xfrm>
            <a:off x="36290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4"/>
          <p:cNvSpPr/>
          <p:nvPr/>
        </p:nvSpPr>
        <p:spPr>
          <a:xfrm>
            <a:off x="40322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4"/>
          <p:cNvSpPr/>
          <p:nvPr/>
        </p:nvSpPr>
        <p:spPr>
          <a:xfrm>
            <a:off x="44354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 name="Google Shape;70;p4"/>
          <p:cNvSpPr/>
          <p:nvPr/>
        </p:nvSpPr>
        <p:spPr>
          <a:xfrm>
            <a:off x="48387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4"/>
          <p:cNvSpPr/>
          <p:nvPr/>
        </p:nvSpPr>
        <p:spPr>
          <a:xfrm>
            <a:off x="52419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 name="Google Shape;72;p4"/>
          <p:cNvSpPr/>
          <p:nvPr/>
        </p:nvSpPr>
        <p:spPr>
          <a:xfrm>
            <a:off x="56451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 name="Google Shape;73;p4"/>
          <p:cNvSpPr/>
          <p:nvPr/>
        </p:nvSpPr>
        <p:spPr>
          <a:xfrm>
            <a:off x="60483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 name="Google Shape;74;p4"/>
          <p:cNvSpPr/>
          <p:nvPr/>
        </p:nvSpPr>
        <p:spPr>
          <a:xfrm>
            <a:off x="64516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 name="Google Shape;75;p4"/>
          <p:cNvSpPr/>
          <p:nvPr/>
        </p:nvSpPr>
        <p:spPr>
          <a:xfrm>
            <a:off x="68548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 name="Google Shape;76;p4"/>
          <p:cNvSpPr/>
          <p:nvPr/>
        </p:nvSpPr>
        <p:spPr>
          <a:xfrm>
            <a:off x="72580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 name="Google Shape;77;p4"/>
          <p:cNvSpPr/>
          <p:nvPr/>
        </p:nvSpPr>
        <p:spPr>
          <a:xfrm>
            <a:off x="76612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 name="Google Shape;78;p4"/>
          <p:cNvSpPr/>
          <p:nvPr/>
        </p:nvSpPr>
        <p:spPr>
          <a:xfrm>
            <a:off x="80645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 name="Google Shape;79;p4"/>
          <p:cNvSpPr/>
          <p:nvPr/>
        </p:nvSpPr>
        <p:spPr>
          <a:xfrm>
            <a:off x="84677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 name="Google Shape;80;p4"/>
          <p:cNvSpPr/>
          <p:nvPr/>
        </p:nvSpPr>
        <p:spPr>
          <a:xfrm>
            <a:off x="88709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 name="Google Shape;81;p4"/>
          <p:cNvSpPr/>
          <p:nvPr/>
        </p:nvSpPr>
        <p:spPr>
          <a:xfrm>
            <a:off x="92741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2" name="Google Shape;82;p4"/>
          <p:cNvSpPr/>
          <p:nvPr/>
        </p:nvSpPr>
        <p:spPr>
          <a:xfrm>
            <a:off x="104838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 name="Google Shape;83;p4"/>
          <p:cNvSpPr/>
          <p:nvPr/>
        </p:nvSpPr>
        <p:spPr>
          <a:xfrm>
            <a:off x="96774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4" name="Google Shape;84;p4"/>
          <p:cNvSpPr/>
          <p:nvPr/>
        </p:nvSpPr>
        <p:spPr>
          <a:xfrm>
            <a:off x="100806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4"/>
          <p:cNvSpPr/>
          <p:nvPr/>
        </p:nvSpPr>
        <p:spPr>
          <a:xfrm>
            <a:off x="108870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4"/>
          <p:cNvSpPr/>
          <p:nvPr/>
        </p:nvSpPr>
        <p:spPr>
          <a:xfrm>
            <a:off x="112903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7" name="Google Shape;87;p4"/>
          <p:cNvSpPr/>
          <p:nvPr/>
        </p:nvSpPr>
        <p:spPr>
          <a:xfrm>
            <a:off x="116935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4"/>
          <p:cNvSpPr/>
          <p:nvPr/>
        </p:nvSpPr>
        <p:spPr>
          <a:xfrm>
            <a:off x="12096738"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atrón inferior blanco">
  <p:cSld name="Patrón inferior blanco">
    <p:bg>
      <p:bgPr>
        <a:solidFill>
          <a:schemeClr val="lt1"/>
        </a:solidFill>
        <a:effectLst/>
      </p:bgPr>
    </p:bg>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lvl1pPr lvl="0" algn="l">
              <a:lnSpc>
                <a:spcPct val="100000"/>
              </a:lnSpc>
              <a:spcBef>
                <a:spcPts val="0"/>
              </a:spcBef>
              <a:spcAft>
                <a:spcPts val="0"/>
              </a:spcAft>
              <a:buClr>
                <a:schemeClr val="accent1"/>
              </a:buClr>
              <a:buSzPts val="4000"/>
              <a:buFont typeface="Quattrocento Sans"/>
              <a:buNone/>
              <a:defRPr sz="4000" b="1" i="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5"/>
          <p:cNvSpPr txBox="1">
            <a:spLocks noGrp="1"/>
          </p:cNvSpPr>
          <p:nvPr>
            <p:ph type="body" idx="1"/>
          </p:nvPr>
        </p:nvSpPr>
        <p:spPr>
          <a:xfrm>
            <a:off x="762000" y="1790699"/>
            <a:ext cx="10668000" cy="68580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Clr>
                <a:schemeClr val="dk2"/>
              </a:buClr>
              <a:buSzPts val="1800"/>
              <a:buFont typeface="Arial"/>
              <a:buNone/>
              <a:defRPr sz="1800">
                <a:solidFill>
                  <a:schemeClr val="dk2"/>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92" name="Google Shape;92;p5"/>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feti azul">
  <p:cSld name="Contenido confeti azul">
    <p:bg>
      <p:bgPr>
        <a:solidFill>
          <a:schemeClr val="accent2"/>
        </a:solidFill>
        <a:effectLst/>
      </p:bgPr>
    </p:bg>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6"/>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6"/>
          <p:cNvSpPr/>
          <p:nvPr/>
        </p:nvSpPr>
        <p:spPr>
          <a:xfrm>
            <a:off x="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6"/>
          <p:cNvSpPr/>
          <p:nvPr/>
        </p:nvSpPr>
        <p:spPr>
          <a:xfrm>
            <a:off x="4032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6"/>
          <p:cNvSpPr/>
          <p:nvPr/>
        </p:nvSpPr>
        <p:spPr>
          <a:xfrm>
            <a:off x="8064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6"/>
          <p:cNvSpPr/>
          <p:nvPr/>
        </p:nvSpPr>
        <p:spPr>
          <a:xfrm>
            <a:off x="12096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6"/>
          <p:cNvSpPr/>
          <p:nvPr/>
        </p:nvSpPr>
        <p:spPr>
          <a:xfrm>
            <a:off x="16129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6"/>
          <p:cNvSpPr/>
          <p:nvPr/>
        </p:nvSpPr>
        <p:spPr>
          <a:xfrm>
            <a:off x="20161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6"/>
          <p:cNvSpPr/>
          <p:nvPr/>
        </p:nvSpPr>
        <p:spPr>
          <a:xfrm>
            <a:off x="24193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p6"/>
          <p:cNvSpPr/>
          <p:nvPr/>
        </p:nvSpPr>
        <p:spPr>
          <a:xfrm>
            <a:off x="28225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6"/>
          <p:cNvSpPr/>
          <p:nvPr/>
        </p:nvSpPr>
        <p:spPr>
          <a:xfrm>
            <a:off x="32258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5" name="Google Shape;105;p6"/>
          <p:cNvSpPr/>
          <p:nvPr/>
        </p:nvSpPr>
        <p:spPr>
          <a:xfrm>
            <a:off x="36290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6"/>
          <p:cNvSpPr/>
          <p:nvPr/>
        </p:nvSpPr>
        <p:spPr>
          <a:xfrm>
            <a:off x="40322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7" name="Google Shape;107;p6"/>
          <p:cNvSpPr/>
          <p:nvPr/>
        </p:nvSpPr>
        <p:spPr>
          <a:xfrm>
            <a:off x="44354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6"/>
          <p:cNvSpPr/>
          <p:nvPr/>
        </p:nvSpPr>
        <p:spPr>
          <a:xfrm>
            <a:off x="48387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6"/>
          <p:cNvSpPr/>
          <p:nvPr/>
        </p:nvSpPr>
        <p:spPr>
          <a:xfrm>
            <a:off x="52419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6"/>
          <p:cNvSpPr/>
          <p:nvPr/>
        </p:nvSpPr>
        <p:spPr>
          <a:xfrm>
            <a:off x="56451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6"/>
          <p:cNvSpPr/>
          <p:nvPr/>
        </p:nvSpPr>
        <p:spPr>
          <a:xfrm>
            <a:off x="60483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6"/>
          <p:cNvSpPr/>
          <p:nvPr/>
        </p:nvSpPr>
        <p:spPr>
          <a:xfrm>
            <a:off x="64516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6"/>
          <p:cNvSpPr/>
          <p:nvPr/>
        </p:nvSpPr>
        <p:spPr>
          <a:xfrm>
            <a:off x="68548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6"/>
          <p:cNvSpPr/>
          <p:nvPr/>
        </p:nvSpPr>
        <p:spPr>
          <a:xfrm>
            <a:off x="72580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6"/>
          <p:cNvSpPr/>
          <p:nvPr/>
        </p:nvSpPr>
        <p:spPr>
          <a:xfrm>
            <a:off x="76612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0645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7" name="Google Shape;117;p6"/>
          <p:cNvSpPr/>
          <p:nvPr/>
        </p:nvSpPr>
        <p:spPr>
          <a:xfrm>
            <a:off x="84677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6"/>
          <p:cNvSpPr/>
          <p:nvPr/>
        </p:nvSpPr>
        <p:spPr>
          <a:xfrm>
            <a:off x="88709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 name="Google Shape;119;p6"/>
          <p:cNvSpPr/>
          <p:nvPr/>
        </p:nvSpPr>
        <p:spPr>
          <a:xfrm>
            <a:off x="92741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6"/>
          <p:cNvSpPr/>
          <p:nvPr/>
        </p:nvSpPr>
        <p:spPr>
          <a:xfrm>
            <a:off x="1048385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6"/>
          <p:cNvSpPr/>
          <p:nvPr/>
        </p:nvSpPr>
        <p:spPr>
          <a:xfrm>
            <a:off x="96774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2" name="Google Shape;122;p6"/>
          <p:cNvSpPr/>
          <p:nvPr/>
        </p:nvSpPr>
        <p:spPr>
          <a:xfrm>
            <a:off x="100806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p6"/>
          <p:cNvSpPr/>
          <p:nvPr/>
        </p:nvSpPr>
        <p:spPr>
          <a:xfrm>
            <a:off x="1088707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6"/>
          <p:cNvSpPr/>
          <p:nvPr/>
        </p:nvSpPr>
        <p:spPr>
          <a:xfrm>
            <a:off x="11290300"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6"/>
          <p:cNvSpPr/>
          <p:nvPr/>
        </p:nvSpPr>
        <p:spPr>
          <a:xfrm>
            <a:off x="11693525"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6"/>
          <p:cNvSpPr/>
          <p:nvPr/>
        </p:nvSpPr>
        <p:spPr>
          <a:xfrm>
            <a:off x="12096738" y="328748"/>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6"/>
          <p:cNvSpPr/>
          <p:nvPr/>
        </p:nvSpPr>
        <p:spPr>
          <a:xfrm>
            <a:off x="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6"/>
          <p:cNvSpPr/>
          <p:nvPr/>
        </p:nvSpPr>
        <p:spPr>
          <a:xfrm>
            <a:off x="4032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6"/>
          <p:cNvSpPr/>
          <p:nvPr/>
        </p:nvSpPr>
        <p:spPr>
          <a:xfrm>
            <a:off x="8064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6"/>
          <p:cNvSpPr/>
          <p:nvPr/>
        </p:nvSpPr>
        <p:spPr>
          <a:xfrm>
            <a:off x="12096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6"/>
          <p:cNvSpPr/>
          <p:nvPr/>
        </p:nvSpPr>
        <p:spPr>
          <a:xfrm>
            <a:off x="16129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6"/>
          <p:cNvSpPr/>
          <p:nvPr/>
        </p:nvSpPr>
        <p:spPr>
          <a:xfrm>
            <a:off x="20161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Google Shape;133;p6"/>
          <p:cNvSpPr/>
          <p:nvPr/>
        </p:nvSpPr>
        <p:spPr>
          <a:xfrm>
            <a:off x="24193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6"/>
          <p:cNvSpPr/>
          <p:nvPr/>
        </p:nvSpPr>
        <p:spPr>
          <a:xfrm>
            <a:off x="28225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5" name="Google Shape;135;p6"/>
          <p:cNvSpPr/>
          <p:nvPr/>
        </p:nvSpPr>
        <p:spPr>
          <a:xfrm>
            <a:off x="32258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6" name="Google Shape;136;p6"/>
          <p:cNvSpPr/>
          <p:nvPr/>
        </p:nvSpPr>
        <p:spPr>
          <a:xfrm>
            <a:off x="36290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7" name="Google Shape;137;p6"/>
          <p:cNvSpPr/>
          <p:nvPr/>
        </p:nvSpPr>
        <p:spPr>
          <a:xfrm>
            <a:off x="40322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p6"/>
          <p:cNvSpPr/>
          <p:nvPr/>
        </p:nvSpPr>
        <p:spPr>
          <a:xfrm>
            <a:off x="44354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9" name="Google Shape;139;p6"/>
          <p:cNvSpPr/>
          <p:nvPr/>
        </p:nvSpPr>
        <p:spPr>
          <a:xfrm>
            <a:off x="48387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0" name="Google Shape;140;p6"/>
          <p:cNvSpPr/>
          <p:nvPr/>
        </p:nvSpPr>
        <p:spPr>
          <a:xfrm>
            <a:off x="52419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6"/>
          <p:cNvSpPr/>
          <p:nvPr/>
        </p:nvSpPr>
        <p:spPr>
          <a:xfrm>
            <a:off x="56451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6"/>
          <p:cNvSpPr/>
          <p:nvPr/>
        </p:nvSpPr>
        <p:spPr>
          <a:xfrm>
            <a:off x="60483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3" name="Google Shape;143;p6"/>
          <p:cNvSpPr/>
          <p:nvPr/>
        </p:nvSpPr>
        <p:spPr>
          <a:xfrm>
            <a:off x="64516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6"/>
          <p:cNvSpPr/>
          <p:nvPr/>
        </p:nvSpPr>
        <p:spPr>
          <a:xfrm>
            <a:off x="68548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6"/>
          <p:cNvSpPr/>
          <p:nvPr/>
        </p:nvSpPr>
        <p:spPr>
          <a:xfrm>
            <a:off x="72580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6" name="Google Shape;146;p6"/>
          <p:cNvSpPr/>
          <p:nvPr/>
        </p:nvSpPr>
        <p:spPr>
          <a:xfrm>
            <a:off x="76612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7" name="Google Shape;147;p6"/>
          <p:cNvSpPr/>
          <p:nvPr/>
        </p:nvSpPr>
        <p:spPr>
          <a:xfrm>
            <a:off x="80645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8" name="Google Shape;148;p6"/>
          <p:cNvSpPr/>
          <p:nvPr/>
        </p:nvSpPr>
        <p:spPr>
          <a:xfrm>
            <a:off x="84677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9" name="Google Shape;149;p6"/>
          <p:cNvSpPr/>
          <p:nvPr/>
        </p:nvSpPr>
        <p:spPr>
          <a:xfrm>
            <a:off x="88709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0" name="Google Shape;150;p6"/>
          <p:cNvSpPr/>
          <p:nvPr/>
        </p:nvSpPr>
        <p:spPr>
          <a:xfrm>
            <a:off x="92741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6"/>
          <p:cNvSpPr/>
          <p:nvPr/>
        </p:nvSpPr>
        <p:spPr>
          <a:xfrm>
            <a:off x="1048385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2" name="Google Shape;152;p6"/>
          <p:cNvSpPr/>
          <p:nvPr/>
        </p:nvSpPr>
        <p:spPr>
          <a:xfrm>
            <a:off x="96774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3" name="Google Shape;153;p6"/>
          <p:cNvSpPr/>
          <p:nvPr/>
        </p:nvSpPr>
        <p:spPr>
          <a:xfrm>
            <a:off x="100806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6"/>
          <p:cNvSpPr/>
          <p:nvPr/>
        </p:nvSpPr>
        <p:spPr>
          <a:xfrm>
            <a:off x="1088707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6"/>
          <p:cNvSpPr/>
          <p:nvPr/>
        </p:nvSpPr>
        <p:spPr>
          <a:xfrm>
            <a:off x="11290300"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6" name="Google Shape;156;p6"/>
          <p:cNvSpPr/>
          <p:nvPr/>
        </p:nvSpPr>
        <p:spPr>
          <a:xfrm>
            <a:off x="11693525"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7" name="Google Shape;157;p6"/>
          <p:cNvSpPr/>
          <p:nvPr/>
        </p:nvSpPr>
        <p:spPr>
          <a:xfrm>
            <a:off x="12096738" y="6263821"/>
            <a:ext cx="101092" cy="265431"/>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del patrón izquierdo">
  <p:cSld name="Contenido del patrón izquierdo">
    <p:bg>
      <p:bgPr>
        <a:solidFill>
          <a:schemeClr val="lt1"/>
        </a:solidFill>
        <a:effectLst/>
      </p:bgPr>
    </p:bg>
    <p:spTree>
      <p:nvGrpSpPr>
        <p:cNvPr id="1" name="Shape 158"/>
        <p:cNvGrpSpPr/>
        <p:nvPr/>
      </p:nvGrpSpPr>
      <p:grpSpPr>
        <a:xfrm>
          <a:off x="0" y="0"/>
          <a:ext cx="0" cy="0"/>
          <a:chOff x="0" y="0"/>
          <a:chExt cx="0" cy="0"/>
        </a:xfrm>
      </p:grpSpPr>
      <p:sp>
        <p:nvSpPr>
          <p:cNvPr id="159" name="Google Shape;159;p7"/>
          <p:cNvSpPr txBox="1">
            <a:spLocks noGrp="1"/>
          </p:cNvSpPr>
          <p:nvPr>
            <p:ph type="body" idx="1"/>
          </p:nvPr>
        </p:nvSpPr>
        <p:spPr>
          <a:xfrm>
            <a:off x="5199743" y="1905000"/>
            <a:ext cx="6477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000"/>
              <a:buNone/>
              <a:defRPr sz="2000" b="1">
                <a:solidFill>
                  <a:schemeClr val="dk2"/>
                </a:solidFill>
              </a:defRPr>
            </a:lvl1pPr>
            <a:lvl2pPr marL="914400" lvl="1" indent="-342900" algn="l">
              <a:lnSpc>
                <a:spcPct val="90000"/>
              </a:lnSpc>
              <a:spcBef>
                <a:spcPts val="1000"/>
              </a:spcBef>
              <a:spcAft>
                <a:spcPts val="0"/>
              </a:spcAft>
              <a:buClr>
                <a:schemeClr val="dk2"/>
              </a:buClr>
              <a:buSzPts val="1800"/>
              <a:buChar char="•"/>
              <a:defRPr sz="1800">
                <a:solidFill>
                  <a:schemeClr val="dk2"/>
                </a:solidFill>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60" name="Google Shape;160;p7"/>
          <p:cNvPicPr preferRelativeResize="0"/>
          <p:nvPr/>
        </p:nvPicPr>
        <p:blipFill rotWithShape="1">
          <a:blip r:embed="rId2">
            <a:alphaModFix/>
          </a:blip>
          <a:srcRect/>
          <a:stretch/>
        </p:blipFill>
        <p:spPr>
          <a:xfrm rot="-5400000">
            <a:off x="-1200150" y="1200150"/>
            <a:ext cx="6858000" cy="4457700"/>
          </a:xfrm>
          <a:prstGeom prst="rect">
            <a:avLst/>
          </a:prstGeom>
          <a:noFill/>
          <a:ln>
            <a:noFill/>
          </a:ln>
        </p:spPr>
      </p:pic>
      <p:sp>
        <p:nvSpPr>
          <p:cNvPr id="161" name="Google Shape;161;p7"/>
          <p:cNvSpPr txBox="1">
            <a:spLocks noGrp="1"/>
          </p:cNvSpPr>
          <p:nvPr>
            <p:ph type="title"/>
          </p:nvPr>
        </p:nvSpPr>
        <p:spPr>
          <a:xfrm>
            <a:off x="5199742" y="715961"/>
            <a:ext cx="6477000" cy="1189037"/>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4"/>
              </a:buClr>
              <a:buSzPts val="4000"/>
              <a:buFont typeface="Quattrocento Sans"/>
              <a:buNone/>
              <a:defRPr sz="4000" b="1">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trón inferior negro">
  <p:cSld name="Patrón inferior negro">
    <p:spTree>
      <p:nvGrpSpPr>
        <p:cNvPr id="1" name="Shape 162"/>
        <p:cNvGrpSpPr/>
        <p:nvPr/>
      </p:nvGrpSpPr>
      <p:grpSpPr>
        <a:xfrm>
          <a:off x="0" y="0"/>
          <a:ext cx="0" cy="0"/>
          <a:chOff x="0" y="0"/>
          <a:chExt cx="0" cy="0"/>
        </a:xfrm>
      </p:grpSpPr>
      <p:sp>
        <p:nvSpPr>
          <p:cNvPr id="163" name="Google Shape;163;p8"/>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4" name="Google Shape;164;p8"/>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4000"/>
              <a:buFont typeface="Quattrocento Sans"/>
              <a:buNone/>
              <a:defRPr sz="4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65" name="Google Shape;165;p8"/>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de una foto">
  <p:cSld name="Contenido de una foto">
    <p:bg>
      <p:bgPr>
        <a:solidFill>
          <a:schemeClr val="accent2"/>
        </a:solidFill>
        <a:effectLst/>
      </p:bgPr>
    </p:bg>
    <p:spTree>
      <p:nvGrpSpPr>
        <p:cNvPr id="1" name="Shape 166"/>
        <p:cNvGrpSpPr/>
        <p:nvPr/>
      </p:nvGrpSpPr>
      <p:grpSpPr>
        <a:xfrm>
          <a:off x="0" y="0"/>
          <a:ext cx="0" cy="0"/>
          <a:chOff x="0" y="0"/>
          <a:chExt cx="0" cy="0"/>
        </a:xfrm>
      </p:grpSpPr>
      <p:sp>
        <p:nvSpPr>
          <p:cNvPr id="167" name="Google Shape;167;p9"/>
          <p:cNvSpPr txBox="1">
            <a:spLocks noGrp="1"/>
          </p:cNvSpPr>
          <p:nvPr>
            <p:ph type="body" idx="1"/>
          </p:nvPr>
        </p:nvSpPr>
        <p:spPr>
          <a:xfrm>
            <a:off x="762000" y="1905000"/>
            <a:ext cx="5334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342900" algn="l">
              <a:lnSpc>
                <a:spcPct val="90000"/>
              </a:lnSpc>
              <a:spcBef>
                <a:spcPts val="1000"/>
              </a:spcBef>
              <a:spcAft>
                <a:spcPts val="0"/>
              </a:spcAft>
              <a:buClr>
                <a:schemeClr val="lt1"/>
              </a:buClr>
              <a:buSzPts val="1800"/>
              <a:buChar char="•"/>
              <a:defRPr sz="18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8" name="Google Shape;168;p9"/>
          <p:cNvSpPr>
            <a:spLocks noGrp="1"/>
          </p:cNvSpPr>
          <p:nvPr>
            <p:ph type="pic" idx="2"/>
          </p:nvPr>
        </p:nvSpPr>
        <p:spPr>
          <a:xfrm>
            <a:off x="6858000" y="715963"/>
            <a:ext cx="4572000" cy="5113336"/>
          </a:xfrm>
          <a:prstGeom prst="rect">
            <a:avLst/>
          </a:prstGeom>
          <a:noFill/>
          <a:ln>
            <a:noFill/>
          </a:ln>
        </p:spPr>
      </p:sp>
      <p:pic>
        <p:nvPicPr>
          <p:cNvPr id="169" name="Google Shape;169;p9"/>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
        <p:nvSpPr>
          <p:cNvPr id="170" name="Google Shape;170;p9"/>
          <p:cNvSpPr txBox="1">
            <a:spLocks noGrp="1"/>
          </p:cNvSpPr>
          <p:nvPr>
            <p:ph type="title"/>
          </p:nvPr>
        </p:nvSpPr>
        <p:spPr>
          <a:xfrm>
            <a:off x="762000" y="715962"/>
            <a:ext cx="5334000" cy="118903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4000"/>
              <a:buFont typeface="Quattrocento Sans"/>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de dos fotos">
  <p:cSld name="Contenido de dos fotos">
    <p:bg>
      <p:bgPr>
        <a:solidFill>
          <a:schemeClr val="accent2"/>
        </a:solidFill>
        <a:effectLst/>
      </p:bgPr>
    </p:bg>
    <p:spTree>
      <p:nvGrpSpPr>
        <p:cNvPr id="1" name="Shape 171"/>
        <p:cNvGrpSpPr/>
        <p:nvPr/>
      </p:nvGrpSpPr>
      <p:grpSpPr>
        <a:xfrm>
          <a:off x="0" y="0"/>
          <a:ext cx="0" cy="0"/>
          <a:chOff x="0" y="0"/>
          <a:chExt cx="0" cy="0"/>
        </a:xfrm>
      </p:grpSpPr>
      <p:sp>
        <p:nvSpPr>
          <p:cNvPr id="172" name="Google Shape;172;p10"/>
          <p:cNvSpPr txBox="1">
            <a:spLocks noGrp="1"/>
          </p:cNvSpPr>
          <p:nvPr>
            <p:ph type="body" idx="1"/>
          </p:nvPr>
        </p:nvSpPr>
        <p:spPr>
          <a:xfrm>
            <a:off x="762000" y="1905000"/>
            <a:ext cx="5334000" cy="3276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342900" algn="l">
              <a:lnSpc>
                <a:spcPct val="90000"/>
              </a:lnSpc>
              <a:spcBef>
                <a:spcPts val="1000"/>
              </a:spcBef>
              <a:spcAft>
                <a:spcPts val="0"/>
              </a:spcAft>
              <a:buClr>
                <a:schemeClr val="lt1"/>
              </a:buClr>
              <a:buSzPts val="1800"/>
              <a:buChar char="•"/>
              <a:defRPr sz="18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0"/>
          <p:cNvSpPr>
            <a:spLocks noGrp="1"/>
          </p:cNvSpPr>
          <p:nvPr>
            <p:ph type="pic" idx="2"/>
          </p:nvPr>
        </p:nvSpPr>
        <p:spPr>
          <a:xfrm>
            <a:off x="6858000" y="3444081"/>
            <a:ext cx="4572000" cy="2362200"/>
          </a:xfrm>
          <a:prstGeom prst="rect">
            <a:avLst/>
          </a:prstGeom>
          <a:noFill/>
          <a:ln>
            <a:noFill/>
          </a:ln>
        </p:spPr>
      </p:sp>
      <p:sp>
        <p:nvSpPr>
          <p:cNvPr id="174" name="Google Shape;174;p10"/>
          <p:cNvSpPr>
            <a:spLocks noGrp="1"/>
          </p:cNvSpPr>
          <p:nvPr>
            <p:ph type="pic" idx="3"/>
          </p:nvPr>
        </p:nvSpPr>
        <p:spPr>
          <a:xfrm>
            <a:off x="6858000" y="715963"/>
            <a:ext cx="4572000" cy="2362200"/>
          </a:xfrm>
          <a:prstGeom prst="rect">
            <a:avLst/>
          </a:prstGeom>
          <a:noFill/>
          <a:ln>
            <a:noFill/>
          </a:ln>
        </p:spPr>
      </p:sp>
      <p:pic>
        <p:nvPicPr>
          <p:cNvPr id="175" name="Google Shape;175;p10"/>
          <p:cNvPicPr preferRelativeResize="0"/>
          <p:nvPr/>
        </p:nvPicPr>
        <p:blipFill rotWithShape="1">
          <a:blip r:embed="rId2">
            <a:alphaModFix/>
          </a:blip>
          <a:srcRect/>
          <a:stretch/>
        </p:blipFill>
        <p:spPr>
          <a:xfrm rot="5400000">
            <a:off x="5753100" y="419100"/>
            <a:ext cx="685800" cy="12192000"/>
          </a:xfrm>
          <a:prstGeom prst="rect">
            <a:avLst/>
          </a:prstGeom>
          <a:noFill/>
          <a:ln>
            <a:noFill/>
          </a:ln>
        </p:spPr>
      </p:pic>
      <p:sp>
        <p:nvSpPr>
          <p:cNvPr id="176" name="Google Shape;176;p10"/>
          <p:cNvSpPr txBox="1">
            <a:spLocks noGrp="1"/>
          </p:cNvSpPr>
          <p:nvPr>
            <p:ph type="title"/>
          </p:nvPr>
        </p:nvSpPr>
        <p:spPr>
          <a:xfrm>
            <a:off x="762000" y="715963"/>
            <a:ext cx="5334000" cy="118903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4000"/>
              <a:buFont typeface="Quattrocento Sans"/>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Quattrocento Sans"/>
              <a:buNone/>
              <a:defRPr sz="44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ctrTitle" idx="4294967295"/>
          </p:nvPr>
        </p:nvSpPr>
        <p:spPr>
          <a:xfrm>
            <a:off x="4358355" y="2311400"/>
            <a:ext cx="7544085" cy="2235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1C2D1"/>
              </a:buClr>
              <a:buSzPts val="4400"/>
              <a:buFont typeface="Quattrocento Sans"/>
              <a:buNone/>
            </a:pPr>
            <a:r>
              <a:rPr lang="es-ES" sz="4400" b="1" i="0" u="none" strike="noStrike" cap="none" dirty="0">
                <a:solidFill>
                  <a:srgbClr val="01C2D1"/>
                </a:solidFill>
                <a:latin typeface="Quattrocento Sans"/>
                <a:ea typeface="Quattrocento Sans"/>
                <a:cs typeface="Quattrocento Sans"/>
                <a:sym typeface="Quattrocento Sans"/>
              </a:rPr>
              <a:t>T</a:t>
            </a:r>
            <a:r>
              <a:rPr lang="es-ES" sz="4400" b="1" i="0" u="none" strike="noStrike" cap="none" dirty="0">
                <a:solidFill>
                  <a:schemeClr val="lt1"/>
                </a:solidFill>
                <a:latin typeface="Quattrocento Sans"/>
                <a:ea typeface="Quattrocento Sans"/>
                <a:cs typeface="Quattrocento Sans"/>
                <a:sym typeface="Quattrocento Sans"/>
              </a:rPr>
              <a:t>PA </a:t>
            </a:r>
            <a:r>
              <a:rPr lang="es-ES" sz="4400" b="1" i="0" u="none" strike="noStrike" cap="none" dirty="0">
                <a:solidFill>
                  <a:srgbClr val="FE4387"/>
                </a:solidFill>
                <a:latin typeface="Quattrocento Sans"/>
                <a:ea typeface="Quattrocento Sans"/>
                <a:cs typeface="Quattrocento Sans"/>
                <a:sym typeface="Quattrocento Sans"/>
              </a:rPr>
              <a:t>T</a:t>
            </a:r>
            <a:r>
              <a:rPr lang="es-ES" sz="4400" b="1" i="0" u="none" strike="noStrike" cap="none" dirty="0">
                <a:solidFill>
                  <a:schemeClr val="lt1"/>
                </a:solidFill>
                <a:latin typeface="Quattrocento Sans"/>
                <a:ea typeface="Quattrocento Sans"/>
                <a:cs typeface="Quattrocento Sans"/>
                <a:sym typeface="Quattrocento Sans"/>
              </a:rPr>
              <a:t>ercera </a:t>
            </a:r>
            <a:r>
              <a:rPr lang="es-ES" sz="4400" b="1" i="0" u="none" strike="noStrike" cap="none" dirty="0">
                <a:solidFill>
                  <a:srgbClr val="F69000"/>
                </a:solidFill>
                <a:latin typeface="Quattrocento Sans"/>
                <a:ea typeface="Quattrocento Sans"/>
                <a:cs typeface="Quattrocento Sans"/>
                <a:sym typeface="Quattrocento Sans"/>
              </a:rPr>
              <a:t>E</a:t>
            </a:r>
            <a:r>
              <a:rPr lang="es-ES" sz="4400" b="1" i="0" u="none" strike="noStrike" cap="none" dirty="0">
                <a:solidFill>
                  <a:schemeClr val="lt1"/>
                </a:solidFill>
                <a:latin typeface="Quattrocento Sans"/>
                <a:ea typeface="Quattrocento Sans"/>
                <a:cs typeface="Quattrocento Sans"/>
                <a:sym typeface="Quattrocento Sans"/>
              </a:rPr>
              <a:t>ntrega</a:t>
            </a:r>
            <a:br>
              <a:rPr lang="es-ES" sz="4400" b="1" i="0" u="none" strike="noStrike" cap="none" dirty="0">
                <a:solidFill>
                  <a:schemeClr val="lt1"/>
                </a:solidFill>
                <a:latin typeface="Quattrocento Sans"/>
                <a:ea typeface="Quattrocento Sans"/>
                <a:cs typeface="Quattrocento Sans"/>
                <a:sym typeface="Quattrocento Sans"/>
              </a:rPr>
            </a:br>
            <a:r>
              <a:rPr lang="es-ES" sz="4400" b="1" i="0" u="none" strike="noStrike" cap="none" dirty="0">
                <a:solidFill>
                  <a:srgbClr val="F69000"/>
                </a:solidFill>
                <a:latin typeface="Quattrocento Sans"/>
                <a:ea typeface="Quattrocento Sans"/>
                <a:cs typeface="Quattrocento Sans"/>
                <a:sym typeface="Quattrocento Sans"/>
              </a:rPr>
              <a:t>E</a:t>
            </a:r>
            <a:r>
              <a:rPr lang="es-ES" sz="4400" b="1" i="0" u="none" strike="noStrike" cap="none" dirty="0">
                <a:solidFill>
                  <a:schemeClr val="lt1"/>
                </a:solidFill>
                <a:latin typeface="Quattrocento Sans"/>
                <a:ea typeface="Quattrocento Sans"/>
                <a:cs typeface="Quattrocento Sans"/>
                <a:sym typeface="Quattrocento Sans"/>
              </a:rPr>
              <a:t>quipo 19</a:t>
            </a:r>
            <a:endParaRPr sz="4400" b="1" i="0" u="none" strike="noStrike" cap="none" dirty="0">
              <a:solidFill>
                <a:schemeClr val="lt1"/>
              </a:solidFill>
              <a:latin typeface="Quattrocento Sans"/>
              <a:ea typeface="Quattrocento Sans"/>
              <a:cs typeface="Quattrocento Sans"/>
              <a:sym typeface="Quattrocento Sans"/>
            </a:endParaRPr>
          </a:p>
        </p:txBody>
      </p:sp>
      <p:pic>
        <p:nvPicPr>
          <p:cNvPr id="190" name="Google Shape;190;p13" descr="Texto&#10;&#10;Descripción generada automáticamente"/>
          <p:cNvPicPr preferRelativeResize="0"/>
          <p:nvPr/>
        </p:nvPicPr>
        <p:blipFill rotWithShape="1">
          <a:blip r:embed="rId3">
            <a:alphaModFix/>
          </a:blip>
          <a:srcRect/>
          <a:stretch/>
        </p:blipFill>
        <p:spPr>
          <a:xfrm>
            <a:off x="8827806" y="6149069"/>
            <a:ext cx="3074634" cy="6149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762000" y="52284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Notificaciones – </a:t>
            </a:r>
            <a:r>
              <a:rPr lang="es-ES" sz="3200" dirty="0">
                <a:solidFill>
                  <a:srgbClr val="007788"/>
                </a:solidFill>
              </a:rPr>
              <a:t>Medios de Notificaciones</a:t>
            </a:r>
            <a:endParaRPr dirty="0">
              <a:solidFill>
                <a:srgbClr val="007788"/>
              </a:solidFill>
            </a:endParaRPr>
          </a:p>
        </p:txBody>
      </p:sp>
      <p:sp>
        <p:nvSpPr>
          <p:cNvPr id="246" name="Google Shape;246;p21"/>
          <p:cNvSpPr txBox="1">
            <a:spLocks noGrp="1"/>
          </p:cNvSpPr>
          <p:nvPr>
            <p:ph type="body" idx="4294967295"/>
          </p:nvPr>
        </p:nvSpPr>
        <p:spPr>
          <a:xfrm>
            <a:off x="2058573" y="1594997"/>
            <a:ext cx="10668000" cy="76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1" dirty="0">
                <a:solidFill>
                  <a:schemeClr val="dk2"/>
                </a:solidFill>
                <a:latin typeface="Quattrocento Sans"/>
                <a:ea typeface="Quattrocento Sans"/>
                <a:cs typeface="Quattrocento Sans"/>
                <a:sym typeface="Quattrocento Sans"/>
              </a:rPr>
              <a:t>WhatsApp                                                                                    Mail</a:t>
            </a:r>
            <a:r>
              <a:rPr lang="es-ES" sz="1800" b="1" dirty="0">
                <a:solidFill>
                  <a:schemeClr val="dk2"/>
                </a:solidFill>
              </a:rPr>
              <a:t>  </a:t>
            </a:r>
            <a:endParaRPr sz="1800" b="1" dirty="0">
              <a:solidFill>
                <a:schemeClr val="dk2"/>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716AB7AF-5528-CC72-93F4-2A535B6E872A}"/>
              </a:ext>
            </a:extLst>
          </p:cNvPr>
          <p:cNvPicPr>
            <a:picLocks noChangeAspect="1"/>
          </p:cNvPicPr>
          <p:nvPr/>
        </p:nvPicPr>
        <p:blipFill>
          <a:blip r:embed="rId3"/>
          <a:stretch>
            <a:fillRect/>
          </a:stretch>
        </p:blipFill>
        <p:spPr>
          <a:xfrm>
            <a:off x="2276475" y="3538979"/>
            <a:ext cx="7639050" cy="1924050"/>
          </a:xfrm>
          <a:prstGeom prst="rect">
            <a:avLst/>
          </a:prstGeom>
        </p:spPr>
      </p:pic>
      <p:pic>
        <p:nvPicPr>
          <p:cNvPr id="11" name="Imagen 10">
            <a:extLst>
              <a:ext uri="{FF2B5EF4-FFF2-40B4-BE49-F238E27FC236}">
                <a16:creationId xmlns:a16="http://schemas.microsoft.com/office/drawing/2014/main" id="{6D5AB776-FD43-9C91-EEA0-DF846EC67C19}"/>
              </a:ext>
            </a:extLst>
          </p:cNvPr>
          <p:cNvPicPr>
            <a:picLocks noChangeAspect="1"/>
          </p:cNvPicPr>
          <p:nvPr/>
        </p:nvPicPr>
        <p:blipFill>
          <a:blip r:embed="rId4"/>
          <a:stretch>
            <a:fillRect/>
          </a:stretch>
        </p:blipFill>
        <p:spPr>
          <a:xfrm>
            <a:off x="6096000" y="2013494"/>
            <a:ext cx="4943475" cy="800100"/>
          </a:xfrm>
          <a:prstGeom prst="rect">
            <a:avLst/>
          </a:prstGeom>
        </p:spPr>
      </p:pic>
      <p:pic>
        <p:nvPicPr>
          <p:cNvPr id="13" name="Imagen 12">
            <a:extLst>
              <a:ext uri="{FF2B5EF4-FFF2-40B4-BE49-F238E27FC236}">
                <a16:creationId xmlns:a16="http://schemas.microsoft.com/office/drawing/2014/main" id="{88E4EA6F-F589-CE24-E4A6-61003EBC4D5B}"/>
              </a:ext>
            </a:extLst>
          </p:cNvPr>
          <p:cNvPicPr>
            <a:picLocks noChangeAspect="1"/>
          </p:cNvPicPr>
          <p:nvPr/>
        </p:nvPicPr>
        <p:blipFill>
          <a:blip r:embed="rId5"/>
          <a:stretch>
            <a:fillRect/>
          </a:stretch>
        </p:blipFill>
        <p:spPr>
          <a:xfrm>
            <a:off x="646675" y="2023019"/>
            <a:ext cx="4933950" cy="790575"/>
          </a:xfrm>
          <a:prstGeom prst="rect">
            <a:avLst/>
          </a:prstGeom>
        </p:spPr>
      </p:pic>
      <p:cxnSp>
        <p:nvCxnSpPr>
          <p:cNvPr id="15" name="Conector recto de flecha 14">
            <a:extLst>
              <a:ext uri="{FF2B5EF4-FFF2-40B4-BE49-F238E27FC236}">
                <a16:creationId xmlns:a16="http://schemas.microsoft.com/office/drawing/2014/main" id="{BB7D0E5A-6FFB-9388-FE17-9B07995169CC}"/>
              </a:ext>
            </a:extLst>
          </p:cNvPr>
          <p:cNvCxnSpPr>
            <a:stCxn id="13" idx="2"/>
          </p:cNvCxnSpPr>
          <p:nvPr/>
        </p:nvCxnSpPr>
        <p:spPr>
          <a:xfrm>
            <a:off x="3113650" y="2813594"/>
            <a:ext cx="2189870" cy="7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4A2737D-298A-4F59-7518-178FDAACD6AF}"/>
              </a:ext>
            </a:extLst>
          </p:cNvPr>
          <p:cNvCxnSpPr>
            <a:stCxn id="11" idx="2"/>
          </p:cNvCxnSpPr>
          <p:nvPr/>
        </p:nvCxnSpPr>
        <p:spPr>
          <a:xfrm flipH="1">
            <a:off x="6710289" y="2813594"/>
            <a:ext cx="1857449" cy="7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Notificaciones – </a:t>
            </a:r>
            <a:r>
              <a:rPr lang="es-ES" sz="3200" dirty="0">
                <a:solidFill>
                  <a:srgbClr val="007788"/>
                </a:solidFill>
              </a:rPr>
              <a:t>Diseño general</a:t>
            </a:r>
            <a:endParaRPr dirty="0">
              <a:solidFill>
                <a:srgbClr val="007788"/>
              </a:solidFill>
            </a:endParaRPr>
          </a:p>
        </p:txBody>
      </p:sp>
      <p:sp>
        <p:nvSpPr>
          <p:cNvPr id="3" name="CuadroTexto 2">
            <a:extLst>
              <a:ext uri="{FF2B5EF4-FFF2-40B4-BE49-F238E27FC236}">
                <a16:creationId xmlns:a16="http://schemas.microsoft.com/office/drawing/2014/main" id="{1D716BE1-0A68-B11C-C852-4AEA0B46B790}"/>
              </a:ext>
            </a:extLst>
          </p:cNvPr>
          <p:cNvSpPr txBox="1"/>
          <p:nvPr/>
        </p:nvSpPr>
        <p:spPr>
          <a:xfrm>
            <a:off x="874643" y="1643270"/>
            <a:ext cx="9992140" cy="593624"/>
          </a:xfrm>
          <a:prstGeom prst="rect">
            <a:avLst/>
          </a:prstGeom>
          <a:noFill/>
        </p:spPr>
        <p:txBody>
          <a:bodyPr wrap="square" rtlCol="0">
            <a:spAutoFit/>
          </a:bodyPr>
          <a:lstStyle/>
          <a:p>
            <a:pPr>
              <a:lnSpc>
                <a:spcPct val="90000"/>
              </a:lnSpc>
              <a:buClr>
                <a:schemeClr val="dk2"/>
              </a:buClr>
              <a:buSzPts val="1800"/>
            </a:pPr>
            <a:r>
              <a:rPr lang="es-AR" sz="1800" dirty="0">
                <a:solidFill>
                  <a:schemeClr val="dk2"/>
                </a:solidFill>
                <a:latin typeface="Quattrocento Sans"/>
                <a:sym typeface="Quattrocento Sans"/>
              </a:rPr>
              <a:t>Para la Notificación de los Incidentes vía mail utilizamos una api de Gmail mientras que para la implementación de los mensajes de WhatsApp usamos </a:t>
            </a:r>
            <a:r>
              <a:rPr lang="es-AR" sz="1800" dirty="0" err="1">
                <a:solidFill>
                  <a:schemeClr val="dk2"/>
                </a:solidFill>
                <a:latin typeface="Quattrocento Sans"/>
                <a:sym typeface="Quattrocento Sans"/>
              </a:rPr>
              <a:t>Twilio</a:t>
            </a:r>
            <a:r>
              <a:rPr lang="es-AR" sz="1800">
                <a:solidFill>
                  <a:schemeClr val="dk2"/>
                </a:solidFill>
                <a:latin typeface="Quattrocento Sans"/>
                <a:sym typeface="Quattrocento Sans"/>
              </a:rPr>
              <a:t>,</a:t>
            </a:r>
            <a:endParaRPr lang="es-AR" sz="1800" dirty="0">
              <a:solidFill>
                <a:schemeClr val="dk2"/>
              </a:solidFill>
              <a:latin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43B21-C7FD-54DB-E655-6AE1C4A13C78}"/>
              </a:ext>
            </a:extLst>
          </p:cNvPr>
          <p:cNvSpPr>
            <a:spLocks noGrp="1"/>
          </p:cNvSpPr>
          <p:nvPr>
            <p:ph type="title"/>
          </p:nvPr>
        </p:nvSpPr>
        <p:spPr/>
        <p:txBody>
          <a:bodyPr/>
          <a:lstStyle/>
          <a:p>
            <a:r>
              <a:rPr lang="es-ES" dirty="0">
                <a:solidFill>
                  <a:srgbClr val="007788"/>
                </a:solidFill>
              </a:rPr>
              <a:t>Notificaciones – </a:t>
            </a:r>
            <a:r>
              <a:rPr lang="es-ES" sz="4000" dirty="0">
                <a:solidFill>
                  <a:srgbClr val="007788"/>
                </a:solidFill>
              </a:rPr>
              <a:t>Integración </a:t>
            </a:r>
            <a:r>
              <a:rPr lang="es-ES" sz="4000" dirty="0" err="1">
                <a:solidFill>
                  <a:srgbClr val="007788"/>
                </a:solidFill>
              </a:rPr>
              <a:t>APIs</a:t>
            </a:r>
            <a:endParaRPr lang="es-AR" dirty="0"/>
          </a:p>
        </p:txBody>
      </p:sp>
      <p:pic>
        <p:nvPicPr>
          <p:cNvPr id="5" name="Imagen 4">
            <a:extLst>
              <a:ext uri="{FF2B5EF4-FFF2-40B4-BE49-F238E27FC236}">
                <a16:creationId xmlns:a16="http://schemas.microsoft.com/office/drawing/2014/main" id="{12A231FA-D6E6-44A7-A174-9A0498000F26}"/>
              </a:ext>
            </a:extLst>
          </p:cNvPr>
          <p:cNvPicPr>
            <a:picLocks noChangeAspect="1"/>
          </p:cNvPicPr>
          <p:nvPr/>
        </p:nvPicPr>
        <p:blipFill>
          <a:blip r:embed="rId2"/>
          <a:stretch>
            <a:fillRect/>
          </a:stretch>
        </p:blipFill>
        <p:spPr>
          <a:xfrm>
            <a:off x="994935" y="1539048"/>
            <a:ext cx="4484009" cy="4602375"/>
          </a:xfrm>
          <a:prstGeom prst="rect">
            <a:avLst/>
          </a:prstGeom>
        </p:spPr>
      </p:pic>
      <p:pic>
        <p:nvPicPr>
          <p:cNvPr id="7" name="Imagen 6">
            <a:extLst>
              <a:ext uri="{FF2B5EF4-FFF2-40B4-BE49-F238E27FC236}">
                <a16:creationId xmlns:a16="http://schemas.microsoft.com/office/drawing/2014/main" id="{E307BC9E-2690-C11A-E924-749F4AA592B3}"/>
              </a:ext>
            </a:extLst>
          </p:cNvPr>
          <p:cNvPicPr>
            <a:picLocks noChangeAspect="1"/>
          </p:cNvPicPr>
          <p:nvPr/>
        </p:nvPicPr>
        <p:blipFill>
          <a:blip r:embed="rId3"/>
          <a:stretch>
            <a:fillRect/>
          </a:stretch>
        </p:blipFill>
        <p:spPr>
          <a:xfrm>
            <a:off x="6205682" y="1539048"/>
            <a:ext cx="5224318" cy="4602375"/>
          </a:xfrm>
          <a:prstGeom prst="rect">
            <a:avLst/>
          </a:prstGeom>
        </p:spPr>
      </p:pic>
    </p:spTree>
    <p:extLst>
      <p:ext uri="{BB962C8B-B14F-4D97-AF65-F5344CB8AC3E}">
        <p14:creationId xmlns:p14="http://schemas.microsoft.com/office/powerpoint/2010/main" val="277660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sz="4000" b="1">
                <a:solidFill>
                  <a:schemeClr val="lt1"/>
                </a:solidFill>
              </a:rPr>
              <a:t>Miembros Afectados/Observadores</a:t>
            </a:r>
            <a:endParaRPr b="1">
              <a:solidFill>
                <a:schemeClr val="lt1"/>
              </a:solidFill>
            </a:endParaRPr>
          </a:p>
        </p:txBody>
      </p:sp>
      <p:sp>
        <p:nvSpPr>
          <p:cNvPr id="267" name="Google Shape;267;p24"/>
          <p:cNvSpPr txBox="1">
            <a:spLocks noGrp="1"/>
          </p:cNvSpPr>
          <p:nvPr>
            <p:ph type="body" idx="1"/>
          </p:nvPr>
        </p:nvSpPr>
        <p:spPr>
          <a:xfrm>
            <a:off x="2070847" y="3260705"/>
            <a:ext cx="8380659"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sz="1800"/>
              <a:t>Diseño de la condición de Afectado u Observador del Miembro</a:t>
            </a:r>
            <a:endParaRPr sz="1800"/>
          </a:p>
          <a:p>
            <a:pPr marL="0" lvl="0" indent="0" algn="ctr" rtl="0">
              <a:lnSpc>
                <a:spcPct val="90000"/>
              </a:lnSpc>
              <a:spcBef>
                <a:spcPts val="0"/>
              </a:spcBef>
              <a:spcAft>
                <a:spcPts val="0"/>
              </a:spcAft>
              <a:buClr>
                <a:schemeClr val="lt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Afectado/Observador – </a:t>
            </a:r>
            <a:r>
              <a:rPr lang="es-ES" sz="3200" dirty="0">
                <a:solidFill>
                  <a:srgbClr val="007788"/>
                </a:solidFill>
              </a:rPr>
              <a:t>Diseño general</a:t>
            </a:r>
            <a:endParaRPr dirty="0">
              <a:solidFill>
                <a:srgbClr val="007788"/>
              </a:solidFill>
            </a:endParaRPr>
          </a:p>
        </p:txBody>
      </p:sp>
      <p:sp>
        <p:nvSpPr>
          <p:cNvPr id="274" name="Google Shape;274;p25"/>
          <p:cNvSpPr txBox="1">
            <a:spLocks noGrp="1"/>
          </p:cNvSpPr>
          <p:nvPr>
            <p:ph type="body" idx="4294967295"/>
          </p:nvPr>
        </p:nvSpPr>
        <p:spPr>
          <a:xfrm>
            <a:off x="762000" y="1600200"/>
            <a:ext cx="10668000" cy="76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0" dirty="0">
                <a:solidFill>
                  <a:schemeClr val="dk2"/>
                </a:solidFill>
                <a:latin typeface="Quattrocento Sans"/>
                <a:ea typeface="Quattrocento Sans"/>
                <a:cs typeface="Quattrocento Sans"/>
                <a:sym typeface="Quattrocento Sans"/>
              </a:rPr>
              <a:t>Agregamos un campo "categoría" a la membresía de las personas dentro de la comunidad que se usa para filtrar las personas afectadas a la hora de reportar un incidente al ranking.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0A44FB2-F37B-E852-D664-B17104C262DA}"/>
              </a:ext>
            </a:extLst>
          </p:cNvPr>
          <p:cNvSpPr>
            <a:spLocks noGrp="1"/>
          </p:cNvSpPr>
          <p:nvPr>
            <p:ph type="title"/>
          </p:nvPr>
        </p:nvSpPr>
        <p:spPr>
          <a:xfrm>
            <a:off x="1525301" y="1995467"/>
            <a:ext cx="9141397" cy="615553"/>
          </a:xfrm>
        </p:spPr>
        <p:txBody>
          <a:bodyPr/>
          <a:lstStyle/>
          <a:p>
            <a:r>
              <a:rPr lang="es-AR" dirty="0"/>
              <a:t>Sugerencia de Revisión </a:t>
            </a:r>
          </a:p>
        </p:txBody>
      </p:sp>
      <p:sp>
        <p:nvSpPr>
          <p:cNvPr id="10" name="Text Placeholder 2">
            <a:extLst>
              <a:ext uri="{FF2B5EF4-FFF2-40B4-BE49-F238E27FC236}">
                <a16:creationId xmlns:a16="http://schemas.microsoft.com/office/drawing/2014/main" id="{0B6A5B16-6067-D533-CDE6-3CBECE38BA95}"/>
              </a:ext>
            </a:extLst>
          </p:cNvPr>
          <p:cNvSpPr>
            <a:spLocks noGrp="1"/>
          </p:cNvSpPr>
          <p:nvPr>
            <p:ph type="body" idx="1"/>
          </p:nvPr>
        </p:nvSpPr>
        <p:spPr>
          <a:xfrm>
            <a:off x="2196307" y="3260705"/>
            <a:ext cx="7799387" cy="1534757"/>
          </a:xfrm>
        </p:spPr>
        <p:txBody>
          <a:bodyPr/>
          <a:lstStyle/>
          <a:p>
            <a:r>
              <a:rPr lang="es-AR" dirty="0"/>
              <a:t>Diseño sobre como avisar a los miembros que tienen un incidente cerca para verificar.</a:t>
            </a:r>
          </a:p>
        </p:txBody>
      </p:sp>
    </p:spTree>
    <p:extLst>
      <p:ext uri="{BB962C8B-B14F-4D97-AF65-F5344CB8AC3E}">
        <p14:creationId xmlns:p14="http://schemas.microsoft.com/office/powerpoint/2010/main" val="341614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Sugerencia de revisión</a:t>
            </a:r>
            <a:endParaRPr dirty="0">
              <a:solidFill>
                <a:srgbClr val="007788"/>
              </a:solidFill>
            </a:endParaRPr>
          </a:p>
        </p:txBody>
      </p:sp>
      <p:pic>
        <p:nvPicPr>
          <p:cNvPr id="3" name="Imagen 2">
            <a:extLst>
              <a:ext uri="{FF2B5EF4-FFF2-40B4-BE49-F238E27FC236}">
                <a16:creationId xmlns:a16="http://schemas.microsoft.com/office/drawing/2014/main" id="{33AC0430-B989-D6D7-74B9-BA36366D7B28}"/>
              </a:ext>
            </a:extLst>
          </p:cNvPr>
          <p:cNvPicPr>
            <a:picLocks noChangeAspect="1"/>
          </p:cNvPicPr>
          <p:nvPr/>
        </p:nvPicPr>
        <p:blipFill>
          <a:blip r:embed="rId3"/>
          <a:stretch>
            <a:fillRect/>
          </a:stretch>
        </p:blipFill>
        <p:spPr>
          <a:xfrm>
            <a:off x="2610052" y="1600200"/>
            <a:ext cx="5792804" cy="1695455"/>
          </a:xfrm>
          <a:prstGeom prst="rect">
            <a:avLst/>
          </a:prstGeom>
        </p:spPr>
      </p:pic>
      <p:sp>
        <p:nvSpPr>
          <p:cNvPr id="4" name="Google Shape;274;p25">
            <a:extLst>
              <a:ext uri="{FF2B5EF4-FFF2-40B4-BE49-F238E27FC236}">
                <a16:creationId xmlns:a16="http://schemas.microsoft.com/office/drawing/2014/main" id="{0336114E-4042-8E39-F920-2EC811E173A8}"/>
              </a:ext>
            </a:extLst>
          </p:cNvPr>
          <p:cNvSpPr txBox="1">
            <a:spLocks/>
          </p:cNvSpPr>
          <p:nvPr/>
        </p:nvSpPr>
        <p:spPr>
          <a:xfrm>
            <a:off x="762000" y="1600200"/>
            <a:ext cx="10668000" cy="762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pPr marL="0" indent="0">
              <a:spcBef>
                <a:spcPts val="0"/>
              </a:spcBef>
              <a:buClr>
                <a:schemeClr val="dk2"/>
              </a:buClr>
              <a:buSzPts val="1800"/>
              <a:buFont typeface="Arial"/>
              <a:buNone/>
            </a:pPr>
            <a:r>
              <a:rPr lang="es-ES" sz="1800" dirty="0">
                <a:solidFill>
                  <a:schemeClr val="dk2"/>
                </a:solidFill>
              </a:rPr>
              <a:t>Comunidad:</a:t>
            </a:r>
          </a:p>
        </p:txBody>
      </p:sp>
      <p:pic>
        <p:nvPicPr>
          <p:cNvPr id="6" name="Imagen 5">
            <a:extLst>
              <a:ext uri="{FF2B5EF4-FFF2-40B4-BE49-F238E27FC236}">
                <a16:creationId xmlns:a16="http://schemas.microsoft.com/office/drawing/2014/main" id="{D295D147-9973-D121-3ABF-266F5A28679B}"/>
              </a:ext>
            </a:extLst>
          </p:cNvPr>
          <p:cNvPicPr>
            <a:picLocks noChangeAspect="1"/>
          </p:cNvPicPr>
          <p:nvPr/>
        </p:nvPicPr>
        <p:blipFill>
          <a:blip r:embed="rId4"/>
          <a:stretch>
            <a:fillRect/>
          </a:stretch>
        </p:blipFill>
        <p:spPr>
          <a:xfrm>
            <a:off x="2610052" y="4165325"/>
            <a:ext cx="8188090" cy="660951"/>
          </a:xfrm>
          <a:prstGeom prst="rect">
            <a:avLst/>
          </a:prstGeom>
        </p:spPr>
      </p:pic>
      <p:sp>
        <p:nvSpPr>
          <p:cNvPr id="7" name="Google Shape;274;p25">
            <a:extLst>
              <a:ext uri="{FF2B5EF4-FFF2-40B4-BE49-F238E27FC236}">
                <a16:creationId xmlns:a16="http://schemas.microsoft.com/office/drawing/2014/main" id="{51E0456E-443B-26B3-BADA-CF21DF330766}"/>
              </a:ext>
            </a:extLst>
          </p:cNvPr>
          <p:cNvSpPr txBox="1">
            <a:spLocks/>
          </p:cNvSpPr>
          <p:nvPr/>
        </p:nvSpPr>
        <p:spPr>
          <a:xfrm>
            <a:off x="762000" y="4245543"/>
            <a:ext cx="10668000" cy="762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pPr marL="0" indent="0">
              <a:spcBef>
                <a:spcPts val="0"/>
              </a:spcBef>
              <a:buClr>
                <a:schemeClr val="dk2"/>
              </a:buClr>
              <a:buSzPts val="1800"/>
              <a:buFont typeface="Arial"/>
              <a:buNone/>
            </a:pPr>
            <a:r>
              <a:rPr lang="es-ES" sz="1800" dirty="0">
                <a:solidFill>
                  <a:schemeClr val="dk2"/>
                </a:solidFill>
              </a:rPr>
              <a:t>Mensaje:</a:t>
            </a:r>
          </a:p>
        </p:txBody>
      </p:sp>
    </p:spTree>
    <p:extLst>
      <p:ext uri="{BB962C8B-B14F-4D97-AF65-F5344CB8AC3E}">
        <p14:creationId xmlns:p14="http://schemas.microsoft.com/office/powerpoint/2010/main" val="70413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a:t>Ranking de Incidentes</a:t>
            </a:r>
            <a:endParaRPr/>
          </a:p>
        </p:txBody>
      </p:sp>
      <p:sp>
        <p:nvSpPr>
          <p:cNvPr id="281" name="Google Shape;281;p26"/>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Diseño del Módulo Rankeador de Incidentes; diferentes rankings solicitados.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7"/>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a:solidFill>
                  <a:srgbClr val="007788"/>
                </a:solidFill>
              </a:rPr>
              <a:t>Rankings – </a:t>
            </a:r>
            <a:r>
              <a:rPr lang="es-ES" sz="3200">
                <a:solidFill>
                  <a:srgbClr val="007788"/>
                </a:solidFill>
              </a:rPr>
              <a:t>Diseño general</a:t>
            </a:r>
            <a:endParaRPr>
              <a:solidFill>
                <a:srgbClr val="007788"/>
              </a:solidFill>
            </a:endParaRPr>
          </a:p>
        </p:txBody>
      </p:sp>
      <p:sp>
        <p:nvSpPr>
          <p:cNvPr id="288" name="Google Shape;288;p27"/>
          <p:cNvSpPr txBox="1">
            <a:spLocks noGrp="1"/>
          </p:cNvSpPr>
          <p:nvPr>
            <p:ph type="body" idx="4294967295"/>
          </p:nvPr>
        </p:nvSpPr>
        <p:spPr>
          <a:xfrm>
            <a:off x="762000" y="1600200"/>
            <a:ext cx="10668000" cy="11289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800"/>
              <a:buNone/>
            </a:pPr>
            <a:r>
              <a:rPr lang="es-ES" sz="1800" dirty="0">
                <a:solidFill>
                  <a:schemeClr val="dk2"/>
                </a:solidFill>
                <a:cs typeface="Arial"/>
              </a:rPr>
              <a:t>Decidimos guardar todos los incidentes en una lista general de incidentes resueltos, antes de insertar un incidente se busca que este no exista ya en la lista, de ya existir, se agrega la comunidad que lo envió por repetido a una lista de comunidades dentro del incidente que muestra todas las comunidades que reportaron esa entrada.</a:t>
            </a:r>
          </a:p>
        </p:txBody>
      </p:sp>
      <p:pic>
        <p:nvPicPr>
          <p:cNvPr id="2" name="Imagen 1">
            <a:extLst>
              <a:ext uri="{FF2B5EF4-FFF2-40B4-BE49-F238E27FC236}">
                <a16:creationId xmlns:a16="http://schemas.microsoft.com/office/drawing/2014/main" id="{FA83C110-572C-CE11-8716-35091E74C71F}"/>
              </a:ext>
            </a:extLst>
          </p:cNvPr>
          <p:cNvPicPr>
            <a:picLocks noChangeAspect="1"/>
          </p:cNvPicPr>
          <p:nvPr/>
        </p:nvPicPr>
        <p:blipFill>
          <a:blip r:embed="rId3"/>
          <a:stretch>
            <a:fillRect/>
          </a:stretch>
        </p:blipFill>
        <p:spPr>
          <a:xfrm>
            <a:off x="2162175" y="2933700"/>
            <a:ext cx="7867650" cy="232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762000" y="438150"/>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Rankings </a:t>
            </a:r>
            <a:r>
              <a:rPr lang="es-ES" sz="2000" dirty="0">
                <a:solidFill>
                  <a:srgbClr val="007788"/>
                </a:solidFill>
              </a:rPr>
              <a:t>–</a:t>
            </a:r>
            <a:r>
              <a:rPr lang="es-ES" dirty="0">
                <a:solidFill>
                  <a:srgbClr val="007788"/>
                </a:solidFill>
              </a:rPr>
              <a:t> </a:t>
            </a:r>
            <a:r>
              <a:rPr lang="es-ES" sz="2000" dirty="0">
                <a:solidFill>
                  <a:srgbClr val="007788"/>
                </a:solidFill>
              </a:rPr>
              <a:t>Entidades con mayor promedio de tiempo de cierre de incidentes</a:t>
            </a:r>
            <a:endParaRPr dirty="0">
              <a:solidFill>
                <a:srgbClr val="007788"/>
              </a:solidFill>
            </a:endParaRPr>
          </a:p>
        </p:txBody>
      </p:sp>
      <p:pic>
        <p:nvPicPr>
          <p:cNvPr id="6" name="Imagen 5">
            <a:extLst>
              <a:ext uri="{FF2B5EF4-FFF2-40B4-BE49-F238E27FC236}">
                <a16:creationId xmlns:a16="http://schemas.microsoft.com/office/drawing/2014/main" id="{5ECCC038-3459-9E11-6F8B-845ECBFB42E6}"/>
              </a:ext>
            </a:extLst>
          </p:cNvPr>
          <p:cNvPicPr>
            <a:picLocks noChangeAspect="1"/>
          </p:cNvPicPr>
          <p:nvPr/>
        </p:nvPicPr>
        <p:blipFill>
          <a:blip r:embed="rId3"/>
          <a:stretch>
            <a:fillRect/>
          </a:stretch>
        </p:blipFill>
        <p:spPr>
          <a:xfrm>
            <a:off x="762000" y="1181100"/>
            <a:ext cx="7620000" cy="2324100"/>
          </a:xfrm>
          <a:prstGeom prst="rect">
            <a:avLst/>
          </a:prstGeom>
        </p:spPr>
      </p:pic>
      <p:sp>
        <p:nvSpPr>
          <p:cNvPr id="7" name="CuadroTexto 6">
            <a:extLst>
              <a:ext uri="{FF2B5EF4-FFF2-40B4-BE49-F238E27FC236}">
                <a16:creationId xmlns:a16="http://schemas.microsoft.com/office/drawing/2014/main" id="{8F62C96C-6954-1D1F-F4C5-75241A25226F}"/>
              </a:ext>
            </a:extLst>
          </p:cNvPr>
          <p:cNvSpPr txBox="1"/>
          <p:nvPr/>
        </p:nvSpPr>
        <p:spPr>
          <a:xfrm>
            <a:off x="8489853" y="1327487"/>
            <a:ext cx="2940147" cy="2031325"/>
          </a:xfrm>
          <a:prstGeom prst="rect">
            <a:avLst/>
          </a:prstGeom>
          <a:noFill/>
        </p:spPr>
        <p:txBody>
          <a:bodyPr wrap="square" rtlCol="0">
            <a:spAutoFit/>
          </a:bodyPr>
          <a:lstStyle/>
          <a:p>
            <a:r>
              <a:rPr lang="es-ES" sz="1800" dirty="0">
                <a:solidFill>
                  <a:schemeClr val="dk2"/>
                </a:solidFill>
                <a:latin typeface="Quattrocento Sans"/>
                <a:sym typeface="Quattrocento Sans"/>
              </a:rPr>
              <a:t>Filtramos las entidades en un set y luego calculamos el tiempo promedio por entidad. Finalmente usamos un método de burbujeo para ordenarlos de forma descendente.</a:t>
            </a:r>
            <a:endParaRPr lang="es-AR" sz="1800" dirty="0">
              <a:solidFill>
                <a:schemeClr val="dk2"/>
              </a:solidFill>
              <a:latin typeface="Quattrocento Sans"/>
              <a:sym typeface="Quattrocento Sans"/>
            </a:endParaRPr>
          </a:p>
        </p:txBody>
      </p:sp>
      <p:pic>
        <p:nvPicPr>
          <p:cNvPr id="9" name="Imagen 8">
            <a:extLst>
              <a:ext uri="{FF2B5EF4-FFF2-40B4-BE49-F238E27FC236}">
                <a16:creationId xmlns:a16="http://schemas.microsoft.com/office/drawing/2014/main" id="{097CB1AA-0622-27E0-52FF-A1774E79A4C6}"/>
              </a:ext>
            </a:extLst>
          </p:cNvPr>
          <p:cNvPicPr>
            <a:picLocks noChangeAspect="1"/>
          </p:cNvPicPr>
          <p:nvPr/>
        </p:nvPicPr>
        <p:blipFill>
          <a:blip r:embed="rId4"/>
          <a:stretch>
            <a:fillRect/>
          </a:stretch>
        </p:blipFill>
        <p:spPr>
          <a:xfrm>
            <a:off x="762000" y="3632597"/>
            <a:ext cx="6076950" cy="3133725"/>
          </a:xfrm>
          <a:prstGeom prst="rect">
            <a:avLst/>
          </a:prstGeom>
        </p:spPr>
      </p:pic>
      <p:sp>
        <p:nvSpPr>
          <p:cNvPr id="10" name="CuadroTexto 9">
            <a:extLst>
              <a:ext uri="{FF2B5EF4-FFF2-40B4-BE49-F238E27FC236}">
                <a16:creationId xmlns:a16="http://schemas.microsoft.com/office/drawing/2014/main" id="{CFD3EB0A-C049-7238-B6D9-7A421ADFB6CA}"/>
              </a:ext>
            </a:extLst>
          </p:cNvPr>
          <p:cNvSpPr txBox="1"/>
          <p:nvPr/>
        </p:nvSpPr>
        <p:spPr>
          <a:xfrm>
            <a:off x="7584831" y="3778984"/>
            <a:ext cx="2940147" cy="1477328"/>
          </a:xfrm>
          <a:prstGeom prst="rect">
            <a:avLst/>
          </a:prstGeom>
          <a:noFill/>
        </p:spPr>
        <p:txBody>
          <a:bodyPr wrap="square" rtlCol="0">
            <a:spAutoFit/>
          </a:bodyPr>
          <a:lstStyle/>
          <a:p>
            <a:r>
              <a:rPr lang="es-ES" sz="1800" dirty="0">
                <a:solidFill>
                  <a:schemeClr val="dk2"/>
                </a:solidFill>
                <a:latin typeface="Quattrocento Sans"/>
                <a:sym typeface="Quattrocento Sans"/>
              </a:rPr>
              <a:t>ParEntidadInt nos va a permitir en un futuro mostrar el ranking con el nombre de la entidad y su promedio.</a:t>
            </a:r>
            <a:endParaRPr lang="es-AR" sz="1800" dirty="0">
              <a:solidFill>
                <a:schemeClr val="dk2"/>
              </a:solidFill>
              <a:latin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762000" y="715961"/>
            <a:ext cx="6477000" cy="11890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2"/>
              </a:buClr>
              <a:buSzPts val="4000"/>
              <a:buFont typeface="Quattrocento Sans"/>
              <a:buNone/>
            </a:pPr>
            <a:r>
              <a:rPr lang="es-ES" dirty="0"/>
              <a:t>Alcance</a:t>
            </a:r>
            <a:endParaRPr dirty="0"/>
          </a:p>
        </p:txBody>
      </p:sp>
      <p:sp>
        <p:nvSpPr>
          <p:cNvPr id="197" name="Google Shape;197;p14"/>
          <p:cNvSpPr txBox="1">
            <a:spLocks noGrp="1"/>
          </p:cNvSpPr>
          <p:nvPr>
            <p:ph type="body" idx="1"/>
          </p:nvPr>
        </p:nvSpPr>
        <p:spPr>
          <a:xfrm>
            <a:off x="762000" y="1905000"/>
            <a:ext cx="6477000" cy="4324884"/>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2"/>
              </a:buClr>
              <a:buSzPct val="100000"/>
              <a:buNone/>
            </a:pPr>
            <a:r>
              <a:rPr lang="es-ES" dirty="0"/>
              <a:t>La entrega comprende:</a:t>
            </a:r>
            <a:endParaRPr dirty="0"/>
          </a:p>
          <a:p>
            <a:pPr marL="228600" lvl="1" indent="-228600" algn="l" rtl="0">
              <a:lnSpc>
                <a:spcPct val="90000"/>
              </a:lnSpc>
              <a:spcBef>
                <a:spcPts val="1000"/>
              </a:spcBef>
              <a:spcAft>
                <a:spcPts val="0"/>
              </a:spcAft>
              <a:buClr>
                <a:schemeClr val="dk2"/>
              </a:buClr>
              <a:buSzPct val="100000"/>
              <a:buChar char="•"/>
            </a:pPr>
            <a:r>
              <a:rPr lang="es-ES" dirty="0"/>
              <a:t>Apertura de Incidentes sobre Prestaciones de Servicios</a:t>
            </a:r>
            <a:endParaRPr dirty="0"/>
          </a:p>
          <a:p>
            <a:pPr marL="228600" lvl="1" indent="-228600" algn="l" rtl="0">
              <a:lnSpc>
                <a:spcPct val="90000"/>
              </a:lnSpc>
              <a:spcBef>
                <a:spcPts val="1000"/>
              </a:spcBef>
              <a:spcAft>
                <a:spcPts val="0"/>
              </a:spcAft>
              <a:buClr>
                <a:schemeClr val="dk2"/>
              </a:buClr>
              <a:buSzPct val="100000"/>
              <a:buChar char="•"/>
            </a:pPr>
            <a:r>
              <a:rPr lang="es-ES" dirty="0"/>
              <a:t>Cierre de Incidentes</a:t>
            </a:r>
            <a:endParaRPr dirty="0"/>
          </a:p>
          <a:p>
            <a:pPr marL="228600" lvl="1" indent="-228600" algn="l" rtl="0">
              <a:lnSpc>
                <a:spcPct val="90000"/>
              </a:lnSpc>
              <a:spcBef>
                <a:spcPts val="1000"/>
              </a:spcBef>
              <a:spcAft>
                <a:spcPts val="0"/>
              </a:spcAft>
              <a:buClr>
                <a:schemeClr val="dk2"/>
              </a:buClr>
              <a:buSzPct val="100000"/>
              <a:buChar char="•"/>
            </a:pPr>
            <a:r>
              <a:rPr lang="es-ES" dirty="0"/>
              <a:t>Envío de notificaciones</a:t>
            </a:r>
            <a:endParaRPr dirty="0"/>
          </a:p>
          <a:p>
            <a:pPr marL="1143000" lvl="2" indent="-228600" algn="l" rtl="0">
              <a:lnSpc>
                <a:spcPct val="90000"/>
              </a:lnSpc>
              <a:spcBef>
                <a:spcPts val="500"/>
              </a:spcBef>
              <a:spcAft>
                <a:spcPts val="0"/>
              </a:spcAft>
              <a:buClr>
                <a:schemeClr val="dk2"/>
              </a:buClr>
              <a:buSzPct val="100000"/>
              <a:buChar char="•"/>
            </a:pPr>
            <a:r>
              <a:rPr lang="es-ES" sz="1800" dirty="0">
                <a:solidFill>
                  <a:schemeClr val="dk2"/>
                </a:solidFill>
              </a:rPr>
              <a:t>Por medios:</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Email</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WhatsApp</a:t>
            </a:r>
            <a:endParaRPr dirty="0"/>
          </a:p>
          <a:p>
            <a:pPr marL="1143000" lvl="2" indent="-228600" algn="l" rtl="0">
              <a:lnSpc>
                <a:spcPct val="90000"/>
              </a:lnSpc>
              <a:spcBef>
                <a:spcPts val="500"/>
              </a:spcBef>
              <a:spcAft>
                <a:spcPts val="0"/>
              </a:spcAft>
              <a:buClr>
                <a:schemeClr val="dk2"/>
              </a:buClr>
              <a:buSzPct val="100000"/>
              <a:buChar char="•"/>
            </a:pPr>
            <a:r>
              <a:rPr lang="es-ES" sz="1800" dirty="0">
                <a:solidFill>
                  <a:schemeClr val="dk2"/>
                </a:solidFill>
              </a:rPr>
              <a:t>Por eventos de:</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Apertura de incidentes</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Cierre de incidentes</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Sugerencia de revisión de incidentes</a:t>
            </a:r>
            <a:endParaRPr dirty="0"/>
          </a:p>
          <a:p>
            <a:pPr marL="1143000" lvl="2" indent="-228600" algn="l" rtl="0">
              <a:lnSpc>
                <a:spcPct val="90000"/>
              </a:lnSpc>
              <a:spcBef>
                <a:spcPts val="500"/>
              </a:spcBef>
              <a:spcAft>
                <a:spcPts val="0"/>
              </a:spcAft>
              <a:buClr>
                <a:schemeClr val="dk2"/>
              </a:buClr>
              <a:buSzPct val="100000"/>
              <a:buChar char="•"/>
            </a:pPr>
            <a:r>
              <a:rPr lang="es-ES" sz="1800" dirty="0">
                <a:solidFill>
                  <a:schemeClr val="dk2"/>
                </a:solidFill>
              </a:rPr>
              <a:t>Según forma:</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Cuando suceden (instantáneas)</a:t>
            </a:r>
            <a:endParaRPr dirty="0"/>
          </a:p>
          <a:p>
            <a:pPr marL="1600200" lvl="3" indent="-228600" algn="l" rtl="0">
              <a:lnSpc>
                <a:spcPct val="90000"/>
              </a:lnSpc>
              <a:spcBef>
                <a:spcPts val="500"/>
              </a:spcBef>
              <a:spcAft>
                <a:spcPts val="0"/>
              </a:spcAft>
              <a:buClr>
                <a:schemeClr val="dk2"/>
              </a:buClr>
              <a:buSzPct val="100000"/>
              <a:buChar char="•"/>
            </a:pPr>
            <a:r>
              <a:rPr lang="es-ES" sz="1600" dirty="0">
                <a:solidFill>
                  <a:schemeClr val="dk2"/>
                </a:solidFill>
              </a:rPr>
              <a:t>Sin apuros (diferidas en el tiempo)</a:t>
            </a:r>
            <a:endParaRPr dirty="0"/>
          </a:p>
          <a:p>
            <a:pPr marL="228600" lvl="1" indent="-228600" algn="l" rtl="0">
              <a:lnSpc>
                <a:spcPct val="90000"/>
              </a:lnSpc>
              <a:spcBef>
                <a:spcPts val="1000"/>
              </a:spcBef>
              <a:spcAft>
                <a:spcPts val="0"/>
              </a:spcAft>
              <a:buClr>
                <a:schemeClr val="dk2"/>
              </a:buClr>
              <a:buSzPct val="100000"/>
              <a:buChar char="•"/>
            </a:pPr>
            <a:r>
              <a:rPr lang="es-ES" sz="1600" dirty="0"/>
              <a:t>Ranking de Incidentes según los tres criterios</a:t>
            </a:r>
            <a:endParaRPr dirty="0"/>
          </a:p>
          <a:p>
            <a:pPr marL="228600" lvl="1" indent="-228600" algn="l" rtl="0">
              <a:lnSpc>
                <a:spcPct val="90000"/>
              </a:lnSpc>
              <a:spcBef>
                <a:spcPts val="1000"/>
              </a:spcBef>
              <a:spcAft>
                <a:spcPts val="0"/>
              </a:spcAft>
              <a:buClr>
                <a:schemeClr val="dk2"/>
              </a:buClr>
              <a:buSzPct val="100000"/>
              <a:buChar char="•"/>
            </a:pPr>
            <a:r>
              <a:rPr lang="es-ES" sz="1600" dirty="0"/>
              <a:t>Informes para entidades prestadoras/organismos de control de Rankings</a:t>
            </a:r>
            <a:endParaRPr dirty="0"/>
          </a:p>
          <a:p>
            <a:pPr marL="228600" lvl="1" indent="-228600" algn="l" rtl="0">
              <a:lnSpc>
                <a:spcPct val="90000"/>
              </a:lnSpc>
              <a:spcBef>
                <a:spcPts val="1000"/>
              </a:spcBef>
              <a:spcAft>
                <a:spcPts val="0"/>
              </a:spcAft>
              <a:buClr>
                <a:schemeClr val="dk2"/>
              </a:buClr>
              <a:buSzPct val="100000"/>
              <a:buChar char="•"/>
            </a:pPr>
            <a:r>
              <a:rPr lang="es-ES" sz="1600" dirty="0">
                <a:solidFill>
                  <a:schemeClr val="dk2"/>
                </a:solidFill>
              </a:rPr>
              <a:t>Miembros Afectados/Observadores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Rankings</a:t>
            </a:r>
            <a:r>
              <a:rPr lang="es-ES" sz="2000" dirty="0">
                <a:solidFill>
                  <a:srgbClr val="007788"/>
                </a:solidFill>
              </a:rPr>
              <a:t> – Entidades con mayor cantidad de incidentes reportados en la semana</a:t>
            </a:r>
            <a:endParaRPr dirty="0"/>
          </a:p>
        </p:txBody>
      </p:sp>
      <p:sp>
        <p:nvSpPr>
          <p:cNvPr id="302" name="Google Shape;302;p29"/>
          <p:cNvSpPr txBox="1">
            <a:spLocks noGrp="1"/>
          </p:cNvSpPr>
          <p:nvPr>
            <p:ph type="body" idx="4294967295"/>
          </p:nvPr>
        </p:nvSpPr>
        <p:spPr>
          <a:xfrm>
            <a:off x="6096000" y="4926988"/>
            <a:ext cx="5921829" cy="762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2"/>
              </a:buClr>
              <a:buSzPts val="1800"/>
              <a:buNone/>
            </a:pPr>
            <a:r>
              <a:rPr lang="es-ES" sz="1800" b="0" dirty="0">
                <a:solidFill>
                  <a:schemeClr val="dk2"/>
                </a:solidFill>
                <a:latin typeface="Quattrocento Sans"/>
                <a:ea typeface="Quattrocento Sans"/>
                <a:cs typeface="Quattrocento Sans"/>
                <a:sym typeface="Quattrocento Sans"/>
              </a:rPr>
              <a:t>Filtramos las entidades igual que en el ranking anterior, hacemos un contador básico y usamos devuelta un método burbujeo para ordenarlos de forma descendente.</a:t>
            </a:r>
            <a:endParaRPr sz="1800" b="0" dirty="0">
              <a:solidFill>
                <a:schemeClr val="dk2"/>
              </a:solidFill>
              <a:latin typeface="Quattrocento Sans"/>
              <a:ea typeface="Quattrocento Sans"/>
              <a:cs typeface="Quattrocento Sans"/>
              <a:sym typeface="Quattrocento Sans"/>
            </a:endParaRPr>
          </a:p>
        </p:txBody>
      </p:sp>
      <p:pic>
        <p:nvPicPr>
          <p:cNvPr id="7" name="Imagen 6">
            <a:extLst>
              <a:ext uri="{FF2B5EF4-FFF2-40B4-BE49-F238E27FC236}">
                <a16:creationId xmlns:a16="http://schemas.microsoft.com/office/drawing/2014/main" id="{35BAF1A8-5ABD-3027-9B41-14FC61E3446C}"/>
              </a:ext>
            </a:extLst>
          </p:cNvPr>
          <p:cNvPicPr>
            <a:picLocks noChangeAspect="1"/>
          </p:cNvPicPr>
          <p:nvPr/>
        </p:nvPicPr>
        <p:blipFill>
          <a:blip r:embed="rId3"/>
          <a:stretch>
            <a:fillRect/>
          </a:stretch>
        </p:blipFill>
        <p:spPr>
          <a:xfrm>
            <a:off x="762000" y="4901619"/>
            <a:ext cx="4981575" cy="1895475"/>
          </a:xfrm>
          <a:prstGeom prst="rect">
            <a:avLst/>
          </a:prstGeom>
        </p:spPr>
      </p:pic>
      <p:pic>
        <p:nvPicPr>
          <p:cNvPr id="9" name="Imagen 8">
            <a:extLst>
              <a:ext uri="{FF2B5EF4-FFF2-40B4-BE49-F238E27FC236}">
                <a16:creationId xmlns:a16="http://schemas.microsoft.com/office/drawing/2014/main" id="{B23E0AB9-66CB-1699-1D4F-30DEEA45394D}"/>
              </a:ext>
            </a:extLst>
          </p:cNvPr>
          <p:cNvPicPr>
            <a:picLocks noChangeAspect="1"/>
          </p:cNvPicPr>
          <p:nvPr/>
        </p:nvPicPr>
        <p:blipFill>
          <a:blip r:embed="rId4"/>
          <a:stretch>
            <a:fillRect/>
          </a:stretch>
        </p:blipFill>
        <p:spPr>
          <a:xfrm>
            <a:off x="762000" y="1548409"/>
            <a:ext cx="8572500" cy="3162300"/>
          </a:xfrm>
          <a:prstGeom prst="rect">
            <a:avLst/>
          </a:prstGeom>
        </p:spPr>
      </p:pic>
      <p:sp>
        <p:nvSpPr>
          <p:cNvPr id="10" name="CuadroTexto 9">
            <a:extLst>
              <a:ext uri="{FF2B5EF4-FFF2-40B4-BE49-F238E27FC236}">
                <a16:creationId xmlns:a16="http://schemas.microsoft.com/office/drawing/2014/main" id="{F1D2BB8C-3A76-2539-3305-660C1015A3F8}"/>
              </a:ext>
            </a:extLst>
          </p:cNvPr>
          <p:cNvSpPr txBox="1"/>
          <p:nvPr/>
        </p:nvSpPr>
        <p:spPr>
          <a:xfrm>
            <a:off x="9334500" y="1951672"/>
            <a:ext cx="2940147" cy="1754326"/>
          </a:xfrm>
          <a:prstGeom prst="rect">
            <a:avLst/>
          </a:prstGeom>
          <a:noFill/>
        </p:spPr>
        <p:txBody>
          <a:bodyPr wrap="square" rtlCol="0">
            <a:spAutoFit/>
          </a:bodyPr>
          <a:lstStyle/>
          <a:p>
            <a:r>
              <a:rPr lang="es-ES" sz="1800" dirty="0">
                <a:solidFill>
                  <a:schemeClr val="dk2"/>
                </a:solidFill>
                <a:latin typeface="Quattrocento Sans"/>
                <a:sym typeface="Quattrocento Sans"/>
              </a:rPr>
              <a:t>ParEntidadInt nos va a permitir en un futuro mostrar el ranking con el nombre de la entidad y la cantidad de incidentes de la entidad.</a:t>
            </a:r>
            <a:endParaRPr lang="es-AR" sz="1800" dirty="0">
              <a:solidFill>
                <a:schemeClr val="dk2"/>
              </a:solidFill>
              <a:latin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a:solidFill>
                  <a:srgbClr val="007788"/>
                </a:solidFill>
              </a:rPr>
              <a:t>Rankings</a:t>
            </a:r>
            <a:r>
              <a:rPr lang="es-ES" sz="2000">
                <a:solidFill>
                  <a:srgbClr val="007788"/>
                </a:solidFill>
              </a:rPr>
              <a:t> – Mayor grado de impacto de las problemáticas</a:t>
            </a:r>
            <a:endParaRPr/>
          </a:p>
        </p:txBody>
      </p:sp>
      <p:sp>
        <p:nvSpPr>
          <p:cNvPr id="309" name="Google Shape;309;p30"/>
          <p:cNvSpPr txBox="1">
            <a:spLocks noGrp="1"/>
          </p:cNvSpPr>
          <p:nvPr>
            <p:ph type="body" idx="4294967295"/>
          </p:nvPr>
        </p:nvSpPr>
        <p:spPr>
          <a:xfrm>
            <a:off x="762000" y="2524125"/>
            <a:ext cx="10668000" cy="76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0" dirty="0">
                <a:solidFill>
                  <a:schemeClr val="dk2"/>
                </a:solidFill>
                <a:latin typeface="Quattrocento Sans"/>
                <a:ea typeface="Quattrocento Sans"/>
                <a:cs typeface="Quattrocento Sans"/>
                <a:sym typeface="Quattrocento Sans"/>
              </a:rPr>
              <a:t>Realizamos un ordenamiento con burbujeo de la cantidad de afectados por incidente</a:t>
            </a:r>
            <a:endParaRPr sz="1800" b="0" dirty="0">
              <a:solidFill>
                <a:schemeClr val="dk2"/>
              </a:solidFill>
              <a:latin typeface="Quattrocento Sans"/>
              <a:ea typeface="Quattrocento Sans"/>
              <a:cs typeface="Quattrocento Sans"/>
              <a:sym typeface="Quattrocento Sans"/>
            </a:endParaRPr>
          </a:p>
        </p:txBody>
      </p:sp>
      <p:pic>
        <p:nvPicPr>
          <p:cNvPr id="5" name="Imagen 4">
            <a:extLst>
              <a:ext uri="{FF2B5EF4-FFF2-40B4-BE49-F238E27FC236}">
                <a16:creationId xmlns:a16="http://schemas.microsoft.com/office/drawing/2014/main" id="{A1FB2711-ECE1-B477-8C15-DC2C94F3D5CD}"/>
              </a:ext>
            </a:extLst>
          </p:cNvPr>
          <p:cNvPicPr>
            <a:picLocks noChangeAspect="1"/>
          </p:cNvPicPr>
          <p:nvPr/>
        </p:nvPicPr>
        <p:blipFill>
          <a:blip r:embed="rId3"/>
          <a:stretch>
            <a:fillRect/>
          </a:stretch>
        </p:blipFill>
        <p:spPr>
          <a:xfrm>
            <a:off x="1253197" y="3143250"/>
            <a:ext cx="7772400" cy="285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sz="4000" b="1">
                <a:solidFill>
                  <a:schemeClr val="lt1"/>
                </a:solidFill>
              </a:rPr>
              <a:t>Informes</a:t>
            </a:r>
            <a:endParaRPr b="1">
              <a:solidFill>
                <a:schemeClr val="lt1"/>
              </a:solidFill>
            </a:endParaRPr>
          </a:p>
        </p:txBody>
      </p:sp>
      <p:sp>
        <p:nvSpPr>
          <p:cNvPr id="316" name="Google Shape;316;p31"/>
          <p:cNvSpPr txBox="1">
            <a:spLocks noGrp="1"/>
          </p:cNvSpPr>
          <p:nvPr>
            <p:ph type="body" idx="1"/>
          </p:nvPr>
        </p:nvSpPr>
        <p:spPr>
          <a:xfrm>
            <a:off x="2070847" y="3260705"/>
            <a:ext cx="8380659"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Generación (y envío) de informes para Entidades Prestadoras y Organismos de Control</a:t>
            </a:r>
            <a:endParaRPr sz="1800"/>
          </a:p>
          <a:p>
            <a:pPr marL="0" lvl="0" indent="0" algn="ctr" rtl="0">
              <a:lnSpc>
                <a:spcPct val="90000"/>
              </a:lnSpc>
              <a:spcBef>
                <a:spcPts val="0"/>
              </a:spcBef>
              <a:spcAft>
                <a:spcPts val="0"/>
              </a:spcAft>
              <a:buClr>
                <a:schemeClr val="lt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Informes – </a:t>
            </a:r>
            <a:r>
              <a:rPr lang="es-ES" sz="3200" dirty="0">
                <a:solidFill>
                  <a:srgbClr val="007788"/>
                </a:solidFill>
              </a:rPr>
              <a:t>Diseño general</a:t>
            </a:r>
            <a:endParaRPr dirty="0">
              <a:solidFill>
                <a:srgbClr val="007788"/>
              </a:solidFill>
            </a:endParaRPr>
          </a:p>
        </p:txBody>
      </p:sp>
      <p:sp>
        <p:nvSpPr>
          <p:cNvPr id="323" name="Google Shape;323;p32"/>
          <p:cNvSpPr txBox="1">
            <a:spLocks noGrp="1"/>
          </p:cNvSpPr>
          <p:nvPr>
            <p:ph type="body" idx="4294967295"/>
          </p:nvPr>
        </p:nvSpPr>
        <p:spPr>
          <a:xfrm>
            <a:off x="761999" y="1600200"/>
            <a:ext cx="6008451" cy="61555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AR" sz="1200" dirty="0">
                <a:solidFill>
                  <a:schemeClr val="tx1"/>
                </a:solidFill>
              </a:rPr>
              <a:t>Las operadoras reciben los rankings y los filtran con su lista de entidades para descartar todas las entidades ajenas y las guardan como un atributo ultimo ranking para el uso de los Organismos</a:t>
            </a:r>
          </a:p>
        </p:txBody>
      </p:sp>
      <p:pic>
        <p:nvPicPr>
          <p:cNvPr id="7" name="Imagen 6">
            <a:extLst>
              <a:ext uri="{FF2B5EF4-FFF2-40B4-BE49-F238E27FC236}">
                <a16:creationId xmlns:a16="http://schemas.microsoft.com/office/drawing/2014/main" id="{F3B1D83D-0579-C8D4-F156-A6C3C90611C9}"/>
              </a:ext>
            </a:extLst>
          </p:cNvPr>
          <p:cNvPicPr>
            <a:picLocks noChangeAspect="1"/>
          </p:cNvPicPr>
          <p:nvPr/>
        </p:nvPicPr>
        <p:blipFill>
          <a:blip r:embed="rId3"/>
          <a:stretch>
            <a:fillRect/>
          </a:stretch>
        </p:blipFill>
        <p:spPr>
          <a:xfrm>
            <a:off x="6873400" y="1379842"/>
            <a:ext cx="3126904" cy="2251817"/>
          </a:xfrm>
          <a:prstGeom prst="rect">
            <a:avLst/>
          </a:prstGeom>
        </p:spPr>
      </p:pic>
      <p:pic>
        <p:nvPicPr>
          <p:cNvPr id="11" name="Imagen 10">
            <a:extLst>
              <a:ext uri="{FF2B5EF4-FFF2-40B4-BE49-F238E27FC236}">
                <a16:creationId xmlns:a16="http://schemas.microsoft.com/office/drawing/2014/main" id="{CAF6E386-3ADC-0BD0-B966-FDD79B5FB1D1}"/>
              </a:ext>
            </a:extLst>
          </p:cNvPr>
          <p:cNvPicPr>
            <a:picLocks noChangeAspect="1"/>
          </p:cNvPicPr>
          <p:nvPr/>
        </p:nvPicPr>
        <p:blipFill>
          <a:blip r:embed="rId4"/>
          <a:stretch>
            <a:fillRect/>
          </a:stretch>
        </p:blipFill>
        <p:spPr>
          <a:xfrm>
            <a:off x="5807385" y="3899729"/>
            <a:ext cx="4753638" cy="1886213"/>
          </a:xfrm>
          <a:prstGeom prst="rect">
            <a:avLst/>
          </a:prstGeom>
        </p:spPr>
      </p:pic>
      <p:sp>
        <p:nvSpPr>
          <p:cNvPr id="14" name="Google Shape;323;p32">
            <a:extLst>
              <a:ext uri="{FF2B5EF4-FFF2-40B4-BE49-F238E27FC236}">
                <a16:creationId xmlns:a16="http://schemas.microsoft.com/office/drawing/2014/main" id="{8EF41C4D-703A-0802-F946-4F2F36D72FC8}"/>
              </a:ext>
            </a:extLst>
          </p:cNvPr>
          <p:cNvSpPr txBox="1">
            <a:spLocks/>
          </p:cNvSpPr>
          <p:nvPr/>
        </p:nvSpPr>
        <p:spPr>
          <a:xfrm>
            <a:off x="194552" y="4074268"/>
            <a:ext cx="5612833" cy="6155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9pPr>
          </a:lstStyle>
          <a:p>
            <a:pPr marL="0" indent="0">
              <a:spcBef>
                <a:spcPts val="0"/>
              </a:spcBef>
              <a:buClr>
                <a:schemeClr val="dk2"/>
              </a:buClr>
              <a:buSzPts val="1800"/>
              <a:buFont typeface="Arial"/>
              <a:buNone/>
            </a:pPr>
            <a:r>
              <a:rPr lang="es-ES" sz="1200" dirty="0">
                <a:solidFill>
                  <a:schemeClr val="tx1"/>
                </a:solidFill>
              </a:rPr>
              <a:t>Los Organismos de Control usan su lista de Prestadoras para obtener los rankings de cada una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a:t>Fin </a:t>
            </a:r>
            <a:r>
              <a:rPr lang="es-ES">
                <a:solidFill>
                  <a:schemeClr val="accent5"/>
                </a:solidFill>
              </a:rPr>
              <a:t>y </a:t>
            </a:r>
            <a:r>
              <a:rPr lang="es-ES"/>
              <a:t>Gracias</a:t>
            </a:r>
            <a:endParaRPr/>
          </a:p>
        </p:txBody>
      </p:sp>
      <p:sp>
        <p:nvSpPr>
          <p:cNvPr id="344" name="Google Shape;344;p35"/>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sz="1800"/>
              <a:t>¿Preguntas?</a:t>
            </a:r>
            <a:endParaRPr/>
          </a:p>
          <a:p>
            <a:pPr marL="0" lvl="0" indent="0" algn="ctr" rtl="0">
              <a:lnSpc>
                <a:spcPct val="90000"/>
              </a:lnSpc>
              <a:spcBef>
                <a:spcPts val="0"/>
              </a:spcBef>
              <a:spcAft>
                <a:spcPts val="0"/>
              </a:spcAft>
              <a:buClr>
                <a:schemeClr val="lt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xfrm>
            <a:off x="5199742" y="715961"/>
            <a:ext cx="6477000" cy="11890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2625"/>
              </a:buClr>
              <a:buSzPts val="4000"/>
              <a:buFont typeface="Quattrocento Sans"/>
              <a:buNone/>
            </a:pPr>
            <a:r>
              <a:rPr lang="es-ES">
                <a:solidFill>
                  <a:srgbClr val="FF2625"/>
                </a:solidFill>
              </a:rPr>
              <a:t>Equipo XX</a:t>
            </a:r>
            <a:endParaRPr/>
          </a:p>
        </p:txBody>
      </p:sp>
      <p:sp>
        <p:nvSpPr>
          <p:cNvPr id="351" name="Google Shape;351;p36"/>
          <p:cNvSpPr txBox="1">
            <a:spLocks noGrp="1"/>
          </p:cNvSpPr>
          <p:nvPr>
            <p:ph type="body" idx="1"/>
          </p:nvPr>
        </p:nvSpPr>
        <p:spPr>
          <a:xfrm>
            <a:off x="5199743" y="1905000"/>
            <a:ext cx="6477000" cy="32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000"/>
              <a:buNone/>
            </a:pPr>
            <a:r>
              <a:rPr lang="es-ES" dirty="0"/>
              <a:t>Integrantes:</a:t>
            </a:r>
            <a:endParaRPr dirty="0"/>
          </a:p>
          <a:p>
            <a:pPr marL="228600" lvl="1" indent="-228600" algn="l" rtl="0">
              <a:lnSpc>
                <a:spcPct val="90000"/>
              </a:lnSpc>
              <a:spcBef>
                <a:spcPts val="1000"/>
              </a:spcBef>
              <a:spcAft>
                <a:spcPts val="0"/>
              </a:spcAft>
              <a:buClr>
                <a:schemeClr val="dk2"/>
              </a:buClr>
              <a:buSzPts val="1800"/>
              <a:buChar char="•"/>
            </a:pPr>
            <a:r>
              <a:rPr lang="es-ES" dirty="0"/>
              <a:t>Santiago Martini	</a:t>
            </a:r>
            <a:endParaRPr dirty="0"/>
          </a:p>
          <a:p>
            <a:pPr marL="228600" lvl="1" indent="-228600" algn="l" rtl="0">
              <a:lnSpc>
                <a:spcPct val="90000"/>
              </a:lnSpc>
              <a:spcBef>
                <a:spcPts val="1000"/>
              </a:spcBef>
              <a:spcAft>
                <a:spcPts val="0"/>
              </a:spcAft>
              <a:buClr>
                <a:schemeClr val="dk2"/>
              </a:buClr>
              <a:buSzPts val="1800"/>
              <a:buChar char="•"/>
            </a:pPr>
            <a:r>
              <a:rPr lang="es-ES" dirty="0"/>
              <a:t>Juan Polito</a:t>
            </a:r>
          </a:p>
          <a:p>
            <a:pPr marL="228600" lvl="1" indent="-228600" algn="l" rtl="0">
              <a:lnSpc>
                <a:spcPct val="90000"/>
              </a:lnSpc>
              <a:spcBef>
                <a:spcPts val="1000"/>
              </a:spcBef>
              <a:spcAft>
                <a:spcPts val="0"/>
              </a:spcAft>
              <a:buClr>
                <a:schemeClr val="dk2"/>
              </a:buClr>
              <a:buSzPts val="1800"/>
              <a:buChar char="•"/>
            </a:pPr>
            <a:r>
              <a:rPr lang="en-US" dirty="0"/>
              <a:t>Federico </a:t>
            </a:r>
            <a:r>
              <a:rPr lang="en-US" dirty="0" err="1"/>
              <a:t>Bietti</a:t>
            </a:r>
            <a:endParaRPr dirty="0"/>
          </a:p>
          <a:p>
            <a:pPr marL="228600" lvl="1" indent="-228600" algn="l" rtl="0">
              <a:lnSpc>
                <a:spcPct val="90000"/>
              </a:lnSpc>
              <a:spcBef>
                <a:spcPts val="1000"/>
              </a:spcBef>
              <a:spcAft>
                <a:spcPts val="0"/>
              </a:spcAft>
              <a:buClr>
                <a:schemeClr val="dk2"/>
              </a:buClr>
              <a:buSzPts val="1800"/>
              <a:buChar char="•"/>
            </a:pPr>
            <a:r>
              <a:rPr lang="es-ES" dirty="0"/>
              <a:t>Luca </a:t>
            </a:r>
            <a:r>
              <a:rPr lang="es-ES" dirty="0" err="1"/>
              <a:t>Prestia</a:t>
            </a:r>
            <a:endParaRPr lang="es-ES" dirty="0"/>
          </a:p>
          <a:p>
            <a:pPr marL="228600" lvl="1" indent="-228600" algn="l" rtl="0">
              <a:lnSpc>
                <a:spcPct val="90000"/>
              </a:lnSpc>
              <a:spcBef>
                <a:spcPts val="1000"/>
              </a:spcBef>
              <a:spcAft>
                <a:spcPts val="0"/>
              </a:spcAft>
              <a:buClr>
                <a:schemeClr val="dk2"/>
              </a:buClr>
              <a:buSzPts val="1800"/>
              <a:buChar char="•"/>
            </a:pPr>
            <a:r>
              <a:rPr lang="es-ES" dirty="0"/>
              <a:t>Martin Simon</a:t>
            </a:r>
            <a:endParaRPr dirty="0"/>
          </a:p>
          <a:p>
            <a:pPr marL="0" lvl="0" indent="0" algn="l" rtl="0">
              <a:lnSpc>
                <a:spcPct val="90000"/>
              </a:lnSpc>
              <a:spcBef>
                <a:spcPts val="1000"/>
              </a:spcBef>
              <a:spcAft>
                <a:spcPts val="0"/>
              </a:spcAft>
              <a:buClr>
                <a:schemeClr val="dk2"/>
              </a:buClr>
              <a:buSzPts val="2000"/>
              <a:buNone/>
            </a:pPr>
            <a:endParaRPr dirty="0"/>
          </a:p>
        </p:txBody>
      </p:sp>
      <p:pic>
        <p:nvPicPr>
          <p:cNvPr id="352" name="Google Shape;352;p36" descr="Texto&#10;&#10;Descripción generada automáticamente"/>
          <p:cNvPicPr preferRelativeResize="0"/>
          <p:nvPr/>
        </p:nvPicPr>
        <p:blipFill rotWithShape="1">
          <a:blip r:embed="rId3">
            <a:alphaModFix/>
          </a:blip>
          <a:srcRect/>
          <a:stretch/>
        </p:blipFill>
        <p:spPr>
          <a:xfrm>
            <a:off x="8827806" y="6149069"/>
            <a:ext cx="3074634" cy="6149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dirty="0"/>
              <a:t>Incidentes</a:t>
            </a:r>
            <a:endParaRPr dirty="0"/>
          </a:p>
        </p:txBody>
      </p:sp>
      <p:sp>
        <p:nvSpPr>
          <p:cNvPr id="204" name="Google Shape;204;p15"/>
          <p:cNvSpPr txBox="1">
            <a:spLocks noGrp="1"/>
          </p:cNvSpPr>
          <p:nvPr>
            <p:ph type="body" idx="1"/>
          </p:nvPr>
        </p:nvSpPr>
        <p:spPr>
          <a:xfrm>
            <a:off x="2196307" y="3260705"/>
            <a:ext cx="7799387"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dirty="0"/>
              <a:t>Diseño del Incidente; apertura de incidentes; cierre de incidentes.</a:t>
            </a:r>
            <a:endParaRPr dirty="0"/>
          </a:p>
          <a:p>
            <a:pPr marL="0" lvl="0" indent="0" algn="ctr" rtl="0">
              <a:lnSpc>
                <a:spcPct val="90000"/>
              </a:lnSpc>
              <a:spcBef>
                <a:spcPts val="0"/>
              </a:spcBef>
              <a:spcAft>
                <a:spcPts val="0"/>
              </a:spcAft>
              <a:buClr>
                <a:schemeClr val="lt1"/>
              </a:buClr>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Incidentes – </a:t>
            </a:r>
            <a:r>
              <a:rPr lang="es-ES" sz="3200" dirty="0">
                <a:solidFill>
                  <a:srgbClr val="007788"/>
                </a:solidFill>
              </a:rPr>
              <a:t>Diseño general</a:t>
            </a:r>
            <a:endParaRPr dirty="0">
              <a:solidFill>
                <a:srgbClr val="007788"/>
              </a:solidFill>
            </a:endParaRPr>
          </a:p>
        </p:txBody>
      </p:sp>
      <p:sp>
        <p:nvSpPr>
          <p:cNvPr id="211" name="Google Shape;211;p16"/>
          <p:cNvSpPr txBox="1">
            <a:spLocks noGrp="1"/>
          </p:cNvSpPr>
          <p:nvPr>
            <p:ph type="body" idx="4294967295"/>
          </p:nvPr>
        </p:nvSpPr>
        <p:spPr>
          <a:xfrm>
            <a:off x="762000" y="1600199"/>
            <a:ext cx="10668000" cy="3492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0" dirty="0">
                <a:solidFill>
                  <a:schemeClr val="dk2"/>
                </a:solidFill>
                <a:latin typeface="Quattrocento Sans"/>
                <a:ea typeface="Quattrocento Sans"/>
                <a:cs typeface="Quattrocento Sans"/>
                <a:sym typeface="Quattrocento Sans"/>
              </a:rPr>
              <a:t>Decidimos guardar los incidentes en una lista dentro de las comunidades de la persona que los reporta. Los incidentes esperan a ser resueltos. Cuando lo son, estos se reportan al ranking y se borran de la comunidad. </a:t>
            </a:r>
            <a:r>
              <a:rPr lang="es-ES" sz="1800" dirty="0">
                <a:solidFill>
                  <a:schemeClr val="dk2"/>
                </a:solidFill>
              </a:rPr>
              <a:t>Al momento de ser resueltos también se calcula el tiempo que permanecieron sin ser resueltos para poder calcular el ranking 1.</a:t>
            </a:r>
            <a:endParaRPr lang="es-ES" sz="1800" b="0" dirty="0">
              <a:solidFill>
                <a:schemeClr val="dk2"/>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Incidentes – </a:t>
            </a:r>
            <a:r>
              <a:rPr lang="es-ES" sz="3200" dirty="0">
                <a:solidFill>
                  <a:srgbClr val="007788"/>
                </a:solidFill>
              </a:rPr>
              <a:t>Apertura de incidentes</a:t>
            </a:r>
            <a:endParaRPr dirty="0">
              <a:solidFill>
                <a:srgbClr val="007788"/>
              </a:solidFill>
            </a:endParaRPr>
          </a:p>
        </p:txBody>
      </p:sp>
      <p:sp>
        <p:nvSpPr>
          <p:cNvPr id="218" name="Google Shape;218;p17"/>
          <p:cNvSpPr txBox="1">
            <a:spLocks noGrp="1"/>
          </p:cNvSpPr>
          <p:nvPr>
            <p:ph type="body" idx="4294967295"/>
          </p:nvPr>
        </p:nvSpPr>
        <p:spPr>
          <a:xfrm>
            <a:off x="762000" y="1669952"/>
            <a:ext cx="10668000" cy="38305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1" dirty="0">
                <a:solidFill>
                  <a:schemeClr val="dk2"/>
                </a:solidFill>
                <a:latin typeface="Quattrocento Sans"/>
                <a:ea typeface="Quattrocento Sans"/>
                <a:cs typeface="Quattrocento Sans"/>
                <a:sym typeface="Quattrocento Sans"/>
              </a:rPr>
              <a:t>Persona:</a:t>
            </a: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r>
              <a:rPr lang="es-ES" sz="1800" b="1" dirty="0">
                <a:solidFill>
                  <a:schemeClr val="dk2"/>
                </a:solidFill>
              </a:rPr>
              <a:t>Comunidad:</a:t>
            </a:r>
          </a:p>
          <a:p>
            <a:pPr marL="0" lvl="0" indent="0" algn="l" rtl="0">
              <a:lnSpc>
                <a:spcPct val="90000"/>
              </a:lnSpc>
              <a:spcBef>
                <a:spcPts val="0"/>
              </a:spcBef>
              <a:spcAft>
                <a:spcPts val="0"/>
              </a:spcAft>
              <a:buClr>
                <a:schemeClr val="dk2"/>
              </a:buClr>
              <a:buSzPts val="1800"/>
              <a:buNone/>
            </a:pP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r>
              <a:rPr lang="es-ES" sz="1800" dirty="0">
                <a:solidFill>
                  <a:schemeClr val="dk2"/>
                </a:solidFill>
              </a:rPr>
              <a:t>Cuando una persona denuncia/reporta un incidente, se lo crea y se le avisa a las comunidades que la persona pertenece.</a:t>
            </a:r>
          </a:p>
          <a:p>
            <a:pPr marL="0" lvl="0" indent="0" algn="l" rtl="0">
              <a:lnSpc>
                <a:spcPct val="90000"/>
              </a:lnSpc>
              <a:spcBef>
                <a:spcPts val="0"/>
              </a:spcBef>
              <a:spcAft>
                <a:spcPts val="0"/>
              </a:spcAft>
              <a:buClr>
                <a:schemeClr val="dk2"/>
              </a:buClr>
              <a:buSzPts val="1800"/>
              <a:buNone/>
            </a:pPr>
            <a:r>
              <a:rPr lang="es-ES" sz="1800" b="0" dirty="0">
                <a:solidFill>
                  <a:schemeClr val="dk2"/>
                </a:solidFill>
                <a:latin typeface="Quattrocento Sans"/>
                <a:ea typeface="Quattrocento Sans"/>
                <a:cs typeface="Quattrocento Sans"/>
                <a:sym typeface="Quattrocento Sans"/>
              </a:rPr>
              <a:t>El atributo true en reportaraTodos nos servirá para saber si es necesario avisarle a las personas que tengan configurado recibir notificaciones Sin Apuros.</a:t>
            </a: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sz="1800" b="0" dirty="0">
              <a:solidFill>
                <a:schemeClr val="dk2"/>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45A2A794-CD11-68C1-D84D-52BF1A2F4E0C}"/>
              </a:ext>
            </a:extLst>
          </p:cNvPr>
          <p:cNvPicPr>
            <a:picLocks noChangeAspect="1"/>
          </p:cNvPicPr>
          <p:nvPr/>
        </p:nvPicPr>
        <p:blipFill>
          <a:blip r:embed="rId3"/>
          <a:stretch>
            <a:fillRect/>
          </a:stretch>
        </p:blipFill>
        <p:spPr>
          <a:xfrm>
            <a:off x="1873348" y="1742736"/>
            <a:ext cx="7715250" cy="838200"/>
          </a:xfrm>
          <a:prstGeom prst="rect">
            <a:avLst/>
          </a:prstGeom>
        </p:spPr>
      </p:pic>
      <p:pic>
        <p:nvPicPr>
          <p:cNvPr id="5" name="Imagen 4">
            <a:extLst>
              <a:ext uri="{FF2B5EF4-FFF2-40B4-BE49-F238E27FC236}">
                <a16:creationId xmlns:a16="http://schemas.microsoft.com/office/drawing/2014/main" id="{1D780B6E-6E4F-55DD-29D4-099F53DB489E}"/>
              </a:ext>
            </a:extLst>
          </p:cNvPr>
          <p:cNvPicPr>
            <a:picLocks noChangeAspect="1"/>
          </p:cNvPicPr>
          <p:nvPr/>
        </p:nvPicPr>
        <p:blipFill>
          <a:blip r:embed="rId4"/>
          <a:stretch>
            <a:fillRect/>
          </a:stretch>
        </p:blipFill>
        <p:spPr>
          <a:xfrm>
            <a:off x="2210973" y="2918758"/>
            <a:ext cx="4514850" cy="857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18"/>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Incidentes – </a:t>
            </a:r>
            <a:r>
              <a:rPr lang="es-ES" sz="3200" dirty="0">
                <a:solidFill>
                  <a:srgbClr val="007788"/>
                </a:solidFill>
              </a:rPr>
              <a:t>Cierre de incidentes</a:t>
            </a:r>
            <a:endParaRPr dirty="0">
              <a:solidFill>
                <a:srgbClr val="007788"/>
              </a:solidFill>
            </a:endParaRPr>
          </a:p>
        </p:txBody>
      </p:sp>
      <p:sp>
        <p:nvSpPr>
          <p:cNvPr id="225" name="Google Shape;225;p18"/>
          <p:cNvSpPr txBox="1">
            <a:spLocks noGrp="1"/>
          </p:cNvSpPr>
          <p:nvPr>
            <p:ph type="body" idx="4294967295"/>
          </p:nvPr>
        </p:nvSpPr>
        <p:spPr>
          <a:xfrm>
            <a:off x="762000" y="1600200"/>
            <a:ext cx="10668000" cy="416755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1" dirty="0">
                <a:solidFill>
                  <a:schemeClr val="dk2"/>
                </a:solidFill>
                <a:latin typeface="Quattrocento Sans"/>
                <a:ea typeface="Quattrocento Sans"/>
                <a:cs typeface="Quattrocento Sans"/>
                <a:sym typeface="Quattrocento Sans"/>
              </a:rPr>
              <a:t>Persona:</a:t>
            </a: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r>
              <a:rPr lang="es-ES" sz="1800" b="1" dirty="0">
                <a:solidFill>
                  <a:schemeClr val="dk2"/>
                </a:solidFill>
              </a:rPr>
              <a:t>Comunidad: </a:t>
            </a: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r>
              <a:rPr lang="es-ES" sz="1800" b="1" dirty="0">
                <a:solidFill>
                  <a:schemeClr val="dk2"/>
                </a:solidFill>
              </a:rPr>
              <a:t>Incidente:</a:t>
            </a:r>
          </a:p>
          <a:p>
            <a:pPr marL="0" lvl="0" indent="0" algn="l" rtl="0">
              <a:lnSpc>
                <a:spcPct val="90000"/>
              </a:lnSpc>
              <a:spcBef>
                <a:spcPts val="0"/>
              </a:spcBef>
              <a:spcAft>
                <a:spcPts val="0"/>
              </a:spcAft>
              <a:buClr>
                <a:schemeClr val="dk2"/>
              </a:buClr>
              <a:buSzPts val="1800"/>
              <a:buNone/>
            </a:pP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r>
              <a:rPr lang="es-ES" sz="1800" dirty="0">
                <a:solidFill>
                  <a:schemeClr val="dk2"/>
                </a:solidFill>
              </a:rPr>
              <a:t>El método reportarIncidenteResuelto será la encargada de enviar el incidente al ranking.</a:t>
            </a:r>
            <a:endParaRPr lang="es-ES" sz="1800" b="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sz="1800" b="0" dirty="0">
              <a:solidFill>
                <a:schemeClr val="dk2"/>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83D66B8B-3731-0C16-2D08-6EE3D19323D2}"/>
              </a:ext>
            </a:extLst>
          </p:cNvPr>
          <p:cNvPicPr>
            <a:picLocks noChangeAspect="1"/>
          </p:cNvPicPr>
          <p:nvPr/>
        </p:nvPicPr>
        <p:blipFill>
          <a:blip r:embed="rId3"/>
          <a:stretch>
            <a:fillRect/>
          </a:stretch>
        </p:blipFill>
        <p:spPr>
          <a:xfrm>
            <a:off x="1920240" y="1600200"/>
            <a:ext cx="5791200" cy="809625"/>
          </a:xfrm>
          <a:prstGeom prst="rect">
            <a:avLst/>
          </a:prstGeom>
        </p:spPr>
      </p:pic>
      <p:pic>
        <p:nvPicPr>
          <p:cNvPr id="5" name="Imagen 4">
            <a:extLst>
              <a:ext uri="{FF2B5EF4-FFF2-40B4-BE49-F238E27FC236}">
                <a16:creationId xmlns:a16="http://schemas.microsoft.com/office/drawing/2014/main" id="{9B299C31-316C-5C1B-07EC-F1A3E7A9197E}"/>
              </a:ext>
            </a:extLst>
          </p:cNvPr>
          <p:cNvPicPr>
            <a:picLocks noChangeAspect="1"/>
          </p:cNvPicPr>
          <p:nvPr/>
        </p:nvPicPr>
        <p:blipFill>
          <a:blip r:embed="rId4"/>
          <a:stretch>
            <a:fillRect/>
          </a:stretch>
        </p:blipFill>
        <p:spPr>
          <a:xfrm>
            <a:off x="2150671" y="2677895"/>
            <a:ext cx="4486275" cy="866775"/>
          </a:xfrm>
          <a:prstGeom prst="rect">
            <a:avLst/>
          </a:prstGeom>
        </p:spPr>
      </p:pic>
      <p:pic>
        <p:nvPicPr>
          <p:cNvPr id="7" name="Imagen 6">
            <a:extLst>
              <a:ext uri="{FF2B5EF4-FFF2-40B4-BE49-F238E27FC236}">
                <a16:creationId xmlns:a16="http://schemas.microsoft.com/office/drawing/2014/main" id="{7EE3B951-F7F1-E25E-BD51-8D2F8D2E7737}"/>
              </a:ext>
            </a:extLst>
          </p:cNvPr>
          <p:cNvPicPr>
            <a:picLocks noChangeAspect="1"/>
          </p:cNvPicPr>
          <p:nvPr/>
        </p:nvPicPr>
        <p:blipFill>
          <a:blip r:embed="rId5"/>
          <a:stretch>
            <a:fillRect/>
          </a:stretch>
        </p:blipFill>
        <p:spPr>
          <a:xfrm>
            <a:off x="1920240" y="3812740"/>
            <a:ext cx="6915150" cy="847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1525301" y="1995467"/>
            <a:ext cx="9141397" cy="615553"/>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000"/>
              <a:buFont typeface="Quattrocento Sans"/>
              <a:buNone/>
            </a:pPr>
            <a:r>
              <a:rPr lang="es-ES" sz="4000" b="1" dirty="0">
                <a:solidFill>
                  <a:schemeClr val="lt1"/>
                </a:solidFill>
              </a:rPr>
              <a:t>Notificaciones</a:t>
            </a:r>
            <a:endParaRPr b="1" dirty="0">
              <a:solidFill>
                <a:schemeClr val="lt1"/>
              </a:solidFill>
            </a:endParaRPr>
          </a:p>
        </p:txBody>
      </p:sp>
      <p:sp>
        <p:nvSpPr>
          <p:cNvPr id="232" name="Google Shape;232;p19"/>
          <p:cNvSpPr txBox="1">
            <a:spLocks noGrp="1"/>
          </p:cNvSpPr>
          <p:nvPr>
            <p:ph type="body" idx="1"/>
          </p:nvPr>
        </p:nvSpPr>
        <p:spPr>
          <a:xfrm>
            <a:off x="2070847" y="3260705"/>
            <a:ext cx="8380659" cy="153475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sz="1800" dirty="0"/>
              <a:t>Diseño del Módulo de Notificaciones; notificaciones por los distintos medios; envío de notificaciones según eventos; envío de notificaciones en el momento y de forma diferida en el tiempo.</a:t>
            </a:r>
            <a:endParaRPr sz="1800" dirty="0"/>
          </a:p>
          <a:p>
            <a:pPr marL="0" lvl="0" indent="0" algn="ctr" rtl="0">
              <a:lnSpc>
                <a:spcPct val="90000"/>
              </a:lnSpc>
              <a:spcBef>
                <a:spcPts val="0"/>
              </a:spcBef>
              <a:spcAft>
                <a:spcPts val="0"/>
              </a:spcAft>
              <a:buClr>
                <a:schemeClr val="lt1"/>
              </a:buClr>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Notificaciones – </a:t>
            </a:r>
            <a:r>
              <a:rPr lang="es-ES" sz="3200" dirty="0">
                <a:solidFill>
                  <a:srgbClr val="007788"/>
                </a:solidFill>
              </a:rPr>
              <a:t>Eventos que generan notificaciones</a:t>
            </a:r>
            <a:endParaRPr dirty="0">
              <a:solidFill>
                <a:srgbClr val="007788"/>
              </a:solidFill>
            </a:endParaRPr>
          </a:p>
        </p:txBody>
      </p:sp>
      <p:pic>
        <p:nvPicPr>
          <p:cNvPr id="2050" name="Picture 2">
            <a:extLst>
              <a:ext uri="{FF2B5EF4-FFF2-40B4-BE49-F238E27FC236}">
                <a16:creationId xmlns:a16="http://schemas.microsoft.com/office/drawing/2014/main" id="{B8967FF6-DE0D-660A-5FCE-83C875C3D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7" y="1721823"/>
            <a:ext cx="6867525"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762000" y="716577"/>
            <a:ext cx="10668000" cy="615553"/>
          </a:xfrm>
          <a:prstGeom prst="rect">
            <a:avLst/>
          </a:prstGeom>
          <a:noFill/>
          <a:ln>
            <a:noFill/>
          </a:ln>
        </p:spPr>
        <p:txBody>
          <a:bodyPr spcFirstLastPara="1" wrap="square" lIns="91425" tIns="0" rIns="91425" bIns="0" anchor="b" anchorCtr="0">
            <a:spAutoFit/>
          </a:bodyPr>
          <a:lstStyle/>
          <a:p>
            <a:pPr marL="0" lvl="0" indent="0" algn="l" rtl="0">
              <a:lnSpc>
                <a:spcPct val="100000"/>
              </a:lnSpc>
              <a:spcBef>
                <a:spcPts val="0"/>
              </a:spcBef>
              <a:spcAft>
                <a:spcPts val="0"/>
              </a:spcAft>
              <a:buClr>
                <a:srgbClr val="007788"/>
              </a:buClr>
              <a:buSzPts val="4000"/>
              <a:buFont typeface="Quattrocento Sans"/>
              <a:buNone/>
            </a:pPr>
            <a:r>
              <a:rPr lang="es-ES" dirty="0">
                <a:solidFill>
                  <a:srgbClr val="007788"/>
                </a:solidFill>
              </a:rPr>
              <a:t>Notificaciones – </a:t>
            </a:r>
            <a:r>
              <a:rPr lang="es-ES" sz="3200" dirty="0">
                <a:solidFill>
                  <a:srgbClr val="007788"/>
                </a:solidFill>
              </a:rPr>
              <a:t>Envío sincrónico/asincrónico</a:t>
            </a:r>
            <a:endParaRPr dirty="0">
              <a:solidFill>
                <a:srgbClr val="007788"/>
              </a:solidFill>
            </a:endParaRPr>
          </a:p>
        </p:txBody>
      </p:sp>
      <p:sp>
        <p:nvSpPr>
          <p:cNvPr id="260" name="Google Shape;260;p23"/>
          <p:cNvSpPr txBox="1">
            <a:spLocks noGrp="1"/>
          </p:cNvSpPr>
          <p:nvPr>
            <p:ph type="body" idx="4294967295"/>
          </p:nvPr>
        </p:nvSpPr>
        <p:spPr>
          <a:xfrm>
            <a:off x="762000" y="1600199"/>
            <a:ext cx="10668000" cy="40268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None/>
            </a:pPr>
            <a:r>
              <a:rPr lang="es-ES" sz="1800" b="1" dirty="0">
                <a:solidFill>
                  <a:schemeClr val="dk2"/>
                </a:solidFill>
                <a:latin typeface="Quattrocento Sans"/>
                <a:ea typeface="Quattrocento Sans"/>
                <a:cs typeface="Quattrocento Sans"/>
                <a:sym typeface="Quattrocento Sans"/>
              </a:rPr>
              <a:t>Cuando Suceden:</a:t>
            </a: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r>
              <a:rPr lang="es-ES" sz="1800" b="1" dirty="0">
                <a:solidFill>
                  <a:schemeClr val="dk2"/>
                </a:solidFill>
                <a:latin typeface="Quattrocento Sans"/>
                <a:ea typeface="Quattrocento Sans"/>
                <a:cs typeface="Quattrocento Sans"/>
                <a:sym typeface="Quattrocento Sans"/>
              </a:rPr>
              <a:t>Sin Apuros:</a:t>
            </a: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b="1"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endParaRPr>
          </a:p>
          <a:p>
            <a:pPr marL="0" lvl="0" indent="0" algn="l" rtl="0">
              <a:lnSpc>
                <a:spcPct val="90000"/>
              </a:lnSpc>
              <a:spcBef>
                <a:spcPts val="0"/>
              </a:spcBef>
              <a:spcAft>
                <a:spcPts val="0"/>
              </a:spcAft>
              <a:buClr>
                <a:schemeClr val="dk2"/>
              </a:buClr>
              <a:buSzPts val="1800"/>
              <a:buNone/>
            </a:pPr>
            <a:endParaRPr lang="es-ES" sz="1800" dirty="0">
              <a:solidFill>
                <a:schemeClr val="dk2"/>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475DEB6C-D5D6-94F8-677A-2F8891D39CB1}"/>
              </a:ext>
            </a:extLst>
          </p:cNvPr>
          <p:cNvPicPr>
            <a:picLocks noChangeAspect="1"/>
          </p:cNvPicPr>
          <p:nvPr/>
        </p:nvPicPr>
        <p:blipFill>
          <a:blip r:embed="rId3"/>
          <a:stretch>
            <a:fillRect/>
          </a:stretch>
        </p:blipFill>
        <p:spPr>
          <a:xfrm>
            <a:off x="2741588" y="1600199"/>
            <a:ext cx="5695950" cy="1038225"/>
          </a:xfrm>
          <a:prstGeom prst="rect">
            <a:avLst/>
          </a:prstGeom>
        </p:spPr>
      </p:pic>
      <p:pic>
        <p:nvPicPr>
          <p:cNvPr id="5" name="Imagen 4">
            <a:extLst>
              <a:ext uri="{FF2B5EF4-FFF2-40B4-BE49-F238E27FC236}">
                <a16:creationId xmlns:a16="http://schemas.microsoft.com/office/drawing/2014/main" id="{8743FAF1-71DC-B991-5E1A-C13A2A6F7140}"/>
              </a:ext>
            </a:extLst>
          </p:cNvPr>
          <p:cNvPicPr>
            <a:picLocks noChangeAspect="1"/>
          </p:cNvPicPr>
          <p:nvPr/>
        </p:nvPicPr>
        <p:blipFill>
          <a:blip r:embed="rId4"/>
          <a:stretch>
            <a:fillRect/>
          </a:stretch>
        </p:blipFill>
        <p:spPr>
          <a:xfrm>
            <a:off x="2159610" y="3094524"/>
            <a:ext cx="5762625" cy="1038225"/>
          </a:xfrm>
          <a:prstGeom prst="rect">
            <a:avLst/>
          </a:prstGeom>
        </p:spPr>
      </p:pic>
      <p:pic>
        <p:nvPicPr>
          <p:cNvPr id="4" name="Imagen 3">
            <a:extLst>
              <a:ext uri="{FF2B5EF4-FFF2-40B4-BE49-F238E27FC236}">
                <a16:creationId xmlns:a16="http://schemas.microsoft.com/office/drawing/2014/main" id="{73976868-9BC2-5337-F0A8-B46017062A52}"/>
              </a:ext>
            </a:extLst>
          </p:cNvPr>
          <p:cNvPicPr>
            <a:picLocks noChangeAspect="1"/>
          </p:cNvPicPr>
          <p:nvPr/>
        </p:nvPicPr>
        <p:blipFill>
          <a:blip r:embed="rId5"/>
          <a:stretch>
            <a:fillRect/>
          </a:stretch>
        </p:blipFill>
        <p:spPr>
          <a:xfrm>
            <a:off x="2160563" y="4219577"/>
            <a:ext cx="6276975" cy="81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ema de Offic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748</Words>
  <Application>Microsoft Office PowerPoint</Application>
  <PresentationFormat>Panorámica</PresentationFormat>
  <Paragraphs>131</Paragraphs>
  <Slides>25</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Quattrocento Sans</vt:lpstr>
      <vt:lpstr>Arial</vt:lpstr>
      <vt:lpstr>Tema de Office</vt:lpstr>
      <vt:lpstr>TPA Tercera Entrega Equipo 19</vt:lpstr>
      <vt:lpstr>Alcance</vt:lpstr>
      <vt:lpstr>Incidentes</vt:lpstr>
      <vt:lpstr>Incidentes – Diseño general</vt:lpstr>
      <vt:lpstr>Incidentes – Apertura de incidentes</vt:lpstr>
      <vt:lpstr>Incidentes – Cierre de incidentes</vt:lpstr>
      <vt:lpstr>Notificaciones</vt:lpstr>
      <vt:lpstr>Notificaciones – Eventos que generan notificaciones</vt:lpstr>
      <vt:lpstr>Notificaciones – Envío sincrónico/asincrónico</vt:lpstr>
      <vt:lpstr>Notificaciones – Medios de Notificaciones</vt:lpstr>
      <vt:lpstr>Notificaciones – Diseño general</vt:lpstr>
      <vt:lpstr>Notificaciones – Integración APIs</vt:lpstr>
      <vt:lpstr>Miembros Afectados/Observadores</vt:lpstr>
      <vt:lpstr>Afectado/Observador – Diseño general</vt:lpstr>
      <vt:lpstr>Sugerencia de Revisión </vt:lpstr>
      <vt:lpstr>Sugerencia de revisión</vt:lpstr>
      <vt:lpstr>Ranking de Incidentes</vt:lpstr>
      <vt:lpstr>Rankings – Diseño general</vt:lpstr>
      <vt:lpstr>Rankings – Entidades con mayor promedio de tiempo de cierre de incidentes</vt:lpstr>
      <vt:lpstr>Rankings – Entidades con mayor cantidad de incidentes reportados en la semana</vt:lpstr>
      <vt:lpstr>Rankings – Mayor grado de impacto de las problemáticas</vt:lpstr>
      <vt:lpstr>Informes</vt:lpstr>
      <vt:lpstr>Informes – Diseño general</vt:lpstr>
      <vt:lpstr>Fin y Gracias</vt:lpstr>
      <vt:lpstr>Equipo 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TPA Tercera Entrega Equipo 19</dc:title>
  <cp:lastModifiedBy>Luca Prestia</cp:lastModifiedBy>
  <cp:revision>5</cp:revision>
  <dcterms:modified xsi:type="dcterms:W3CDTF">2023-07-17T20:29:36Z</dcterms:modified>
</cp:coreProperties>
</file>