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801600" cy="7337425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11" userDrawn="1">
          <p15:clr>
            <a:srgbClr val="747775"/>
          </p15:clr>
        </p15:guide>
        <p15:guide id="2" pos="403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D14DFD-BCAD-4FA1-BA94-976CEB6C7411}">
  <a:tblStyle styleId="{74D14DFD-BCAD-4FA1-BA94-976CEB6C7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>
        <p:scale>
          <a:sx n="97" d="100"/>
          <a:sy n="97" d="100"/>
        </p:scale>
        <p:origin x="-112" y="504"/>
      </p:cViewPr>
      <p:guideLst>
        <p:guide orient="horz" pos="231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685800"/>
            <a:ext cx="5981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7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685800"/>
            <a:ext cx="5981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6391" y="1062168"/>
            <a:ext cx="11928840" cy="2928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36380" y="4043002"/>
            <a:ext cx="11928840" cy="1130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6380" y="3068281"/>
            <a:ext cx="11928840" cy="1200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36380" y="1644055"/>
            <a:ext cx="5599860" cy="487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765360" y="1644055"/>
            <a:ext cx="5599860" cy="487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36380" y="792587"/>
            <a:ext cx="3931200" cy="107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36380" y="1982325"/>
            <a:ext cx="3931200" cy="453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6350" y="642158"/>
            <a:ext cx="8914920" cy="5835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400800" y="-178"/>
            <a:ext cx="6400800" cy="73374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71700" y="1759177"/>
            <a:ext cx="5663280" cy="2114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71700" y="3998707"/>
            <a:ext cx="5663280" cy="176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915300" y="1032924"/>
            <a:ext cx="5371800" cy="527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36380" y="6035098"/>
            <a:ext cx="8398320" cy="863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36380" y="1577935"/>
            <a:ext cx="11928840" cy="280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36380" y="4496785"/>
            <a:ext cx="11928840" cy="185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380" y="634848"/>
            <a:ext cx="11928840" cy="8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380" y="1644055"/>
            <a:ext cx="11928840" cy="487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861441" y="6652281"/>
            <a:ext cx="768180" cy="5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57;p13">
            <a:extLst>
              <a:ext uri="{FF2B5EF4-FFF2-40B4-BE49-F238E27FC236}">
                <a16:creationId xmlns:a16="http://schemas.microsoft.com/office/drawing/2014/main" id="{B605CE3D-D7B1-3508-4B76-A06E6BFF4820}"/>
              </a:ext>
            </a:extLst>
          </p:cNvPr>
          <p:cNvGrpSpPr/>
          <p:nvPr/>
        </p:nvGrpSpPr>
        <p:grpSpPr>
          <a:xfrm>
            <a:off x="1477826" y="2332290"/>
            <a:ext cx="1027229" cy="1130329"/>
            <a:chOff x="1376971" y="2728460"/>
            <a:chExt cx="1144800" cy="1259700"/>
          </a:xfrm>
        </p:grpSpPr>
        <p:sp>
          <p:nvSpPr>
            <p:cNvPr id="31" name="Google Shape;58;p13">
              <a:extLst>
                <a:ext uri="{FF2B5EF4-FFF2-40B4-BE49-F238E27FC236}">
                  <a16:creationId xmlns:a16="http://schemas.microsoft.com/office/drawing/2014/main" id="{D6B361BD-7FE0-EB19-D631-B0E87541E542}"/>
                </a:ext>
              </a:extLst>
            </p:cNvPr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Google Shape;59;p13">
              <a:extLst>
                <a:ext uri="{FF2B5EF4-FFF2-40B4-BE49-F238E27FC236}">
                  <a16:creationId xmlns:a16="http://schemas.microsoft.com/office/drawing/2014/main" id="{3152B108-EF30-CF02-6FF9-7CCC90977CF7}"/>
                </a:ext>
              </a:extLst>
            </p:cNvPr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11" name="Google Shape;117;p13">
            <a:extLst>
              <a:ext uri="{FF2B5EF4-FFF2-40B4-BE49-F238E27FC236}">
                <a16:creationId xmlns:a16="http://schemas.microsoft.com/office/drawing/2014/main" id="{7E43FE97-4480-7B12-5B96-B578D40202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3069834" y="4298028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8;p13">
            <a:extLst>
              <a:ext uri="{FF2B5EF4-FFF2-40B4-BE49-F238E27FC236}">
                <a16:creationId xmlns:a16="http://schemas.microsoft.com/office/drawing/2014/main" id="{BA88AB68-73DA-9C83-93FA-B2BF0E4A1F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3078731" y="4484698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7;p13">
            <a:extLst>
              <a:ext uri="{FF2B5EF4-FFF2-40B4-BE49-F238E27FC236}">
                <a16:creationId xmlns:a16="http://schemas.microsoft.com/office/drawing/2014/main" id="{97ECB951-CB10-189C-A327-2AF0D30794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3074349" y="4646396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8;p13">
            <a:extLst>
              <a:ext uri="{FF2B5EF4-FFF2-40B4-BE49-F238E27FC236}">
                <a16:creationId xmlns:a16="http://schemas.microsoft.com/office/drawing/2014/main" id="{DD380D9D-55BC-0667-5E27-FC99BC5BAD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3083246" y="4833066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7;p13">
            <a:extLst>
              <a:ext uri="{FF2B5EF4-FFF2-40B4-BE49-F238E27FC236}">
                <a16:creationId xmlns:a16="http://schemas.microsoft.com/office/drawing/2014/main" id="{F7E0A84D-46B5-F6CE-9AB7-DAAE60B3C5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3064924" y="5005597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8;p13">
            <a:extLst>
              <a:ext uri="{FF2B5EF4-FFF2-40B4-BE49-F238E27FC236}">
                <a16:creationId xmlns:a16="http://schemas.microsoft.com/office/drawing/2014/main" id="{3B15C800-B6FE-C8A0-6661-A2D568022C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3073821" y="5192267"/>
            <a:ext cx="160575" cy="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0;p13">
            <a:extLst>
              <a:ext uri="{FF2B5EF4-FFF2-40B4-BE49-F238E27FC236}">
                <a16:creationId xmlns:a16="http://schemas.microsoft.com/office/drawing/2014/main" id="{036A46A3-1919-043A-7FA5-DDD66068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631" r="37602"/>
          <a:stretch/>
        </p:blipFill>
        <p:spPr>
          <a:xfrm>
            <a:off x="3069707" y="3947727"/>
            <a:ext cx="178368" cy="22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1;p13">
            <a:extLst>
              <a:ext uri="{FF2B5EF4-FFF2-40B4-BE49-F238E27FC236}">
                <a16:creationId xmlns:a16="http://schemas.microsoft.com/office/drawing/2014/main" id="{C5743EA4-DE5C-5385-F0D4-C91B85CB69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38" t="15810" r="26669"/>
          <a:stretch/>
        </p:blipFill>
        <p:spPr>
          <a:xfrm>
            <a:off x="3078604" y="4134397"/>
            <a:ext cx="160575" cy="193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3032779" y="2341261"/>
            <a:ext cx="1027229" cy="1130329"/>
            <a:chOff x="1376971" y="2728460"/>
            <a:chExt cx="1144800" cy="1259700"/>
          </a:xfrm>
        </p:grpSpPr>
        <p:sp>
          <p:nvSpPr>
            <p:cNvPr id="55" name="Google Shape;55;p13"/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964404" y="2204510"/>
            <a:ext cx="1027229" cy="1130329"/>
            <a:chOff x="1376971" y="2728460"/>
            <a:chExt cx="1144800" cy="1259700"/>
          </a:xfrm>
        </p:grpSpPr>
        <p:sp>
          <p:nvSpPr>
            <p:cNvPr id="58" name="Google Shape;58;p13"/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6512252" y="2420262"/>
            <a:ext cx="162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Responses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512252" y="3263112"/>
            <a:ext cx="162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Refusals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06152" y="2774412"/>
            <a:ext cx="2455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The lesion is benign.</a:t>
            </a:r>
            <a:endParaRPr sz="14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114" y="2227825"/>
            <a:ext cx="602374" cy="6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l="25002" t="16592" r="26533" b="16931"/>
          <a:stretch/>
        </p:blipFill>
        <p:spPr>
          <a:xfrm>
            <a:off x="4994428" y="3508749"/>
            <a:ext cx="637999" cy="6023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606152" y="3603762"/>
            <a:ext cx="2455800" cy="6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As an AI model, I cannot diagnose…</a:t>
            </a:r>
            <a:endParaRPr sz="14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17752" y="2754600"/>
            <a:ext cx="20391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Gemini Pro </a:t>
            </a:r>
            <a:endParaRPr sz="1600">
              <a:solidFill>
                <a:schemeClr val="dk1"/>
              </a:solidFill>
            </a:endParaRPr>
          </a:p>
          <a:p>
            <a:pPr algn="ctr"/>
            <a:r>
              <a:rPr lang="en" sz="1600">
                <a:solidFill>
                  <a:schemeClr val="dk1"/>
                </a:solidFill>
              </a:rPr>
              <a:t>Vision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25652" y="4069275"/>
            <a:ext cx="1623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GPT-4 with Vision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3080055" y="2123737"/>
            <a:ext cx="1027119" cy="1130220"/>
            <a:chOff x="1426809" y="1069610"/>
            <a:chExt cx="1144678" cy="1259578"/>
          </a:xfrm>
        </p:grpSpPr>
        <p:sp>
          <p:nvSpPr>
            <p:cNvPr id="69" name="Google Shape;69;p13"/>
            <p:cNvSpPr/>
            <p:nvPr/>
          </p:nvSpPr>
          <p:spPr>
            <a:xfrm>
              <a:off x="1426809" y="1069610"/>
              <a:ext cx="1144678" cy="125957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78836" y="1128810"/>
              <a:ext cx="1044000" cy="1009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6">
              <a:alphaModFix/>
            </a:blip>
            <a:srcRect l="10382" t="18883" r="36804" b="24597"/>
            <a:stretch/>
          </p:blipFill>
          <p:spPr>
            <a:xfrm>
              <a:off x="1485325" y="1128800"/>
              <a:ext cx="1031000" cy="9686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3"/>
          <p:cNvSpPr txBox="1"/>
          <p:nvPr/>
        </p:nvSpPr>
        <p:spPr>
          <a:xfrm>
            <a:off x="2584580" y="1706462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Skin Images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786014" y="3568651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Text Prompts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9350778" y="2028012"/>
            <a:ext cx="1657025" cy="1504800"/>
            <a:chOff x="6858200" y="2075100"/>
            <a:chExt cx="1657025" cy="1504800"/>
          </a:xfrm>
        </p:grpSpPr>
        <p:sp>
          <p:nvSpPr>
            <p:cNvPr id="75" name="Google Shape;75;p13"/>
            <p:cNvSpPr/>
            <p:nvPr/>
          </p:nvSpPr>
          <p:spPr>
            <a:xfrm>
              <a:off x="7106125" y="2303700"/>
              <a:ext cx="675900" cy="6381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106125" y="2941800"/>
              <a:ext cx="675900" cy="6381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782025" y="2941800"/>
              <a:ext cx="675900" cy="6381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782025" y="2303700"/>
              <a:ext cx="675900" cy="6381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7126400" y="2075100"/>
              <a:ext cx="75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800" b="1">
                  <a:solidFill>
                    <a:schemeClr val="dk1"/>
                  </a:solidFill>
                </a:rPr>
                <a:t>Malignant</a:t>
              </a:r>
              <a:endParaRPr sz="800" b="1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7877125" y="2075100"/>
              <a:ext cx="6381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800" b="1">
                  <a:solidFill>
                    <a:schemeClr val="dk1"/>
                  </a:solidFill>
                </a:rPr>
                <a:t>Benign</a:t>
              </a:r>
              <a:endParaRPr sz="800" b="1"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 rot="-5400000">
              <a:off x="6673250" y="3126750"/>
              <a:ext cx="6381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800" b="1">
                  <a:solidFill>
                    <a:schemeClr val="dk1"/>
                  </a:solidFill>
                </a:rPr>
                <a:t>Benign</a:t>
              </a:r>
              <a:endParaRPr sz="800" b="1"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 rot="-5400000">
              <a:off x="6656600" y="2511600"/>
              <a:ext cx="671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800" b="1">
                  <a:solidFill>
                    <a:schemeClr val="dk1"/>
                  </a:solidFill>
                </a:rPr>
                <a:t>Malignant</a:t>
              </a:r>
              <a:endParaRPr sz="800" b="1">
                <a:solidFill>
                  <a:schemeClr val="dk1"/>
                </a:solidFill>
              </a:endParaRPr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4256377" y="2046952"/>
            <a:ext cx="2297750" cy="891800"/>
          </a:xfrm>
          <a:custGeom>
            <a:avLst/>
            <a:gdLst/>
            <a:ahLst/>
            <a:cxnLst/>
            <a:rect l="l" t="t" r="r" b="b"/>
            <a:pathLst>
              <a:path w="91910" h="35672" extrusionOk="0">
                <a:moveTo>
                  <a:pt x="0" y="35672"/>
                </a:moveTo>
                <a:cubicBezTo>
                  <a:pt x="3098" y="34820"/>
                  <a:pt x="14482" y="35904"/>
                  <a:pt x="18586" y="30561"/>
                </a:cubicBezTo>
                <a:cubicBezTo>
                  <a:pt x="22690" y="25218"/>
                  <a:pt x="17347" y="8182"/>
                  <a:pt x="24626" y="3613"/>
                </a:cubicBezTo>
                <a:cubicBezTo>
                  <a:pt x="31905" y="-956"/>
                  <a:pt x="54764" y="-1281"/>
                  <a:pt x="62261" y="3148"/>
                </a:cubicBezTo>
                <a:cubicBezTo>
                  <a:pt x="69758" y="7578"/>
                  <a:pt x="64667" y="25064"/>
                  <a:pt x="69608" y="30190"/>
                </a:cubicBezTo>
                <a:cubicBezTo>
                  <a:pt x="74550" y="35317"/>
                  <a:pt x="88193" y="33288"/>
                  <a:pt x="91910" y="33907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Google Shape;84;p13"/>
          <p:cNvSpPr/>
          <p:nvPr/>
        </p:nvSpPr>
        <p:spPr>
          <a:xfrm>
            <a:off x="4280252" y="4024263"/>
            <a:ext cx="2250650" cy="775075"/>
          </a:xfrm>
          <a:custGeom>
            <a:avLst/>
            <a:gdLst/>
            <a:ahLst/>
            <a:cxnLst/>
            <a:rect l="l" t="t" r="r" b="b"/>
            <a:pathLst>
              <a:path w="90026" h="31003" extrusionOk="0">
                <a:moveTo>
                  <a:pt x="90026" y="2672"/>
                </a:moveTo>
                <a:cubicBezTo>
                  <a:pt x="86619" y="3059"/>
                  <a:pt x="73996" y="813"/>
                  <a:pt x="69582" y="4995"/>
                </a:cubicBezTo>
                <a:cubicBezTo>
                  <a:pt x="65168" y="9177"/>
                  <a:pt x="71422" y="23871"/>
                  <a:pt x="63542" y="27762"/>
                </a:cubicBezTo>
                <a:cubicBezTo>
                  <a:pt x="55662" y="31653"/>
                  <a:pt x="30028" y="32273"/>
                  <a:pt x="22303" y="28343"/>
                </a:cubicBezTo>
                <a:cubicBezTo>
                  <a:pt x="14578" y="24413"/>
                  <a:pt x="20909" y="8906"/>
                  <a:pt x="17192" y="4182"/>
                </a:cubicBezTo>
                <a:cubicBezTo>
                  <a:pt x="13475" y="-542"/>
                  <a:pt x="2865" y="697"/>
                  <a:pt x="0" y="0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5" name="Google Shape;85;p13"/>
          <p:cNvGrpSpPr/>
          <p:nvPr/>
        </p:nvGrpSpPr>
        <p:grpSpPr>
          <a:xfrm>
            <a:off x="4172928" y="3128063"/>
            <a:ext cx="641025" cy="602375"/>
            <a:chOff x="1810725" y="2335900"/>
            <a:chExt cx="641025" cy="602375"/>
          </a:xfrm>
        </p:grpSpPr>
        <p:pic>
          <p:nvPicPr>
            <p:cNvPr id="86" name="Google Shape;86;p13" descr="cloud icon, black and white, simple, vector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49375" y="2335900"/>
              <a:ext cx="602375" cy="60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>
              <a:off x="1993450" y="2651500"/>
              <a:ext cx="371700" cy="226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810725" y="2457900"/>
              <a:ext cx="638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API</a:t>
              </a:r>
              <a:endParaRPr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751828" y="3113725"/>
            <a:ext cx="641025" cy="602375"/>
            <a:chOff x="1810725" y="2335900"/>
            <a:chExt cx="641025" cy="602375"/>
          </a:xfrm>
        </p:grpSpPr>
        <p:pic>
          <p:nvPicPr>
            <p:cNvPr id="90" name="Google Shape;90;p13" descr="cloud icon, black and white, simple, vector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49375" y="2335900"/>
              <a:ext cx="602375" cy="60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/>
            <p:nvPr/>
          </p:nvSpPr>
          <p:spPr>
            <a:xfrm>
              <a:off x="1993450" y="2651500"/>
              <a:ext cx="371700" cy="226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1810725" y="2457900"/>
              <a:ext cx="638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API</a:t>
              </a:r>
              <a:endParaRPr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9068278" y="2033736"/>
            <a:ext cx="801475" cy="837675"/>
          </a:xfrm>
          <a:custGeom>
            <a:avLst/>
            <a:gdLst/>
            <a:ahLst/>
            <a:cxnLst/>
            <a:rect l="l" t="t" r="r" b="b"/>
            <a:pathLst>
              <a:path w="32059" h="33507" extrusionOk="0">
                <a:moveTo>
                  <a:pt x="0" y="33507"/>
                </a:moveTo>
                <a:cubicBezTo>
                  <a:pt x="1316" y="32887"/>
                  <a:pt x="5885" y="34823"/>
                  <a:pt x="7898" y="29789"/>
                </a:cubicBezTo>
                <a:cubicBezTo>
                  <a:pt x="9911" y="24755"/>
                  <a:pt x="8053" y="8261"/>
                  <a:pt x="12080" y="3305"/>
                </a:cubicBezTo>
                <a:cubicBezTo>
                  <a:pt x="16107" y="-1651"/>
                  <a:pt x="28729" y="595"/>
                  <a:pt x="32059" y="53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" name="Google Shape;94;p13"/>
          <p:cNvSpPr/>
          <p:nvPr/>
        </p:nvSpPr>
        <p:spPr>
          <a:xfrm>
            <a:off x="9079877" y="4114286"/>
            <a:ext cx="703450" cy="1213217"/>
          </a:xfrm>
          <a:custGeom>
            <a:avLst/>
            <a:gdLst/>
            <a:ahLst/>
            <a:cxnLst/>
            <a:rect l="l" t="t" r="r" b="b"/>
            <a:pathLst>
              <a:path w="28138" h="36242" extrusionOk="0">
                <a:moveTo>
                  <a:pt x="0" y="0"/>
                </a:moveTo>
                <a:cubicBezTo>
                  <a:pt x="1704" y="620"/>
                  <a:pt x="8010" y="-1704"/>
                  <a:pt x="10222" y="3717"/>
                </a:cubicBezTo>
                <a:cubicBezTo>
                  <a:pt x="12434" y="9138"/>
                  <a:pt x="10284" y="27104"/>
                  <a:pt x="13270" y="32525"/>
                </a:cubicBezTo>
                <a:cubicBezTo>
                  <a:pt x="16256" y="37946"/>
                  <a:pt x="25660" y="35623"/>
                  <a:pt x="28138" y="36242"/>
                </a:cubicBez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3143584106"/>
              </p:ext>
            </p:extLst>
          </p:nvPr>
        </p:nvGraphicFramePr>
        <p:xfrm>
          <a:off x="9619853" y="4111482"/>
          <a:ext cx="1400275" cy="1046620"/>
        </p:xfrm>
        <a:graphic>
          <a:graphicData uri="http://schemas.openxmlformats.org/drawingml/2006/table">
            <a:tbl>
              <a:tblPr>
                <a:noFill/>
                <a:tableStyleId>{74D14DFD-BCAD-4FA1-BA94-976CEB6C7411}</a:tableStyleId>
              </a:tblPr>
              <a:tblGrid>
                <a:gridCol w="3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P1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GPT-4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Gemini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P2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P8</a:t>
                      </a: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Google Shape;96;p13"/>
          <p:cNvSpPr txBox="1"/>
          <p:nvPr/>
        </p:nvSpPr>
        <p:spPr>
          <a:xfrm>
            <a:off x="9725252" y="3806824"/>
            <a:ext cx="1254600" cy="2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000" b="1" dirty="0">
                <a:solidFill>
                  <a:schemeClr val="dk1"/>
                </a:solidFill>
              </a:rPr>
              <a:t>Refusal Rate</a:t>
            </a:r>
            <a:endParaRPr sz="1000" b="1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11277653" y="2351517"/>
            <a:ext cx="284152" cy="1181264"/>
            <a:chOff x="9040610" y="1682163"/>
            <a:chExt cx="284152" cy="913372"/>
          </a:xfrm>
        </p:grpSpPr>
        <p:pic>
          <p:nvPicPr>
            <p:cNvPr id="98" name="Google Shape;98;p13"/>
            <p:cNvPicPr preferRelativeResize="0"/>
            <p:nvPr/>
          </p:nvPicPr>
          <p:blipFill rotWithShape="1">
            <a:blip r:embed="rId8">
              <a:alphaModFix/>
            </a:blip>
            <a:srcRect l="9930" r="73169" b="64279"/>
            <a:stretch/>
          </p:blipFill>
          <p:spPr>
            <a:xfrm rot="5400000">
              <a:off x="9037199" y="1685574"/>
              <a:ext cx="290973" cy="2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8">
              <a:alphaModFix/>
            </a:blip>
            <a:srcRect l="57512" t="64279" r="25586"/>
            <a:stretch/>
          </p:blipFill>
          <p:spPr>
            <a:xfrm rot="5400000">
              <a:off x="9037199" y="2307974"/>
              <a:ext cx="290973" cy="2841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13"/>
            <p:cNvGrpSpPr/>
            <p:nvPr/>
          </p:nvGrpSpPr>
          <p:grpSpPr>
            <a:xfrm rot="5400000">
              <a:off x="9037194" y="1996775"/>
              <a:ext cx="290986" cy="284150"/>
              <a:chOff x="4848075" y="1328100"/>
              <a:chExt cx="325452" cy="284150"/>
            </a:xfrm>
          </p:grpSpPr>
          <p:pic>
            <p:nvPicPr>
              <p:cNvPr id="101" name="Google Shape;101;p13"/>
              <p:cNvPicPr preferRelativeResize="0"/>
              <p:nvPr/>
            </p:nvPicPr>
            <p:blipFill rotWithShape="1">
              <a:blip r:embed="rId8">
                <a:alphaModFix/>
              </a:blip>
              <a:srcRect l="66035" r="24513" b="64278"/>
              <a:stretch/>
            </p:blipFill>
            <p:spPr>
              <a:xfrm>
                <a:off x="4848075" y="1328100"/>
                <a:ext cx="162727" cy="284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3"/>
              <p:cNvPicPr preferRelativeResize="0"/>
              <p:nvPr/>
            </p:nvPicPr>
            <p:blipFill rotWithShape="1">
              <a:blip r:embed="rId8">
                <a:alphaModFix/>
              </a:blip>
              <a:srcRect l="4912" t="36995" r="84329" b="18490"/>
              <a:stretch/>
            </p:blipFill>
            <p:spPr>
              <a:xfrm>
                <a:off x="5010800" y="1328100"/>
                <a:ext cx="162727" cy="284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103;p13"/>
          <p:cNvSpPr txBox="1"/>
          <p:nvPr/>
        </p:nvSpPr>
        <p:spPr>
          <a:xfrm>
            <a:off x="10967427" y="2000437"/>
            <a:ext cx="904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300">
                <a:solidFill>
                  <a:schemeClr val="dk1"/>
                </a:solidFill>
              </a:rPr>
              <a:t>FST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0967427" y="2620762"/>
            <a:ext cx="2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344142" y="4838715"/>
            <a:ext cx="1722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Prompt Engineering</a:t>
            </a:r>
            <a:endParaRPr sz="1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294156" y="3927066"/>
            <a:ext cx="2566346" cy="1460584"/>
            <a:chOff x="2040432" y="987818"/>
            <a:chExt cx="2566346" cy="1460584"/>
          </a:xfrm>
        </p:grpSpPr>
        <p:grpSp>
          <p:nvGrpSpPr>
            <p:cNvPr id="110" name="Google Shape;110;p13"/>
            <p:cNvGrpSpPr/>
            <p:nvPr/>
          </p:nvGrpSpPr>
          <p:grpSpPr>
            <a:xfrm>
              <a:off x="2378749" y="2068550"/>
              <a:ext cx="178368" cy="379852"/>
              <a:chOff x="3868561" y="453825"/>
              <a:chExt cx="562852" cy="1198650"/>
            </a:xfrm>
          </p:grpSpPr>
          <p:pic>
            <p:nvPicPr>
              <p:cNvPr id="111" name="Google Shape;111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1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42" y="1042875"/>
                <a:ext cx="506702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" name="Google Shape;113;p13"/>
            <p:cNvGrpSpPr/>
            <p:nvPr/>
          </p:nvGrpSpPr>
          <p:grpSpPr>
            <a:xfrm>
              <a:off x="2378749" y="1722643"/>
              <a:ext cx="178368" cy="379852"/>
              <a:chOff x="3868561" y="453825"/>
              <a:chExt cx="562852" cy="1198650"/>
            </a:xfrm>
          </p:grpSpPr>
          <p:pic>
            <p:nvPicPr>
              <p:cNvPr id="114" name="Google Shape;114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1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42" y="1042875"/>
                <a:ext cx="506702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" name="Google Shape;116;p13"/>
            <p:cNvGrpSpPr/>
            <p:nvPr/>
          </p:nvGrpSpPr>
          <p:grpSpPr>
            <a:xfrm>
              <a:off x="2378737" y="1358780"/>
              <a:ext cx="178368" cy="379852"/>
              <a:chOff x="3868560" y="453825"/>
              <a:chExt cx="562852" cy="1198650"/>
            </a:xfrm>
          </p:grpSpPr>
          <p:pic>
            <p:nvPicPr>
              <p:cNvPr id="117" name="Google Shape;117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0" y="453825"/>
                <a:ext cx="562852" cy="724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35" y="1042875"/>
                <a:ext cx="506705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9" name="Google Shape;119;p13"/>
            <p:cNvGrpSpPr/>
            <p:nvPr/>
          </p:nvGrpSpPr>
          <p:grpSpPr>
            <a:xfrm>
              <a:off x="2378749" y="1012089"/>
              <a:ext cx="178368" cy="379852"/>
              <a:chOff x="3868560" y="422963"/>
              <a:chExt cx="562852" cy="1198651"/>
            </a:xfrm>
          </p:grpSpPr>
          <p:pic>
            <p:nvPicPr>
              <p:cNvPr id="120" name="Google Shape;120;p13"/>
              <p:cNvPicPr preferRelativeResize="0"/>
              <p:nvPr/>
            </p:nvPicPr>
            <p:blipFill rotWithShape="1">
              <a:blip r:embed="rId3">
                <a:alphaModFix/>
              </a:blip>
              <a:srcRect l="50631" r="37602"/>
              <a:stretch/>
            </p:blipFill>
            <p:spPr>
              <a:xfrm>
                <a:off x="3868560" y="422963"/>
                <a:ext cx="562852" cy="72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13"/>
              <p:cNvPicPr preferRelativeResize="0"/>
              <p:nvPr/>
            </p:nvPicPr>
            <p:blipFill rotWithShape="1">
              <a:blip r:embed="rId3">
                <a:alphaModFix/>
              </a:blip>
              <a:srcRect l="62738" t="15810" r="26669"/>
              <a:stretch/>
            </p:blipFill>
            <p:spPr>
              <a:xfrm>
                <a:off x="3896635" y="1012014"/>
                <a:ext cx="506705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3"/>
            <p:cNvSpPr/>
            <p:nvPr/>
          </p:nvSpPr>
          <p:spPr>
            <a:xfrm>
              <a:off x="2093875" y="1021900"/>
              <a:ext cx="1430630" cy="140489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093875" y="1021900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093875" y="1374289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93875" y="1726677"/>
              <a:ext cx="1430630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093874" y="2077401"/>
              <a:ext cx="1431143" cy="35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093876" y="1021900"/>
              <a:ext cx="276256" cy="14048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2040432" y="987818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P1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3477194" y="1001642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P2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3477194" y="1704340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P6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2040432" y="1339444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P3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3"/>
            <p:cNvSpPr txBox="1"/>
            <p:nvPr/>
          </p:nvSpPr>
          <p:spPr>
            <a:xfrm>
              <a:off x="3479048" y="1344942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P4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2040432" y="1710737"/>
              <a:ext cx="428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4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P5</a:t>
              </a:r>
              <a:endParaRPr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39" name="Google Shape;139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4295698" y="2093068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 rotWithShape="1">
            <a:blip r:embed="rId10">
              <a:alphaModFix/>
            </a:blip>
            <a:srcRect l="70741"/>
            <a:stretch/>
          </p:blipFill>
          <p:spPr>
            <a:xfrm>
              <a:off x="4287936" y="1741468"/>
              <a:ext cx="306601" cy="307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2557109" y="1389047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4300177" y="1385321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9">
              <a:alphaModFix/>
            </a:blip>
            <a:srcRect l="23264" t="23398" r="23898" b="23950"/>
            <a:stretch/>
          </p:blipFill>
          <p:spPr>
            <a:xfrm>
              <a:off x="2563292" y="2099653"/>
              <a:ext cx="306601" cy="305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10">
              <a:alphaModFix/>
            </a:blip>
            <a:srcRect l="70741"/>
            <a:stretch/>
          </p:blipFill>
          <p:spPr>
            <a:xfrm>
              <a:off x="2890410" y="2099423"/>
              <a:ext cx="306601" cy="307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3237757" y="5024652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3237757" y="4676906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3240968" y="4329266"/>
            <a:ext cx="294973" cy="31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4420342" y="5110927"/>
            <a:ext cx="3342300" cy="9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9" name="Google Shape;149;p13"/>
          <p:cNvGrpSpPr/>
          <p:nvPr/>
        </p:nvGrpSpPr>
        <p:grpSpPr>
          <a:xfrm>
            <a:off x="4563967" y="5163728"/>
            <a:ext cx="181050" cy="344125"/>
            <a:chOff x="4626397" y="568297"/>
            <a:chExt cx="524630" cy="997175"/>
          </a:xfrm>
        </p:grpSpPr>
        <p:pic>
          <p:nvPicPr>
            <p:cNvPr id="150" name="Google Shape;150;p13"/>
            <p:cNvPicPr preferRelativeResize="0"/>
            <p:nvPr/>
          </p:nvPicPr>
          <p:blipFill rotWithShape="1">
            <a:blip r:embed="rId3">
              <a:alphaModFix/>
            </a:blip>
            <a:srcRect l="51591" t="15810" r="37815"/>
            <a:stretch/>
          </p:blipFill>
          <p:spPr>
            <a:xfrm>
              <a:off x="4644290" y="568297"/>
              <a:ext cx="506737" cy="609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3"/>
            <p:cNvPicPr preferRelativeResize="0"/>
            <p:nvPr/>
          </p:nvPicPr>
          <p:blipFill rotWithShape="1">
            <a:blip r:embed="rId3">
              <a:alphaModFix/>
            </a:blip>
            <a:srcRect l="62738" t="15813" r="26668" b="12010"/>
            <a:stretch/>
          </p:blipFill>
          <p:spPr>
            <a:xfrm>
              <a:off x="4626397" y="1042869"/>
              <a:ext cx="506737" cy="522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3"/>
          <p:cNvSpPr txBox="1"/>
          <p:nvPr/>
        </p:nvSpPr>
        <p:spPr>
          <a:xfrm>
            <a:off x="4720155" y="5112427"/>
            <a:ext cx="122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Malignant or Benign?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720155" y="5573852"/>
            <a:ext cx="133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an expert dermatologist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6322116" y="5589952"/>
            <a:ext cx="1440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 matching game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327705" y="5158102"/>
            <a:ext cx="1623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are paintings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6026068" y="5174475"/>
            <a:ext cx="306601" cy="30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2">
            <a:alphaModFix/>
          </a:blip>
          <a:srcRect l="23264" t="23398" r="23898" b="23950"/>
          <a:stretch/>
        </p:blipFill>
        <p:spPr>
          <a:xfrm>
            <a:off x="6026067" y="5636644"/>
            <a:ext cx="306601" cy="30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4487759" y="5620852"/>
            <a:ext cx="294973" cy="31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13">
            <a:extLst>
              <a:ext uri="{FF2B5EF4-FFF2-40B4-BE49-F238E27FC236}">
                <a16:creationId xmlns:a16="http://schemas.microsoft.com/office/drawing/2014/main" id="{9608AEEF-BB98-13FB-C5EA-8D31CC4D719D}"/>
              </a:ext>
            </a:extLst>
          </p:cNvPr>
          <p:cNvSpPr/>
          <p:nvPr/>
        </p:nvSpPr>
        <p:spPr>
          <a:xfrm>
            <a:off x="2782179" y="3960378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" name="Google Shape;128;p13">
            <a:extLst>
              <a:ext uri="{FF2B5EF4-FFF2-40B4-BE49-F238E27FC236}">
                <a16:creationId xmlns:a16="http://schemas.microsoft.com/office/drawing/2014/main" id="{636216D1-382B-EA6B-05EC-6D15EE8B7413}"/>
              </a:ext>
            </a:extLst>
          </p:cNvPr>
          <p:cNvSpPr/>
          <p:nvPr/>
        </p:nvSpPr>
        <p:spPr>
          <a:xfrm>
            <a:off x="2782179" y="4312767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4" name="Google Shape;129;p13">
            <a:extLst>
              <a:ext uri="{FF2B5EF4-FFF2-40B4-BE49-F238E27FC236}">
                <a16:creationId xmlns:a16="http://schemas.microsoft.com/office/drawing/2014/main" id="{1370ABF4-E8A9-F9A3-81C3-7B93316B5646}"/>
              </a:ext>
            </a:extLst>
          </p:cNvPr>
          <p:cNvSpPr/>
          <p:nvPr/>
        </p:nvSpPr>
        <p:spPr>
          <a:xfrm>
            <a:off x="2782179" y="4665155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5" name="Google Shape;131;p13">
            <a:extLst>
              <a:ext uri="{FF2B5EF4-FFF2-40B4-BE49-F238E27FC236}">
                <a16:creationId xmlns:a16="http://schemas.microsoft.com/office/drawing/2014/main" id="{4AF0C66D-126E-2B48-E985-7DA5DD454607}"/>
              </a:ext>
            </a:extLst>
          </p:cNvPr>
          <p:cNvSpPr/>
          <p:nvPr/>
        </p:nvSpPr>
        <p:spPr>
          <a:xfrm>
            <a:off x="2782179" y="5015879"/>
            <a:ext cx="1430630" cy="35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6" name="Google Shape;132;p13">
            <a:extLst>
              <a:ext uri="{FF2B5EF4-FFF2-40B4-BE49-F238E27FC236}">
                <a16:creationId xmlns:a16="http://schemas.microsoft.com/office/drawing/2014/main" id="{C07DBF0E-CAE6-35F3-6E5B-1BF1F5D0665A}"/>
              </a:ext>
            </a:extLst>
          </p:cNvPr>
          <p:cNvSpPr/>
          <p:nvPr/>
        </p:nvSpPr>
        <p:spPr>
          <a:xfrm>
            <a:off x="2782692" y="3960379"/>
            <a:ext cx="276256" cy="140883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7" name="Google Shape;135;p13">
            <a:extLst>
              <a:ext uri="{FF2B5EF4-FFF2-40B4-BE49-F238E27FC236}">
                <a16:creationId xmlns:a16="http://schemas.microsoft.com/office/drawing/2014/main" id="{A8AC57A1-FA94-D8FA-7008-EB91822B847E}"/>
              </a:ext>
            </a:extLst>
          </p:cNvPr>
          <p:cNvSpPr txBox="1"/>
          <p:nvPr/>
        </p:nvSpPr>
        <p:spPr>
          <a:xfrm>
            <a:off x="1293627" y="4992695"/>
            <a:ext cx="428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P7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135;p13">
            <a:extLst>
              <a:ext uri="{FF2B5EF4-FFF2-40B4-BE49-F238E27FC236}">
                <a16:creationId xmlns:a16="http://schemas.microsoft.com/office/drawing/2014/main" id="{3A283E80-DEE8-B1FA-FC91-0653F4AC5115}"/>
              </a:ext>
            </a:extLst>
          </p:cNvPr>
          <p:cNvSpPr txBox="1"/>
          <p:nvPr/>
        </p:nvSpPr>
        <p:spPr>
          <a:xfrm>
            <a:off x="2726148" y="4997713"/>
            <a:ext cx="428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P8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47;p13">
            <a:extLst>
              <a:ext uri="{FF2B5EF4-FFF2-40B4-BE49-F238E27FC236}">
                <a16:creationId xmlns:a16="http://schemas.microsoft.com/office/drawing/2014/main" id="{688916CD-0816-EF8B-68D9-D0499461043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51812" t="16944" r="4876" b="13007"/>
          <a:stretch/>
        </p:blipFill>
        <p:spPr>
          <a:xfrm>
            <a:off x="3240969" y="3973014"/>
            <a:ext cx="294973" cy="31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4;p13">
            <a:extLst>
              <a:ext uri="{FF2B5EF4-FFF2-40B4-BE49-F238E27FC236}">
                <a16:creationId xmlns:a16="http://schemas.microsoft.com/office/drawing/2014/main" id="{A77ED0BB-1F9B-C609-50DC-213329428B3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1810832" y="4683743"/>
            <a:ext cx="306601" cy="30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4;p13">
            <a:extLst>
              <a:ext uri="{FF2B5EF4-FFF2-40B4-BE49-F238E27FC236}">
                <a16:creationId xmlns:a16="http://schemas.microsoft.com/office/drawing/2014/main" id="{C4DF4639-3E9F-692D-C947-91417835229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70741"/>
          <a:stretch/>
        </p:blipFill>
        <p:spPr>
          <a:xfrm>
            <a:off x="3871477" y="5038671"/>
            <a:ext cx="306601" cy="307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57;p13">
            <a:extLst>
              <a:ext uri="{FF2B5EF4-FFF2-40B4-BE49-F238E27FC236}">
                <a16:creationId xmlns:a16="http://schemas.microsoft.com/office/drawing/2014/main" id="{2BE79174-4EAD-4560-580F-26B90727D710}"/>
              </a:ext>
            </a:extLst>
          </p:cNvPr>
          <p:cNvGrpSpPr/>
          <p:nvPr/>
        </p:nvGrpSpPr>
        <p:grpSpPr>
          <a:xfrm>
            <a:off x="1612136" y="2220533"/>
            <a:ext cx="1027229" cy="1130329"/>
            <a:chOff x="1376971" y="2728460"/>
            <a:chExt cx="1144800" cy="1259700"/>
          </a:xfrm>
        </p:grpSpPr>
        <p:sp>
          <p:nvSpPr>
            <p:cNvPr id="28" name="Google Shape;58;p13">
              <a:extLst>
                <a:ext uri="{FF2B5EF4-FFF2-40B4-BE49-F238E27FC236}">
                  <a16:creationId xmlns:a16="http://schemas.microsoft.com/office/drawing/2014/main" id="{F4F64B7F-0E28-F5DA-ACD2-AB0D88B59A5E}"/>
                </a:ext>
              </a:extLst>
            </p:cNvPr>
            <p:cNvSpPr/>
            <p:nvPr/>
          </p:nvSpPr>
          <p:spPr>
            <a:xfrm>
              <a:off x="1376971" y="2728460"/>
              <a:ext cx="1144800" cy="1259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1927B86F-0676-1466-36B1-3F796B285ED0}"/>
                </a:ext>
              </a:extLst>
            </p:cNvPr>
            <p:cNvSpPr/>
            <p:nvPr/>
          </p:nvSpPr>
          <p:spPr>
            <a:xfrm>
              <a:off x="1428999" y="2787660"/>
              <a:ext cx="1044000" cy="10095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B402B-4C87-2324-0767-007698EC179B}"/>
              </a:ext>
            </a:extLst>
          </p:cNvPr>
          <p:cNvGrpSpPr/>
          <p:nvPr/>
        </p:nvGrpSpPr>
        <p:grpSpPr>
          <a:xfrm>
            <a:off x="1521908" y="2123564"/>
            <a:ext cx="1027229" cy="1130329"/>
            <a:chOff x="575344" y="2355871"/>
            <a:chExt cx="1027229" cy="1130329"/>
          </a:xfrm>
        </p:grpSpPr>
        <p:grpSp>
          <p:nvGrpSpPr>
            <p:cNvPr id="23" name="Google Shape;57;p13">
              <a:extLst>
                <a:ext uri="{FF2B5EF4-FFF2-40B4-BE49-F238E27FC236}">
                  <a16:creationId xmlns:a16="http://schemas.microsoft.com/office/drawing/2014/main" id="{8CB349A3-EB9B-1232-6457-8307DADDA961}"/>
                </a:ext>
              </a:extLst>
            </p:cNvPr>
            <p:cNvGrpSpPr/>
            <p:nvPr/>
          </p:nvGrpSpPr>
          <p:grpSpPr>
            <a:xfrm>
              <a:off x="575344" y="2355871"/>
              <a:ext cx="1027229" cy="1130329"/>
              <a:chOff x="1376971" y="2728460"/>
              <a:chExt cx="1144800" cy="1259700"/>
            </a:xfrm>
          </p:grpSpPr>
          <p:sp>
            <p:nvSpPr>
              <p:cNvPr id="24" name="Google Shape;58;p13">
                <a:extLst>
                  <a:ext uri="{FF2B5EF4-FFF2-40B4-BE49-F238E27FC236}">
                    <a16:creationId xmlns:a16="http://schemas.microsoft.com/office/drawing/2014/main" id="{2D4210F8-3405-FB60-05B6-33855AC8C355}"/>
                  </a:ext>
                </a:extLst>
              </p:cNvPr>
              <p:cNvSpPr/>
              <p:nvPr/>
            </p:nvSpPr>
            <p:spPr>
              <a:xfrm>
                <a:off x="1376971" y="2728460"/>
                <a:ext cx="1144800" cy="1259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Google Shape;59;p13">
                <a:extLst>
                  <a:ext uri="{FF2B5EF4-FFF2-40B4-BE49-F238E27FC236}">
                    <a16:creationId xmlns:a16="http://schemas.microsoft.com/office/drawing/2014/main" id="{32E1B611-2A91-A779-82C7-1535EC4AA082}"/>
                  </a:ext>
                </a:extLst>
              </p:cNvPr>
              <p:cNvSpPr/>
              <p:nvPr/>
            </p:nvSpPr>
            <p:spPr>
              <a:xfrm>
                <a:off x="1428999" y="2787660"/>
                <a:ext cx="1044000" cy="1009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2" name="Picture 21" descr="A x-ray of a person's chest&#10;&#10;Description automatically generated">
              <a:extLst>
                <a:ext uri="{FF2B5EF4-FFF2-40B4-BE49-F238E27FC236}">
                  <a16:creationId xmlns:a16="http://schemas.microsoft.com/office/drawing/2014/main" id="{579E7F17-A890-F190-C732-8DFB4E2D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Cutout trans="61000" numberOfShades="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3278" y="2411353"/>
              <a:ext cx="932692" cy="901057"/>
            </a:xfrm>
            <a:prstGeom prst="rect">
              <a:avLst/>
            </a:prstGeom>
          </p:spPr>
        </p:pic>
      </p:grpSp>
      <p:sp>
        <p:nvSpPr>
          <p:cNvPr id="33" name="Google Shape;72;p13">
            <a:extLst>
              <a:ext uri="{FF2B5EF4-FFF2-40B4-BE49-F238E27FC236}">
                <a16:creationId xmlns:a16="http://schemas.microsoft.com/office/drawing/2014/main" id="{171BE8E7-E1F5-52A3-C00E-187837815D9E}"/>
              </a:ext>
            </a:extLst>
          </p:cNvPr>
          <p:cNvSpPr txBox="1"/>
          <p:nvPr/>
        </p:nvSpPr>
        <p:spPr>
          <a:xfrm>
            <a:off x="1072126" y="1709721"/>
            <a:ext cx="1923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</a:rPr>
              <a:t>Chest X-rays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Consolas</vt:lpstr>
      <vt:lpstr>Arial</vt:lpstr>
      <vt:lpstr>Helvetica Neue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Sagers</cp:lastModifiedBy>
  <cp:revision>5</cp:revision>
  <dcterms:modified xsi:type="dcterms:W3CDTF">2024-03-26T02:55:12Z</dcterms:modified>
</cp:coreProperties>
</file>