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3"/>
  </p:notesMasterIdLst>
  <p:sldIdLst>
    <p:sldId id="256" r:id="rId2"/>
    <p:sldId id="257" r:id="rId3"/>
    <p:sldId id="264" r:id="rId4"/>
    <p:sldId id="258" r:id="rId5"/>
    <p:sldId id="259" r:id="rId6"/>
    <p:sldId id="260" r:id="rId7"/>
    <p:sldId id="261" r:id="rId8"/>
    <p:sldId id="262" r:id="rId9"/>
    <p:sldId id="265" r:id="rId10"/>
    <p:sldId id="266"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66125" autoAdjust="0"/>
  </p:normalViewPr>
  <p:slideViewPr>
    <p:cSldViewPr snapToGrid="0">
      <p:cViewPr varScale="1">
        <p:scale>
          <a:sx n="60" d="100"/>
          <a:sy n="60" d="100"/>
        </p:scale>
        <p:origin x="96"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1E08D7-DF5C-428C-8D02-EA3D0C4C8B2C}" type="datetimeFigureOut">
              <a:rPr lang="en-GB" smtClean="0"/>
              <a:t>23/12/2018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2DB183-7279-46B3-B9E2-42AED52C6447}" type="slidenum">
              <a:rPr lang="en-GB" smtClean="0"/>
              <a:t>‹#›</a:t>
            </a:fld>
            <a:endParaRPr lang="en-GB"/>
          </a:p>
        </p:txBody>
      </p:sp>
    </p:spTree>
    <p:extLst>
      <p:ext uri="{BB962C8B-B14F-4D97-AF65-F5344CB8AC3E}">
        <p14:creationId xmlns:p14="http://schemas.microsoft.com/office/powerpoint/2010/main" val="1739692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Game design</a:t>
            </a:r>
            <a:r>
              <a:rPr lang="en-GB" baseline="0" dirty="0"/>
              <a:t> needs to be done right in order to get a positive reaction from different forms of stakeholders that all expect different outputs from the game. </a:t>
            </a:r>
            <a:r>
              <a:rPr lang="en-GB" dirty="0"/>
              <a:t>Stakeholders</a:t>
            </a:r>
            <a:r>
              <a:rPr lang="en-GB" baseline="0" dirty="0"/>
              <a:t> refers to certain groups that are interested in a product, the stakeholders in regards to game design include people that see an interest in the game or the game being successful. As an example of this, a stakeholder for a game could be a player of the game, a player would want to see a game be designed carefully and with player base in mind, a player would benefit from a good game design by being able to have a much more positive experience when playing the game, a player could find much more enjoyment as well as having a value for money, the player can be satisfied with these if the design of the game is good. Sponsors are another stakeholder that will benefit from the game being well designed overall, this is because the sponsors main goal is to make money and ultimately achieve profits as well as seeing the success of the represented group grow. A different kind of stakeholder is the developer of the game, a developer will be designing a game in order to meet certain requirements, for example the developer may design the game to tell a certain type of story, this story may be correctly portrayed by having good game design or it could not be depending on the design of the game. As well as this the developer is looking to gain reputation and success from the game doing well, to do this the game must be designed in a way that can allow that. Another In-House stockholder is the project manager, also known as a “Watch Dog” project managers have the task to watch over the project and ensure that the project is completed to the best standards possible. To do this the project manager will need to ensure the game is designed properly so that it is successful, this will benefit them by allowing for profit for the group they are watching over, as well as this the group will be able to increase positive reputation within them. All stakeholders have benefits for the game being designed well and almost all stakeholders have something to lose if the game is designed poorly, this is one of the reasons why game design is very important to be </a:t>
            </a:r>
            <a:r>
              <a:rPr lang="en-GB" baseline="0"/>
              <a:t>done correctly.</a:t>
            </a:r>
            <a:endParaRPr lang="en-GB" dirty="0"/>
          </a:p>
        </p:txBody>
      </p:sp>
      <p:sp>
        <p:nvSpPr>
          <p:cNvPr id="4" name="Slide Number Placeholder 3"/>
          <p:cNvSpPr>
            <a:spLocks noGrp="1"/>
          </p:cNvSpPr>
          <p:nvPr>
            <p:ph type="sldNum" sz="quarter" idx="10"/>
          </p:nvPr>
        </p:nvSpPr>
        <p:spPr/>
        <p:txBody>
          <a:bodyPr/>
          <a:lstStyle/>
          <a:p>
            <a:fld id="{512DB183-7279-46B3-B9E2-42AED52C6447}" type="slidenum">
              <a:rPr lang="en-GB" smtClean="0"/>
              <a:t>8</a:t>
            </a:fld>
            <a:endParaRPr lang="en-GB"/>
          </a:p>
        </p:txBody>
      </p:sp>
    </p:spTree>
    <p:extLst>
      <p:ext uri="{BB962C8B-B14F-4D97-AF65-F5344CB8AC3E}">
        <p14:creationId xmlns:p14="http://schemas.microsoft.com/office/powerpoint/2010/main" val="270476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1960’s: This was the start of the video gaming era, the first ever game was created in 1062, this game could not get the commercial value that it wanted due to financial problems, they could not market the game and therefore was not very popular. This was the first time people used computers to build games as coding languages came soon after.</a:t>
            </a:r>
          </a:p>
          <a:p>
            <a:endParaRPr lang="en-GB" dirty="0"/>
          </a:p>
          <a:p>
            <a:r>
              <a:rPr lang="en-GB" dirty="0"/>
              <a:t>1970’s: The first commercial video game is released in 1971, this game is called ‘Computer Space’, this game is what pushed video games to the spotlight more and sparked the creation for a game that was one of the most popular games today, this game was called ‘Pong’ and became a sensation within the video gaming history, created by Atari, this game allowed people to come together and play video games which was one of the main selling points. This spawned the first console called the Atari 2600, as well as this arcades become more and more popular.</a:t>
            </a:r>
          </a:p>
          <a:p>
            <a:endParaRPr lang="en-GB" dirty="0"/>
          </a:p>
          <a:p>
            <a:r>
              <a:rPr lang="en-GB" dirty="0"/>
              <a:t>1980’s: From where arcades were extremely popular, 1980’s was the burst of home consoles, this was when the NES was made and released to the public, as well as this significant games like Jump man which inspired the Mario series as well as the Puck man, the game now known as Pac Man. Consoles had its biggest boom with the invention of handheld consoles with the </a:t>
            </a:r>
            <a:r>
              <a:rPr lang="en-GB" dirty="0" err="1"/>
              <a:t>GameBoy</a:t>
            </a:r>
            <a:r>
              <a:rPr lang="en-GB" dirty="0"/>
              <a:t> being released, this allowed people to enjoy video games on the go adding more functionality to it, </a:t>
            </a:r>
          </a:p>
          <a:p>
            <a:endParaRPr lang="en-GB" dirty="0"/>
          </a:p>
          <a:p>
            <a:r>
              <a:rPr lang="en-GB" dirty="0"/>
              <a:t>1990’s: Consoles in this time became more developed, they had more functionality and better engines and hardware to run games. Examples of this are </a:t>
            </a:r>
            <a:r>
              <a:rPr lang="en-GB" dirty="0" err="1"/>
              <a:t>Playtation</a:t>
            </a:r>
            <a:r>
              <a:rPr lang="en-GB" dirty="0"/>
              <a:t> and the Nintendo 64, these consoles allowed them to create more interactive games such as the more popular first person shooter, Doom. This game showed a different way games could be made and affected how people made games for futures to come.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2000’s: this decade that the </a:t>
            </a:r>
            <a:r>
              <a:rPr lang="en-GB" dirty="0" err="1"/>
              <a:t>playstation</a:t>
            </a:r>
            <a:r>
              <a:rPr lang="en-GB" dirty="0"/>
              <a:t> 2 and </a:t>
            </a:r>
            <a:r>
              <a:rPr lang="en-GB" dirty="0" err="1"/>
              <a:t>xbox</a:t>
            </a:r>
            <a:r>
              <a:rPr lang="en-GB" dirty="0"/>
              <a:t> console, this started the rivalry between Sony and Microsoft, this contest in the gaming market propelled the gaming industry more than ever due the competitive nature of the market, more consoles were developed frequently. With this the Mobile gaming market boomed due to Apple creating an App store where people could share their games to the public for specifically mobile.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2010’s: In this decade, gaming has become a market sensation, money in the business is bigger than ever and the amount of people that play games gets bigger every day. The Next Gen consoles of PS4 and Xbox one were released, strides in gaming were made with Virtual reality and motion controls, this allowed people to fully immerse themselves within a game and with the world within. Having this new technology means that the future of gaming will only be bright, reaching more immersive and better technology for the companies to continue producing more in the market.</a:t>
            </a:r>
          </a:p>
          <a:p>
            <a:endParaRPr lang="en-GB" dirty="0"/>
          </a:p>
        </p:txBody>
      </p:sp>
      <p:sp>
        <p:nvSpPr>
          <p:cNvPr id="4" name="Slide Number Placeholder 3"/>
          <p:cNvSpPr>
            <a:spLocks noGrp="1"/>
          </p:cNvSpPr>
          <p:nvPr>
            <p:ph type="sldNum" sz="quarter" idx="10"/>
          </p:nvPr>
        </p:nvSpPr>
        <p:spPr/>
        <p:txBody>
          <a:bodyPr/>
          <a:lstStyle/>
          <a:p>
            <a:fld id="{512DB183-7279-46B3-B9E2-42AED52C6447}" type="slidenum">
              <a:rPr lang="en-GB" smtClean="0"/>
              <a:t>9</a:t>
            </a:fld>
            <a:endParaRPr lang="en-GB"/>
          </a:p>
        </p:txBody>
      </p:sp>
    </p:spTree>
    <p:extLst>
      <p:ext uri="{BB962C8B-B14F-4D97-AF65-F5344CB8AC3E}">
        <p14:creationId xmlns:p14="http://schemas.microsoft.com/office/powerpoint/2010/main" val="23316767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6DA755C2-DAE2-4D9E-917C-03F3D9DADA5B}" type="datetimeFigureOut">
              <a:rPr lang="en-GB" smtClean="0"/>
              <a:t>23/12/2018</a:t>
            </a:fld>
            <a:endParaRPr lang="en-GB"/>
          </a:p>
        </p:txBody>
      </p:sp>
      <p:sp>
        <p:nvSpPr>
          <p:cNvPr id="5" name="Footer Placeholder 4"/>
          <p:cNvSpPr>
            <a:spLocks noGrp="1"/>
          </p:cNvSpPr>
          <p:nvPr>
            <p:ph type="ftr" sz="quarter" idx="11"/>
          </p:nvPr>
        </p:nvSpPr>
        <p:spPr>
          <a:xfrm>
            <a:off x="1876424" y="5410201"/>
            <a:ext cx="5124886" cy="365125"/>
          </a:xfrm>
        </p:spPr>
        <p:txBody>
          <a:bodyPr/>
          <a:lstStyle/>
          <a:p>
            <a:endParaRPr lang="en-GB"/>
          </a:p>
        </p:txBody>
      </p:sp>
      <p:sp>
        <p:nvSpPr>
          <p:cNvPr id="6" name="Slide Number Placeholder 5"/>
          <p:cNvSpPr>
            <a:spLocks noGrp="1"/>
          </p:cNvSpPr>
          <p:nvPr>
            <p:ph type="sldNum" sz="quarter" idx="12"/>
          </p:nvPr>
        </p:nvSpPr>
        <p:spPr>
          <a:xfrm>
            <a:off x="9896911" y="5410199"/>
            <a:ext cx="771089" cy="365125"/>
          </a:xfrm>
        </p:spPr>
        <p:txBody>
          <a:bodyPr/>
          <a:lstStyle/>
          <a:p>
            <a:fld id="{FCE6E14B-C71D-4937-9DB7-87C33BBA5D3C}" type="slidenum">
              <a:rPr lang="en-GB" smtClean="0"/>
              <a:t>‹#›</a:t>
            </a:fld>
            <a:endParaRPr lang="en-GB"/>
          </a:p>
        </p:txBody>
      </p:sp>
    </p:spTree>
    <p:extLst>
      <p:ext uri="{BB962C8B-B14F-4D97-AF65-F5344CB8AC3E}">
        <p14:creationId xmlns:p14="http://schemas.microsoft.com/office/powerpoint/2010/main" val="1014011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DA755C2-DAE2-4D9E-917C-03F3D9DADA5B}" type="datetimeFigureOut">
              <a:rPr lang="en-GB" smtClean="0"/>
              <a:t>23/12/2018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CE6E14B-C71D-4937-9DB7-87C33BBA5D3C}" type="slidenum">
              <a:rPr lang="en-GB" smtClean="0"/>
              <a:t>‹#›</a:t>
            </a:fld>
            <a:endParaRPr lang="en-GB"/>
          </a:p>
        </p:txBody>
      </p:sp>
    </p:spTree>
    <p:extLst>
      <p:ext uri="{BB962C8B-B14F-4D97-AF65-F5344CB8AC3E}">
        <p14:creationId xmlns:p14="http://schemas.microsoft.com/office/powerpoint/2010/main" val="1826106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DA755C2-DAE2-4D9E-917C-03F3D9DADA5B}" type="datetimeFigureOut">
              <a:rPr lang="en-GB" smtClean="0"/>
              <a:t>23/12/2018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CE6E14B-C71D-4937-9DB7-87C33BBA5D3C}" type="slidenum">
              <a:rPr lang="en-GB" smtClean="0"/>
              <a:t>‹#›</a:t>
            </a:fld>
            <a:endParaRPr lang="en-GB"/>
          </a:p>
        </p:txBody>
      </p:sp>
    </p:spTree>
    <p:extLst>
      <p:ext uri="{BB962C8B-B14F-4D97-AF65-F5344CB8AC3E}">
        <p14:creationId xmlns:p14="http://schemas.microsoft.com/office/powerpoint/2010/main" val="40517717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DA755C2-DAE2-4D9E-917C-03F3D9DADA5B}" type="datetimeFigureOut">
              <a:rPr lang="en-GB" smtClean="0"/>
              <a:t>23/12/2018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CE6E14B-C71D-4937-9DB7-87C33BBA5D3C}" type="slidenum">
              <a:rPr lang="en-GB" smtClean="0"/>
              <a:t>‹#›</a:t>
            </a:fld>
            <a:endParaRPr lang="en-GB"/>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256866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DA755C2-DAE2-4D9E-917C-03F3D9DADA5B}" type="datetimeFigureOut">
              <a:rPr lang="en-GB" smtClean="0"/>
              <a:t>23/12/2018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CE6E14B-C71D-4937-9DB7-87C33BBA5D3C}" type="slidenum">
              <a:rPr lang="en-GB" smtClean="0"/>
              <a:t>‹#›</a:t>
            </a:fld>
            <a:endParaRPr lang="en-GB"/>
          </a:p>
        </p:txBody>
      </p:sp>
    </p:spTree>
    <p:extLst>
      <p:ext uri="{BB962C8B-B14F-4D97-AF65-F5344CB8AC3E}">
        <p14:creationId xmlns:p14="http://schemas.microsoft.com/office/powerpoint/2010/main" val="3748292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DA755C2-DAE2-4D9E-917C-03F3D9DADA5B}" type="datetimeFigureOut">
              <a:rPr lang="en-GB" smtClean="0"/>
              <a:t>23/12/2018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CE6E14B-C71D-4937-9DB7-87C33BBA5D3C}" type="slidenum">
              <a:rPr lang="en-GB" smtClean="0"/>
              <a:t>‹#›</a:t>
            </a:fld>
            <a:endParaRPr lang="en-GB"/>
          </a:p>
        </p:txBody>
      </p:sp>
    </p:spTree>
    <p:extLst>
      <p:ext uri="{BB962C8B-B14F-4D97-AF65-F5344CB8AC3E}">
        <p14:creationId xmlns:p14="http://schemas.microsoft.com/office/powerpoint/2010/main" val="42805938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DA755C2-DAE2-4D9E-917C-03F3D9DADA5B}" type="datetimeFigureOut">
              <a:rPr lang="en-GB" smtClean="0"/>
              <a:t>23/12/2018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CE6E14B-C71D-4937-9DB7-87C33BBA5D3C}" type="slidenum">
              <a:rPr lang="en-GB" smtClean="0"/>
              <a:t>‹#›</a:t>
            </a:fld>
            <a:endParaRPr lang="en-GB"/>
          </a:p>
        </p:txBody>
      </p:sp>
    </p:spTree>
    <p:extLst>
      <p:ext uri="{BB962C8B-B14F-4D97-AF65-F5344CB8AC3E}">
        <p14:creationId xmlns:p14="http://schemas.microsoft.com/office/powerpoint/2010/main" val="7433787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A755C2-DAE2-4D9E-917C-03F3D9DADA5B}" type="datetimeFigureOut">
              <a:rPr lang="en-GB" smtClean="0"/>
              <a:t>23/12/2018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CE6E14B-C71D-4937-9DB7-87C33BBA5D3C}" type="slidenum">
              <a:rPr lang="en-GB" smtClean="0"/>
              <a:t>‹#›</a:t>
            </a:fld>
            <a:endParaRPr lang="en-GB"/>
          </a:p>
        </p:txBody>
      </p:sp>
    </p:spTree>
    <p:extLst>
      <p:ext uri="{BB962C8B-B14F-4D97-AF65-F5344CB8AC3E}">
        <p14:creationId xmlns:p14="http://schemas.microsoft.com/office/powerpoint/2010/main" val="42165584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A755C2-DAE2-4D9E-917C-03F3D9DADA5B}" type="datetimeFigureOut">
              <a:rPr lang="en-GB" smtClean="0"/>
              <a:t>23/12/2018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CE6E14B-C71D-4937-9DB7-87C33BBA5D3C}" type="slidenum">
              <a:rPr lang="en-GB" smtClean="0"/>
              <a:t>‹#›</a:t>
            </a:fld>
            <a:endParaRPr lang="en-GB"/>
          </a:p>
        </p:txBody>
      </p:sp>
    </p:spTree>
    <p:extLst>
      <p:ext uri="{BB962C8B-B14F-4D97-AF65-F5344CB8AC3E}">
        <p14:creationId xmlns:p14="http://schemas.microsoft.com/office/powerpoint/2010/main" val="716487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A755C2-DAE2-4D9E-917C-03F3D9DADA5B}" type="datetimeFigureOut">
              <a:rPr lang="en-GB" smtClean="0"/>
              <a:t>23/12/2018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CE6E14B-C71D-4937-9DB7-87C33BBA5D3C}" type="slidenum">
              <a:rPr lang="en-GB" smtClean="0"/>
              <a:t>‹#›</a:t>
            </a:fld>
            <a:endParaRPr lang="en-GB"/>
          </a:p>
        </p:txBody>
      </p:sp>
    </p:spTree>
    <p:extLst>
      <p:ext uri="{BB962C8B-B14F-4D97-AF65-F5344CB8AC3E}">
        <p14:creationId xmlns:p14="http://schemas.microsoft.com/office/powerpoint/2010/main" val="1832618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DA755C2-DAE2-4D9E-917C-03F3D9DADA5B}" type="datetimeFigureOut">
              <a:rPr lang="en-GB" smtClean="0"/>
              <a:t>23/12/2018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CE6E14B-C71D-4937-9DB7-87C33BBA5D3C}" type="slidenum">
              <a:rPr lang="en-GB" smtClean="0"/>
              <a:t>‹#›</a:t>
            </a:fld>
            <a:endParaRPr lang="en-GB"/>
          </a:p>
        </p:txBody>
      </p:sp>
    </p:spTree>
    <p:extLst>
      <p:ext uri="{BB962C8B-B14F-4D97-AF65-F5344CB8AC3E}">
        <p14:creationId xmlns:p14="http://schemas.microsoft.com/office/powerpoint/2010/main" val="371022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A755C2-DAE2-4D9E-917C-03F3D9DADA5B}" type="datetimeFigureOut">
              <a:rPr lang="en-GB" smtClean="0"/>
              <a:t>23/12/2018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CE6E14B-C71D-4937-9DB7-87C33BBA5D3C}" type="slidenum">
              <a:rPr lang="en-GB" smtClean="0"/>
              <a:t>‹#›</a:t>
            </a:fld>
            <a:endParaRPr lang="en-GB"/>
          </a:p>
        </p:txBody>
      </p:sp>
    </p:spTree>
    <p:extLst>
      <p:ext uri="{BB962C8B-B14F-4D97-AF65-F5344CB8AC3E}">
        <p14:creationId xmlns:p14="http://schemas.microsoft.com/office/powerpoint/2010/main" val="2511836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A755C2-DAE2-4D9E-917C-03F3D9DADA5B}" type="datetimeFigureOut">
              <a:rPr lang="en-GB" smtClean="0"/>
              <a:t>23/12/2018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CE6E14B-C71D-4937-9DB7-87C33BBA5D3C}" type="slidenum">
              <a:rPr lang="en-GB" smtClean="0"/>
              <a:t>‹#›</a:t>
            </a:fld>
            <a:endParaRPr lang="en-GB"/>
          </a:p>
        </p:txBody>
      </p:sp>
    </p:spTree>
    <p:extLst>
      <p:ext uri="{BB962C8B-B14F-4D97-AF65-F5344CB8AC3E}">
        <p14:creationId xmlns:p14="http://schemas.microsoft.com/office/powerpoint/2010/main" val="913071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A755C2-DAE2-4D9E-917C-03F3D9DADA5B}" type="datetimeFigureOut">
              <a:rPr lang="en-GB" smtClean="0"/>
              <a:t>23/12/2018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CE6E14B-C71D-4937-9DB7-87C33BBA5D3C}" type="slidenum">
              <a:rPr lang="en-GB" smtClean="0"/>
              <a:t>‹#›</a:t>
            </a:fld>
            <a:endParaRPr lang="en-GB"/>
          </a:p>
        </p:txBody>
      </p:sp>
    </p:spTree>
    <p:extLst>
      <p:ext uri="{BB962C8B-B14F-4D97-AF65-F5344CB8AC3E}">
        <p14:creationId xmlns:p14="http://schemas.microsoft.com/office/powerpoint/2010/main" val="263397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A755C2-DAE2-4D9E-917C-03F3D9DADA5B}" type="datetimeFigureOut">
              <a:rPr lang="en-GB" smtClean="0"/>
              <a:t>23/12/2018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CE6E14B-C71D-4937-9DB7-87C33BBA5D3C}" type="slidenum">
              <a:rPr lang="en-GB" smtClean="0"/>
              <a:t>‹#›</a:t>
            </a:fld>
            <a:endParaRPr lang="en-GB"/>
          </a:p>
        </p:txBody>
      </p:sp>
    </p:spTree>
    <p:extLst>
      <p:ext uri="{BB962C8B-B14F-4D97-AF65-F5344CB8AC3E}">
        <p14:creationId xmlns:p14="http://schemas.microsoft.com/office/powerpoint/2010/main" val="306769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DA755C2-DAE2-4D9E-917C-03F3D9DADA5B}" type="datetimeFigureOut">
              <a:rPr lang="en-GB" smtClean="0"/>
              <a:t>23/12/2018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CE6E14B-C71D-4937-9DB7-87C33BBA5D3C}" type="slidenum">
              <a:rPr lang="en-GB" smtClean="0"/>
              <a:t>‹#›</a:t>
            </a:fld>
            <a:endParaRPr lang="en-GB"/>
          </a:p>
        </p:txBody>
      </p:sp>
    </p:spTree>
    <p:extLst>
      <p:ext uri="{BB962C8B-B14F-4D97-AF65-F5344CB8AC3E}">
        <p14:creationId xmlns:p14="http://schemas.microsoft.com/office/powerpoint/2010/main" val="436694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DA755C2-DAE2-4D9E-917C-03F3D9DADA5B}" type="datetimeFigureOut">
              <a:rPr lang="en-GB" smtClean="0"/>
              <a:t>23/12/2018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CE6E14B-C71D-4937-9DB7-87C33BBA5D3C}" type="slidenum">
              <a:rPr lang="en-GB" smtClean="0"/>
              <a:t>‹#›</a:t>
            </a:fld>
            <a:endParaRPr lang="en-GB"/>
          </a:p>
        </p:txBody>
      </p:sp>
    </p:spTree>
    <p:extLst>
      <p:ext uri="{BB962C8B-B14F-4D97-AF65-F5344CB8AC3E}">
        <p14:creationId xmlns:p14="http://schemas.microsoft.com/office/powerpoint/2010/main" val="4011016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A755C2-DAE2-4D9E-917C-03F3D9DADA5B}" type="datetimeFigureOut">
              <a:rPr lang="en-GB" smtClean="0"/>
              <a:t>23/12/2018</a:t>
            </a:fld>
            <a:endParaRPr lang="en-GB"/>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CE6E14B-C71D-4937-9DB7-87C33BBA5D3C}" type="slidenum">
              <a:rPr lang="en-GB" smtClean="0"/>
              <a:t>‹#›</a:t>
            </a:fld>
            <a:endParaRPr lang="en-GB"/>
          </a:p>
        </p:txBody>
      </p:sp>
    </p:spTree>
    <p:extLst>
      <p:ext uri="{BB962C8B-B14F-4D97-AF65-F5344CB8AC3E}">
        <p14:creationId xmlns:p14="http://schemas.microsoft.com/office/powerpoint/2010/main" val="978607242"/>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Reviewing game design</a:t>
            </a:r>
          </a:p>
        </p:txBody>
      </p:sp>
      <p:sp>
        <p:nvSpPr>
          <p:cNvPr id="3" name="Subtitle 2"/>
          <p:cNvSpPr>
            <a:spLocks noGrp="1"/>
          </p:cNvSpPr>
          <p:nvPr>
            <p:ph type="subTitle" idx="1"/>
          </p:nvPr>
        </p:nvSpPr>
        <p:spPr/>
        <p:txBody>
          <a:bodyPr/>
          <a:lstStyle/>
          <a:p>
            <a:r>
              <a:rPr lang="en-GB" dirty="0"/>
              <a:t>Luke Shead</a:t>
            </a:r>
          </a:p>
        </p:txBody>
      </p:sp>
    </p:spTree>
    <p:extLst>
      <p:ext uri="{BB962C8B-B14F-4D97-AF65-F5344CB8AC3E}">
        <p14:creationId xmlns:p14="http://schemas.microsoft.com/office/powerpoint/2010/main" val="1725370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E1AAE-72CF-433B-A649-AA48E17662AA}"/>
              </a:ext>
            </a:extLst>
          </p:cNvPr>
          <p:cNvSpPr>
            <a:spLocks noGrp="1"/>
          </p:cNvSpPr>
          <p:nvPr>
            <p:ph type="title"/>
          </p:nvPr>
        </p:nvSpPr>
        <p:spPr/>
        <p:txBody>
          <a:bodyPr/>
          <a:lstStyle/>
          <a:p>
            <a:r>
              <a:rPr lang="en-GB" dirty="0"/>
              <a:t>Conclusion</a:t>
            </a:r>
          </a:p>
        </p:txBody>
      </p:sp>
      <p:sp>
        <p:nvSpPr>
          <p:cNvPr id="3" name="Content Placeholder 2">
            <a:extLst>
              <a:ext uri="{FF2B5EF4-FFF2-40B4-BE49-F238E27FC236}">
                <a16:creationId xmlns:a16="http://schemas.microsoft.com/office/drawing/2014/main" id="{7A5341A6-3E90-4663-82F3-F3116CDAEDFF}"/>
              </a:ext>
            </a:extLst>
          </p:cNvPr>
          <p:cNvSpPr>
            <a:spLocks noGrp="1"/>
          </p:cNvSpPr>
          <p:nvPr>
            <p:ph idx="1"/>
          </p:nvPr>
        </p:nvSpPr>
        <p:spPr/>
        <p:txBody>
          <a:bodyPr>
            <a:normAutofit fontScale="92500" lnSpcReduction="20000"/>
          </a:bodyPr>
          <a:lstStyle/>
          <a:p>
            <a:pPr marL="0" indent="0">
              <a:buNone/>
            </a:pPr>
            <a:r>
              <a:rPr lang="en-GB" dirty="0"/>
              <a:t>In conclusion, gaming has evolved from when it was just tennis in 2d, the gaming technology has become more powerful and more interactive for gamers. The amount of people that play games aren’t from a certain group but come from all forms of users allowing gaming to be a big part in social activity back from what social activity used to be. Instead of just using a controller there are many ways a gamer can play games and all of which are from technology that has advanced over the years. </a:t>
            </a:r>
          </a:p>
          <a:p>
            <a:pPr marL="0" indent="0">
              <a:buNone/>
            </a:pPr>
            <a:r>
              <a:rPr lang="en-GB" dirty="0"/>
              <a:t>Gaming is not just about the game itself anymore but by advancements it has become a method for social, commercial and financial use across the </a:t>
            </a:r>
            <a:r>
              <a:rPr lang="en-GB"/>
              <a:t>entire world.</a:t>
            </a:r>
            <a:endParaRPr lang="en-GB" dirty="0"/>
          </a:p>
          <a:p>
            <a:pPr marL="0" indent="0">
              <a:buNone/>
            </a:pPr>
            <a:r>
              <a:rPr lang="en-GB" dirty="0"/>
              <a:t>Evidence Below in references</a:t>
            </a:r>
          </a:p>
        </p:txBody>
      </p:sp>
    </p:spTree>
    <p:extLst>
      <p:ext uri="{BB962C8B-B14F-4D97-AF65-F5344CB8AC3E}">
        <p14:creationId xmlns:p14="http://schemas.microsoft.com/office/powerpoint/2010/main" val="2715851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 page</a:t>
            </a:r>
          </a:p>
        </p:txBody>
      </p:sp>
      <p:sp>
        <p:nvSpPr>
          <p:cNvPr id="3" name="Content Placeholder 2"/>
          <p:cNvSpPr>
            <a:spLocks noGrp="1"/>
          </p:cNvSpPr>
          <p:nvPr>
            <p:ph idx="1"/>
          </p:nvPr>
        </p:nvSpPr>
        <p:spPr>
          <a:xfrm>
            <a:off x="1141412" y="2097088"/>
            <a:ext cx="9905999" cy="3541714"/>
          </a:xfrm>
        </p:spPr>
        <p:txBody>
          <a:bodyPr>
            <a:normAutofit/>
          </a:bodyPr>
          <a:lstStyle/>
          <a:p>
            <a:pPr marL="0" indent="0">
              <a:buNone/>
            </a:pPr>
            <a:r>
              <a:rPr lang="en-GB" sz="1100" i="1" dirty="0" err="1"/>
              <a:t>Aamasutra</a:t>
            </a:r>
            <a:r>
              <a:rPr lang="en-GB" sz="1100" dirty="0"/>
              <a:t> [online]. (2018). Available from: &lt;https://www.gamasutra.com/view/feature/185676/the_aesthetics_of_game_art_and_.php?print=1&gt;. [Accessed 03/12/2018].</a:t>
            </a:r>
            <a:endParaRPr lang="en-GB" sz="1100" i="1" dirty="0"/>
          </a:p>
          <a:p>
            <a:pPr marL="0" indent="0">
              <a:buNone/>
            </a:pPr>
            <a:r>
              <a:rPr lang="en-GB" sz="1100" i="1" dirty="0"/>
              <a:t>Backstage Pass</a:t>
            </a:r>
            <a:r>
              <a:rPr lang="en-GB" sz="1100" dirty="0"/>
              <a:t> [online]. (2017). Available from: &lt;http://blog.backstagepass.co.in/career-in-gaming/why-game-design-is-important/&gt;. [Accessed 03/12/2018].</a:t>
            </a:r>
          </a:p>
          <a:p>
            <a:pPr marL="0" indent="0">
              <a:buNone/>
            </a:pPr>
            <a:r>
              <a:rPr lang="en-GB" sz="1100" dirty="0"/>
              <a:t>Design Doc (2017). </a:t>
            </a:r>
            <a:r>
              <a:rPr lang="en-GB" sz="1100" i="1" dirty="0"/>
              <a:t>Good Design, Bad Design - The Best</a:t>
            </a:r>
            <a:r>
              <a:rPr lang="en-GB" sz="1100" dirty="0"/>
              <a:t>. [online]. Available from: &lt;https://www.youtube.com/watch?v=bE_ZuNp1CTI&gt;. [Accessed 03/12/2018].</a:t>
            </a:r>
            <a:endParaRPr lang="en-GB" sz="500" dirty="0"/>
          </a:p>
          <a:p>
            <a:pPr marL="0" indent="0">
              <a:buNone/>
            </a:pPr>
            <a:r>
              <a:rPr lang="en-GB" sz="1100" dirty="0"/>
              <a:t>Design Doc (2017). </a:t>
            </a:r>
            <a:r>
              <a:rPr lang="en-GB" sz="1100" i="1" dirty="0"/>
              <a:t>Good Design, Bad Design Vol. 3 - Amazing and Awful Video Game Graphic Design ~ Design Doc</a:t>
            </a:r>
            <a:r>
              <a:rPr lang="en-GB" sz="1100" dirty="0"/>
              <a:t>. [online]. Available from: &lt;https://www.youtube.com/watch?v=Uqes0CaAim0&gt;. [Accessed 03/12/2018].</a:t>
            </a:r>
          </a:p>
          <a:p>
            <a:pPr marL="0" indent="0">
              <a:buNone/>
            </a:pPr>
            <a:r>
              <a:rPr lang="en-GB" sz="1100" i="1" dirty="0"/>
              <a:t>Mashable</a:t>
            </a:r>
            <a:r>
              <a:rPr lang="en-GB" sz="1100" dirty="0"/>
              <a:t> [online]. (2019). Available from: &lt;https://mashable.com/2015/01/08/gaming-tech-ces/?europe=true#QBpQpEPy9sq1&gt;. [Accessed 22/13/2018].</a:t>
            </a:r>
          </a:p>
          <a:p>
            <a:pPr marL="0" indent="0">
              <a:buNone/>
            </a:pPr>
            <a:r>
              <a:rPr lang="en-GB" sz="1050" i="1" dirty="0" err="1"/>
              <a:t>TargetJobs</a:t>
            </a:r>
            <a:r>
              <a:rPr lang="en-GB" sz="1050" dirty="0"/>
              <a:t> [online]. (2018). Available from: &lt;https://targetjobs.co.uk/careers-advice/job-descriptions/454743-video-game-designer-job-description&gt;. [Accessed 03/12/2018].</a:t>
            </a:r>
          </a:p>
          <a:p>
            <a:pPr marL="0" indent="0">
              <a:buNone/>
            </a:pPr>
            <a:endParaRPr lang="en-GB" sz="100" dirty="0"/>
          </a:p>
        </p:txBody>
      </p:sp>
    </p:spTree>
    <p:extLst>
      <p:ext uri="{BB962C8B-B14F-4D97-AF65-F5344CB8AC3E}">
        <p14:creationId xmlns:p14="http://schemas.microsoft.com/office/powerpoint/2010/main" val="2581588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839" y="338655"/>
            <a:ext cx="9905998" cy="1478570"/>
          </a:xfrm>
        </p:spPr>
        <p:txBody>
          <a:bodyPr/>
          <a:lstStyle/>
          <a:p>
            <a:r>
              <a:rPr lang="en-GB" dirty="0"/>
              <a:t>What is Game design?	</a:t>
            </a:r>
          </a:p>
        </p:txBody>
      </p:sp>
      <p:sp>
        <p:nvSpPr>
          <p:cNvPr id="3" name="Content Placeholder 2"/>
          <p:cNvSpPr>
            <a:spLocks noGrp="1"/>
          </p:cNvSpPr>
          <p:nvPr>
            <p:ph idx="1"/>
          </p:nvPr>
        </p:nvSpPr>
        <p:spPr>
          <a:xfrm>
            <a:off x="700839" y="1508465"/>
            <a:ext cx="8567852" cy="4904209"/>
          </a:xfrm>
        </p:spPr>
        <p:txBody>
          <a:bodyPr>
            <a:normAutofit/>
          </a:bodyPr>
          <a:lstStyle/>
          <a:p>
            <a:pPr marL="0" indent="0">
              <a:buNone/>
            </a:pPr>
            <a:r>
              <a:rPr lang="en-GB" sz="2000" dirty="0"/>
              <a:t>Game design is the art of forging ideas either in a group or alone and using those ideas to design and eventually develop a game. It is known as the visual communication from the game to the players.</a:t>
            </a:r>
          </a:p>
          <a:p>
            <a:pPr marL="0" indent="0">
              <a:buNone/>
            </a:pPr>
            <a:r>
              <a:rPr lang="en-GB" sz="2000" dirty="0"/>
              <a:t>Game design can be done in a large variety of ways with each having its own advantages and disadvantages depending on the type of design and the workforce for the game.</a:t>
            </a:r>
          </a:p>
          <a:p>
            <a:pPr marL="0" indent="0">
              <a:buNone/>
            </a:pPr>
            <a:r>
              <a:rPr lang="en-GB" sz="2000" dirty="0"/>
              <a:t>One of the key aspects of game design is the artwork revolving around it, the artwork and design patterns used within the game are very important for the success of the game. This involves the UI, colour, character design and all animation involved within.</a:t>
            </a:r>
          </a:p>
          <a:p>
            <a:pPr marL="0" indent="0">
              <a:buNone/>
            </a:pPr>
            <a:r>
              <a:rPr lang="en-GB" sz="2000" dirty="0"/>
              <a:t>The game designers are responsible for the artistic style of the game and work very closely with the programming team to create a game.</a:t>
            </a:r>
          </a:p>
        </p:txBody>
      </p:sp>
    </p:spTree>
    <p:extLst>
      <p:ext uri="{BB962C8B-B14F-4D97-AF65-F5344CB8AC3E}">
        <p14:creationId xmlns:p14="http://schemas.microsoft.com/office/powerpoint/2010/main" val="3242905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142412"/>
            <a:ext cx="9905998" cy="1478570"/>
          </a:xfrm>
        </p:spPr>
        <p:txBody>
          <a:bodyPr/>
          <a:lstStyle/>
          <a:p>
            <a:r>
              <a:rPr lang="en-GB" dirty="0"/>
              <a:t>Different Perspectives of Game Design?</a:t>
            </a:r>
          </a:p>
        </p:txBody>
      </p:sp>
      <p:sp>
        <p:nvSpPr>
          <p:cNvPr id="3" name="Content Placeholder 2"/>
          <p:cNvSpPr>
            <a:spLocks noGrp="1"/>
          </p:cNvSpPr>
          <p:nvPr>
            <p:ph idx="1"/>
          </p:nvPr>
        </p:nvSpPr>
        <p:spPr>
          <a:xfrm>
            <a:off x="1207913" y="1280160"/>
            <a:ext cx="9905999" cy="5012574"/>
          </a:xfrm>
        </p:spPr>
        <p:txBody>
          <a:bodyPr>
            <a:normAutofit fontScale="92500" lnSpcReduction="10000"/>
          </a:bodyPr>
          <a:lstStyle/>
          <a:p>
            <a:pPr marL="0" indent="0">
              <a:buNone/>
            </a:pPr>
            <a:r>
              <a:rPr lang="en-GB" dirty="0"/>
              <a:t>Whilst game design can be simplified into simple sentences, game design does not have a set description and can be perceived in many ways. For example some people may see it as the art style of a game whereas others may see game design as the gameplay and mechanics of the game.</a:t>
            </a:r>
          </a:p>
          <a:p>
            <a:pPr marL="0" indent="0">
              <a:buNone/>
            </a:pPr>
            <a:r>
              <a:rPr lang="en-GB" dirty="0"/>
              <a:t>Game designers are responsible for the setting, characters, story and much more within a games designing stage. Designers will work closely with the artists and programmers or will take up one of the roles if needed in order to create a game.</a:t>
            </a:r>
          </a:p>
          <a:p>
            <a:pPr marL="0" indent="0">
              <a:buNone/>
            </a:pPr>
            <a:r>
              <a:rPr lang="en-GB" dirty="0"/>
              <a:t>Game designers have many responsibilities and it is uncommon to have two game designers in charge of the same things, this is because of how diverse the responsibilities are of a game designer. </a:t>
            </a:r>
          </a:p>
          <a:p>
            <a:pPr marL="0" indent="0">
              <a:buNone/>
            </a:pPr>
            <a:r>
              <a:rPr lang="en-GB" dirty="0"/>
              <a:t>Different perspectives are made of what a game designer is in charge of and how they interact in the environment.</a:t>
            </a:r>
          </a:p>
          <a:p>
            <a:pPr marL="0" indent="0">
              <a:buNone/>
            </a:pPr>
            <a:endParaRPr lang="en-GB" dirty="0"/>
          </a:p>
        </p:txBody>
      </p:sp>
    </p:spTree>
    <p:extLst>
      <p:ext uri="{BB962C8B-B14F-4D97-AF65-F5344CB8AC3E}">
        <p14:creationId xmlns:p14="http://schemas.microsoft.com/office/powerpoint/2010/main" val="129705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Why Is game design needed?</a:t>
            </a:r>
          </a:p>
        </p:txBody>
      </p:sp>
      <p:sp>
        <p:nvSpPr>
          <p:cNvPr id="3" name="Content Placeholder 2"/>
          <p:cNvSpPr>
            <a:spLocks noGrp="1"/>
          </p:cNvSpPr>
          <p:nvPr>
            <p:ph idx="1"/>
          </p:nvPr>
        </p:nvSpPr>
        <p:spPr>
          <a:xfrm>
            <a:off x="1141412" y="2249487"/>
            <a:ext cx="9905999" cy="3960120"/>
          </a:xfrm>
        </p:spPr>
        <p:txBody>
          <a:bodyPr>
            <a:normAutofit lnSpcReduction="10000"/>
          </a:bodyPr>
          <a:lstStyle/>
          <a:p>
            <a:pPr marL="0" indent="0">
              <a:buNone/>
            </a:pPr>
            <a:r>
              <a:rPr lang="en-GB" sz="2000" dirty="0"/>
              <a:t>The design of the game is one of the more important parts of the game and the steps to develop a design style for the game will usually take up most of the time within the planning stage of the game.</a:t>
            </a:r>
          </a:p>
          <a:p>
            <a:pPr marL="0" indent="0">
              <a:buNone/>
            </a:pPr>
            <a:r>
              <a:rPr lang="en-GB" sz="2000" dirty="0"/>
              <a:t>When players play a game, the main aspect that will be looked upon is the art style and art patterns the game has, this is because the art design is the entire aesthetic of the game and will be shown for the full duration of the game.</a:t>
            </a:r>
          </a:p>
          <a:p>
            <a:pPr marL="0" indent="0">
              <a:buNone/>
            </a:pPr>
            <a:r>
              <a:rPr lang="en-GB" sz="2000" dirty="0"/>
              <a:t>Having a poor design for a game could mean that the game will look unappealing to the public and may lose sales, whereas a good design can ensure that the game will still entice people to buy it and continue playing it.</a:t>
            </a:r>
          </a:p>
          <a:p>
            <a:pPr marL="0" indent="0">
              <a:buNone/>
            </a:pPr>
            <a:r>
              <a:rPr lang="en-GB" sz="2000" dirty="0"/>
              <a:t>This is why game design is so important.</a:t>
            </a:r>
          </a:p>
        </p:txBody>
      </p:sp>
    </p:spTree>
    <p:extLst>
      <p:ext uri="{BB962C8B-B14F-4D97-AF65-F5344CB8AC3E}">
        <p14:creationId xmlns:p14="http://schemas.microsoft.com/office/powerpoint/2010/main" val="3039863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1478570"/>
          </a:xfrm>
        </p:spPr>
        <p:txBody>
          <a:bodyPr/>
          <a:lstStyle/>
          <a:p>
            <a:r>
              <a:rPr lang="en-GB" dirty="0"/>
              <a:t>What does The design do and how does it affect the game?</a:t>
            </a:r>
          </a:p>
        </p:txBody>
      </p:sp>
      <p:sp>
        <p:nvSpPr>
          <p:cNvPr id="3" name="Content Placeholder 2"/>
          <p:cNvSpPr>
            <a:spLocks noGrp="1"/>
          </p:cNvSpPr>
          <p:nvPr>
            <p:ph idx="1"/>
          </p:nvPr>
        </p:nvSpPr>
        <p:spPr>
          <a:xfrm>
            <a:off x="1141412" y="1180407"/>
            <a:ext cx="9905999" cy="5394959"/>
          </a:xfrm>
        </p:spPr>
        <p:txBody>
          <a:bodyPr>
            <a:normAutofit/>
          </a:bodyPr>
          <a:lstStyle/>
          <a:p>
            <a:pPr marL="0" indent="0">
              <a:buNone/>
            </a:pPr>
            <a:endParaRPr lang="en-GB" sz="2000" dirty="0"/>
          </a:p>
          <a:p>
            <a:pPr marL="0" indent="0">
              <a:buNone/>
            </a:pPr>
            <a:r>
              <a:rPr lang="en-GB" sz="2000" dirty="0"/>
              <a:t>A games design its built to add another level of attractiveness for a game, by having a good design pattern, players will be able to find more enjoyment within it. </a:t>
            </a:r>
          </a:p>
          <a:p>
            <a:pPr marL="0" indent="0">
              <a:buNone/>
            </a:pPr>
            <a:endParaRPr lang="en-GB" sz="2000" dirty="0"/>
          </a:p>
          <a:p>
            <a:pPr marL="0" indent="0">
              <a:buNone/>
            </a:pPr>
            <a:r>
              <a:rPr lang="en-GB" sz="2000" dirty="0"/>
              <a:t>Having an art style people can enjoy means that the player can admire the design and the player can enjoy the experience of the game without having to experience the gameplay, since games are meant to be immersive, an art style that a player can truly admire and immerse in allows for a better experience on the game. </a:t>
            </a:r>
          </a:p>
          <a:p>
            <a:pPr marL="0" indent="0">
              <a:buNone/>
            </a:pPr>
            <a:endParaRPr lang="en-GB" sz="2000" dirty="0"/>
          </a:p>
          <a:p>
            <a:pPr marL="0" indent="0">
              <a:buNone/>
            </a:pPr>
            <a:r>
              <a:rPr lang="en-GB" sz="2000" dirty="0"/>
              <a:t>In contrast to this, a bad design for a game can mean a more irritating experience for the player, a poor design can mean sales will decrease as the game will not look as enticing to potential buyers. </a:t>
            </a:r>
          </a:p>
          <a:p>
            <a:pPr marL="0" indent="0">
              <a:buNone/>
            </a:pPr>
            <a:endParaRPr lang="en-GB" sz="2000" dirty="0"/>
          </a:p>
        </p:txBody>
      </p:sp>
    </p:spTree>
    <p:extLst>
      <p:ext uri="{BB962C8B-B14F-4D97-AF65-F5344CB8AC3E}">
        <p14:creationId xmlns:p14="http://schemas.microsoft.com/office/powerpoint/2010/main" val="2291639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1478570"/>
          </a:xfrm>
        </p:spPr>
        <p:txBody>
          <a:bodyPr/>
          <a:lstStyle/>
          <a:p>
            <a:r>
              <a:rPr lang="en-GB" dirty="0"/>
              <a:t>The result of good and bad game design</a:t>
            </a:r>
          </a:p>
        </p:txBody>
      </p:sp>
      <p:sp>
        <p:nvSpPr>
          <p:cNvPr id="3" name="Content Placeholder 2"/>
          <p:cNvSpPr>
            <a:spLocks noGrp="1"/>
          </p:cNvSpPr>
          <p:nvPr>
            <p:ph idx="1"/>
          </p:nvPr>
        </p:nvSpPr>
        <p:spPr>
          <a:xfrm>
            <a:off x="1141412" y="1478570"/>
            <a:ext cx="9905999" cy="4957856"/>
          </a:xfrm>
        </p:spPr>
        <p:txBody>
          <a:bodyPr>
            <a:normAutofit/>
          </a:bodyPr>
          <a:lstStyle/>
          <a:p>
            <a:pPr marL="0" indent="0">
              <a:buNone/>
            </a:pPr>
            <a:endParaRPr lang="en-GB" sz="2000" dirty="0"/>
          </a:p>
          <a:p>
            <a:pPr marL="0" indent="0">
              <a:buNone/>
            </a:pPr>
            <a:r>
              <a:rPr lang="en-GB" sz="2000" dirty="0"/>
              <a:t>A games design can be very vital to a games success, this is because of how it interacts with the player, if the design of the game is complex and boring, then the game will not give much clarity to the player whereas a good design style will. Some games have had bad reviews due to how poorly designed the games UI is and vice versa with games with well designed UI.</a:t>
            </a:r>
          </a:p>
          <a:p>
            <a:pPr marL="0" indent="0">
              <a:buNone/>
            </a:pPr>
            <a:endParaRPr lang="en-GB" sz="2000" dirty="0"/>
          </a:p>
          <a:p>
            <a:pPr marL="0" indent="0">
              <a:buNone/>
            </a:pPr>
            <a:r>
              <a:rPr lang="en-GB" sz="2000" dirty="0"/>
              <a:t>When designing a game, there are rules that most developers will follow in order to make sure that the design of the game is done properly, some examples of breaking these rules are: Too many items or interactives within the UI, An excessive range of Fonts or colours, lack of clarity within the UI of objective or basic gameplay of game and clunky or complex menus.</a:t>
            </a:r>
          </a:p>
        </p:txBody>
      </p:sp>
    </p:spTree>
    <p:extLst>
      <p:ext uri="{BB962C8B-B14F-4D97-AF65-F5344CB8AC3E}">
        <p14:creationId xmlns:p14="http://schemas.microsoft.com/office/powerpoint/2010/main" val="177612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31629"/>
            <a:ext cx="9905998" cy="1478570"/>
          </a:xfrm>
        </p:spPr>
        <p:txBody>
          <a:bodyPr/>
          <a:lstStyle/>
          <a:p>
            <a:r>
              <a:rPr lang="en-GB" dirty="0"/>
              <a:t>Good and bad Examples of correct      game design</a:t>
            </a:r>
          </a:p>
        </p:txBody>
      </p:sp>
      <p:sp>
        <p:nvSpPr>
          <p:cNvPr id="3" name="Content Placeholder 2"/>
          <p:cNvSpPr>
            <a:spLocks noGrp="1"/>
          </p:cNvSpPr>
          <p:nvPr>
            <p:ph idx="1"/>
          </p:nvPr>
        </p:nvSpPr>
        <p:spPr>
          <a:xfrm>
            <a:off x="1141412" y="1610198"/>
            <a:ext cx="9905999" cy="4968731"/>
          </a:xfrm>
        </p:spPr>
        <p:txBody>
          <a:bodyPr>
            <a:normAutofit fontScale="92500"/>
          </a:bodyPr>
          <a:lstStyle/>
          <a:p>
            <a:pPr marL="0" indent="0">
              <a:buNone/>
            </a:pPr>
            <a:r>
              <a:rPr lang="en-GB" dirty="0"/>
              <a:t>Good examples:</a:t>
            </a:r>
          </a:p>
          <a:p>
            <a:r>
              <a:rPr lang="en-GB" sz="1600" dirty="0"/>
              <a:t>Brutal Legend: This game had a very clear and unique game design, with the world being built around the theme of Heavy Metal music, the UI complimented that perfectly and used a careful palette of shapes and colour in order to help the theme of heavy metal.</a:t>
            </a:r>
          </a:p>
          <a:p>
            <a:r>
              <a:rPr lang="en-GB" sz="1600" dirty="0"/>
              <a:t>Persona 5: The Design of this game is intentionally wacky and colourful, it is designed with text being the same font and size however not all horizontal, some intentionally overlap and animations are smooth and work well to convey the situation. This game breaks some of the rules on purpose to help follow its theme which it does very well.</a:t>
            </a:r>
          </a:p>
          <a:p>
            <a:pPr marL="0" indent="0">
              <a:buNone/>
            </a:pPr>
            <a:r>
              <a:rPr lang="en-GB" dirty="0"/>
              <a:t>Bad Examples:</a:t>
            </a:r>
          </a:p>
          <a:p>
            <a:r>
              <a:rPr lang="en-GB" sz="1600" dirty="0"/>
              <a:t>Mario Party 8: The Menus of this game were known as clunky and overly complicated, this was due to the amount of font designs within the menus, the colour scheme being poorly mixed as well as the menu supporting a different aspect ratio than the game. All of this made the game receive criticism on its design therefore criticism with the game.</a:t>
            </a:r>
          </a:p>
          <a:p>
            <a:r>
              <a:rPr lang="en-GB" sz="1600" dirty="0"/>
              <a:t>Mortal </a:t>
            </a:r>
            <a:r>
              <a:rPr lang="en-GB" sz="1600" dirty="0" err="1"/>
              <a:t>Kombat</a:t>
            </a:r>
            <a:r>
              <a:rPr lang="en-GB" sz="1600" dirty="0"/>
              <a:t> 8: This games design issue is not because of the rules it breaks but because how the game design did not match the gameplay style, with it being a fighting game the UI was made to be simplistic and succeeded in doing so, however the games style did not match the menus plain look to them and the different grid and list styles that were put with them.</a:t>
            </a:r>
          </a:p>
        </p:txBody>
      </p:sp>
    </p:spTree>
    <p:extLst>
      <p:ext uri="{BB962C8B-B14F-4D97-AF65-F5344CB8AC3E}">
        <p14:creationId xmlns:p14="http://schemas.microsoft.com/office/powerpoint/2010/main" val="2535654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887" y="144693"/>
            <a:ext cx="9905998" cy="1478570"/>
          </a:xfrm>
        </p:spPr>
        <p:txBody>
          <a:bodyPr/>
          <a:lstStyle/>
          <a:p>
            <a:r>
              <a:rPr lang="en-GB" dirty="0"/>
              <a:t>Insights into game design from stakeholders</a:t>
            </a:r>
          </a:p>
        </p:txBody>
      </p:sp>
      <p:sp>
        <p:nvSpPr>
          <p:cNvPr id="3" name="Content Placeholder 2"/>
          <p:cNvSpPr>
            <a:spLocks noGrp="1"/>
          </p:cNvSpPr>
          <p:nvPr>
            <p:ph idx="1"/>
          </p:nvPr>
        </p:nvSpPr>
        <p:spPr>
          <a:xfrm>
            <a:off x="448887" y="1429789"/>
            <a:ext cx="10598525" cy="5245331"/>
          </a:xfrm>
        </p:spPr>
        <p:txBody>
          <a:bodyPr/>
          <a:lstStyle/>
          <a:p>
            <a:pPr marL="0" indent="0">
              <a:buNone/>
            </a:pPr>
            <a:r>
              <a:rPr lang="en-GB" b="1" dirty="0"/>
              <a:t>Stakeholders:</a:t>
            </a:r>
          </a:p>
          <a:p>
            <a:pPr marL="0" indent="0">
              <a:buNone/>
            </a:pPr>
            <a:r>
              <a:rPr lang="en-GB" dirty="0"/>
              <a:t>Customers/Players: Enjoyment, Value for money</a:t>
            </a:r>
          </a:p>
          <a:p>
            <a:pPr marL="0" indent="0">
              <a:buNone/>
            </a:pPr>
            <a:endParaRPr lang="en-GB" dirty="0"/>
          </a:p>
          <a:p>
            <a:pPr marL="0" indent="0">
              <a:buNone/>
            </a:pPr>
            <a:r>
              <a:rPr lang="en-GB" dirty="0"/>
              <a:t>Sponsors: Money, Profit, Success</a:t>
            </a:r>
          </a:p>
          <a:p>
            <a:pPr marL="0" indent="0">
              <a:buNone/>
            </a:pPr>
            <a:endParaRPr lang="en-GB" dirty="0"/>
          </a:p>
          <a:p>
            <a:pPr marL="0" indent="0">
              <a:buNone/>
            </a:pPr>
            <a:r>
              <a:rPr lang="en-GB" dirty="0"/>
              <a:t>Developer: Reputation, Success, Storytelling</a:t>
            </a:r>
          </a:p>
          <a:p>
            <a:pPr marL="0" indent="0">
              <a:buNone/>
            </a:pPr>
            <a:endParaRPr lang="en-GB" dirty="0"/>
          </a:p>
          <a:p>
            <a:pPr marL="0" indent="0">
              <a:buNone/>
            </a:pPr>
            <a:r>
              <a:rPr lang="en-GB" dirty="0"/>
              <a:t>Project Manager: Profit, Reputation, </a:t>
            </a:r>
          </a:p>
          <a:p>
            <a:pPr marL="0" indent="0">
              <a:buNone/>
            </a:pPr>
            <a:endParaRPr lang="en-GB" dirty="0"/>
          </a:p>
          <a:p>
            <a:pPr marL="0" indent="0">
              <a:buNone/>
            </a:pPr>
            <a:endParaRPr lang="en-GB" dirty="0"/>
          </a:p>
        </p:txBody>
      </p:sp>
    </p:spTree>
    <p:extLst>
      <p:ext uri="{BB962C8B-B14F-4D97-AF65-F5344CB8AC3E}">
        <p14:creationId xmlns:p14="http://schemas.microsoft.com/office/powerpoint/2010/main" val="2776609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C38EB-E130-482C-A6FA-FDB4413C2146}"/>
              </a:ext>
            </a:extLst>
          </p:cNvPr>
          <p:cNvSpPr>
            <a:spLocks noGrp="1"/>
          </p:cNvSpPr>
          <p:nvPr>
            <p:ph type="title"/>
          </p:nvPr>
        </p:nvSpPr>
        <p:spPr/>
        <p:txBody>
          <a:bodyPr/>
          <a:lstStyle/>
          <a:p>
            <a:r>
              <a:rPr lang="en-GB" dirty="0"/>
              <a:t>Game TimeLine</a:t>
            </a:r>
          </a:p>
        </p:txBody>
      </p:sp>
      <p:sp>
        <p:nvSpPr>
          <p:cNvPr id="3" name="Content Placeholder 2">
            <a:extLst>
              <a:ext uri="{FF2B5EF4-FFF2-40B4-BE49-F238E27FC236}">
                <a16:creationId xmlns:a16="http://schemas.microsoft.com/office/drawing/2014/main" id="{FFF3BC70-269F-4CF1-8593-1ECB8DC5D792}"/>
              </a:ext>
            </a:extLst>
          </p:cNvPr>
          <p:cNvSpPr>
            <a:spLocks noGrp="1"/>
          </p:cNvSpPr>
          <p:nvPr>
            <p:ph idx="1"/>
          </p:nvPr>
        </p:nvSpPr>
        <p:spPr>
          <a:xfrm>
            <a:off x="1141411" y="2209800"/>
            <a:ext cx="9905999" cy="3619499"/>
          </a:xfrm>
        </p:spPr>
        <p:txBody>
          <a:bodyPr anchor="ctr"/>
          <a:lstStyle/>
          <a:p>
            <a:r>
              <a:rPr lang="en-GB" dirty="0"/>
              <a:t>1960’s: First computer based video game created </a:t>
            </a:r>
            <a:r>
              <a:rPr lang="en-GB" dirty="0" err="1"/>
              <a:t>Spacewars</a:t>
            </a:r>
            <a:endParaRPr lang="en-GB" dirty="0"/>
          </a:p>
          <a:p>
            <a:r>
              <a:rPr lang="en-GB" dirty="0"/>
              <a:t>1970’s: Video games become commercial</a:t>
            </a:r>
          </a:p>
          <a:p>
            <a:r>
              <a:rPr lang="en-GB" dirty="0"/>
              <a:t>1980’s: Arcades and home consoles excel, </a:t>
            </a:r>
            <a:r>
              <a:rPr lang="en-GB" dirty="0" err="1"/>
              <a:t>tetris</a:t>
            </a:r>
            <a:r>
              <a:rPr lang="en-GB" dirty="0"/>
              <a:t>, jump man etc.</a:t>
            </a:r>
          </a:p>
          <a:p>
            <a:r>
              <a:rPr lang="en-GB" dirty="0"/>
              <a:t>1990’s: Doom, Nintendo 64 and Sony PlayStation</a:t>
            </a:r>
          </a:p>
          <a:p>
            <a:r>
              <a:rPr lang="en-GB" dirty="0"/>
              <a:t>2000’s: PS2, Xbox, Xbox 360, Wii, mobile gaming store with Apple.</a:t>
            </a:r>
          </a:p>
          <a:p>
            <a:r>
              <a:rPr lang="en-GB" dirty="0"/>
              <a:t>2010’s: Xbox one, PS4 VR, motion controls</a:t>
            </a:r>
          </a:p>
        </p:txBody>
      </p:sp>
    </p:spTree>
    <p:extLst>
      <p:ext uri="{BB962C8B-B14F-4D97-AF65-F5344CB8AC3E}">
        <p14:creationId xmlns:p14="http://schemas.microsoft.com/office/powerpoint/2010/main" val="11633388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833</TotalTime>
  <Words>2242</Words>
  <Application>Microsoft Office PowerPoint</Application>
  <PresentationFormat>Widescreen</PresentationFormat>
  <Paragraphs>77</Paragraphs>
  <Slides>11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Trebuchet MS</vt:lpstr>
      <vt:lpstr>Tw Cen MT</vt:lpstr>
      <vt:lpstr>Circuit</vt:lpstr>
      <vt:lpstr>Reviewing game design</vt:lpstr>
      <vt:lpstr>What is Game design? </vt:lpstr>
      <vt:lpstr>Different Perspectives of Game Design?</vt:lpstr>
      <vt:lpstr>Why Is game design needed?</vt:lpstr>
      <vt:lpstr>What does The design do and how does it affect the game?</vt:lpstr>
      <vt:lpstr>The result of good and bad game design</vt:lpstr>
      <vt:lpstr>Good and bad Examples of correct      game design</vt:lpstr>
      <vt:lpstr>Insights into game design from stakeholders</vt:lpstr>
      <vt:lpstr>Game TimeLine</vt:lpstr>
      <vt:lpstr>Conclusion</vt:lpstr>
      <vt:lpstr>References page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Reviewing game design</dc:title>
  <dc:creator>Luke Shead</dc:creator>
  <cp:lastModifiedBy>Luke Shead</cp:lastModifiedBy>
  <cp:revision>55</cp:revision>
  <dcterms:created xsi:type="dcterms:W3CDTF">2018-12-03T09:47:21Z</dcterms:created>
  <dcterms:modified xsi:type="dcterms:W3CDTF">2018-12-23T23:08:01Z</dcterms:modified>
</cp:coreProperties>
</file>