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68" r:id="rId3"/>
    <p:sldId id="369" r:id="rId4"/>
    <p:sldId id="373" r:id="rId5"/>
    <p:sldId id="370" r:id="rId6"/>
    <p:sldId id="371" r:id="rId7"/>
    <p:sldId id="37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  <a:srgbClr val="FF0066"/>
    <a:srgbClr val="F00000"/>
    <a:srgbClr val="008000"/>
    <a:srgbClr val="009A00"/>
    <a:srgbClr val="008600"/>
    <a:srgbClr val="00B400"/>
    <a:srgbClr val="3479CC"/>
    <a:srgbClr val="31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9822" autoAdjust="0"/>
  </p:normalViewPr>
  <p:slideViewPr>
    <p:cSldViewPr>
      <p:cViewPr>
        <p:scale>
          <a:sx n="81" d="100"/>
          <a:sy n="81" d="100"/>
        </p:scale>
        <p:origin x="-133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3D3A-024F-4547-9407-BBFB7F435BEC}" type="datetimeFigureOut">
              <a:rPr lang="ru-RU" smtClean="0"/>
              <a:pPr/>
              <a:t>29.03.2016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C3CC-D9A1-4895-9558-1A06EC49657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82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A248A-795F-43D3-B69E-3EF6F288ABD8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B940-16CB-4CDD-A6EF-1A8B1932317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38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50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9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9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81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2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63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9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4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61AA-63E4-4A9D-8CB1-6C12014EAD09}" type="datetimeFigureOut">
              <a:rPr lang="ru-RU" smtClean="0"/>
              <a:pPr/>
              <a:t>29.03.2016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25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214422"/>
            <a:ext cx="9144000" cy="5643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42844" y="1785926"/>
            <a:ext cx="87911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Hevletica"/>
              </a:rPr>
              <a:t> </a:t>
            </a:r>
            <a:r>
              <a:rPr lang="en-US" sz="3800" b="1" dirty="0" smtClean="0">
                <a:latin typeface="Hevletica"/>
              </a:rPr>
              <a:t>“Space Data Processing:</a:t>
            </a:r>
            <a:br>
              <a:rPr lang="en-US" sz="3800" b="1" dirty="0" smtClean="0">
                <a:latin typeface="Hevletica"/>
              </a:rPr>
            </a:br>
            <a:r>
              <a:rPr lang="en-US" sz="3800" b="1" dirty="0" smtClean="0">
                <a:latin typeface="Hevletica"/>
              </a:rPr>
              <a:t>Making Sense of Experimental Data” </a:t>
            </a:r>
            <a:endParaRPr lang="en-US" sz="3800" dirty="0" smtClean="0">
              <a:latin typeface="Hevletica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5214950"/>
            <a:ext cx="69127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Tatiana </a:t>
            </a:r>
            <a:r>
              <a:rPr lang="en-US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Podladchikova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   Rupert Gerzer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5646998"/>
            <a:ext cx="54726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Term 4, March 28 – May 27, 2016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  <p:pic>
        <p:nvPicPr>
          <p:cNvPr id="6" name="Picture 33" descr="D:\Наука\Conference 2014\COSPAR\Sun\Figures\Skoltech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42852"/>
            <a:ext cx="3110103" cy="114300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655647" y="3284984"/>
            <a:ext cx="7765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latin typeface="Hevletica"/>
              </a:rPr>
              <a:t>Laboratory work 1</a:t>
            </a:r>
          </a:p>
          <a:p>
            <a:pPr algn="ctr"/>
            <a:r>
              <a:rPr lang="en-US" sz="3000" dirty="0">
                <a:latin typeface="Hevletica"/>
              </a:rPr>
              <a:t>Relationship between solar radio flux F10.7 and sunspot number</a:t>
            </a:r>
            <a:endParaRPr lang="ru-RU" sz="3000" dirty="0">
              <a:latin typeface="Hevletica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6120298"/>
            <a:ext cx="54726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t.podladchikova@skoltech.ru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35858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0" y="4462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vletica"/>
              </a:rPr>
              <a:t>Main indicator of solar activity</a:t>
            </a:r>
          </a:p>
        </p:txBody>
      </p:sp>
      <p:pic>
        <p:nvPicPr>
          <p:cNvPr id="1027" name="Picture 3" descr="F:\Cколтех\Courses\Course_Space_Data_Processing\Lectures\Week_1_March_28_April_3\program\lab\figures\monthly_solar_radio_flux_sunspot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5" y="548680"/>
            <a:ext cx="807561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кругленный прямоугольник 16"/>
          <p:cNvSpPr/>
          <p:nvPr/>
        </p:nvSpPr>
        <p:spPr>
          <a:xfrm>
            <a:off x="380967" y="4971794"/>
            <a:ext cx="3975010" cy="1697566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557431" y="4971793"/>
            <a:ext cx="4191033" cy="1697567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17530" y="4581129"/>
            <a:ext cx="2326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i="1" dirty="0" smtClean="0">
                <a:solidFill>
                  <a:schemeClr val="bg1"/>
                </a:solidFill>
                <a:latin typeface="Hevletica"/>
              </a:rPr>
              <a:t>Sunspot number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2684" y="4581129"/>
            <a:ext cx="3981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>
                <a:solidFill>
                  <a:schemeClr val="bg1"/>
                </a:solidFill>
                <a:latin typeface="Hevletica"/>
              </a:rPr>
              <a:t>Solar radio Flux at 10.7 cm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5808" y="4941168"/>
                <a:ext cx="37261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8" y="4941168"/>
                <a:ext cx="3726152" cy="415498"/>
              </a:xfrm>
              <a:prstGeom prst="rect">
                <a:avLst/>
              </a:prstGeom>
              <a:blipFill rotWithShape="1">
                <a:blip r:embed="rId4"/>
                <a:stretch>
                  <a:fillRect t="-8824" b="-2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5536" y="5301208"/>
                <a:ext cx="5040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Hevletica"/>
                  </a:rPr>
                  <a:t>– number of observed sunspots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01208"/>
                <a:ext cx="504056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5535" y="5651956"/>
                <a:ext cx="3960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𝒈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Hevletica"/>
                  </a:rPr>
                  <a:t>– number of observed </a:t>
                </a:r>
                <a:br>
                  <a:rPr lang="en-US" b="1" dirty="0" smtClean="0">
                    <a:solidFill>
                      <a:schemeClr val="bg1"/>
                    </a:solidFill>
                    <a:latin typeface="Hevletica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Hevletica"/>
                  </a:rPr>
                  <a:t>      sunspot groups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5651956"/>
                <a:ext cx="3960441" cy="646331"/>
              </a:xfrm>
              <a:prstGeom prst="rect">
                <a:avLst/>
              </a:prstGeom>
              <a:blipFill rotWithShape="1"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536" y="6228020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Hevletica"/>
                  </a:rPr>
                  <a:t>– coefficient of a telescope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28020"/>
                <a:ext cx="3816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644008" y="5253007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vletica"/>
              </a:rPr>
              <a:t>A measurement </a:t>
            </a:r>
            <a:r>
              <a:rPr lang="en-US" b="1" dirty="0">
                <a:solidFill>
                  <a:schemeClr val="bg1"/>
                </a:solidFill>
                <a:latin typeface="Hevletica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Hevletica"/>
              </a:rPr>
              <a:t> radio </a:t>
            </a:r>
            <a:br>
              <a:rPr lang="en-US" b="1" dirty="0" smtClean="0">
                <a:solidFill>
                  <a:schemeClr val="bg1"/>
                </a:solidFill>
                <a:latin typeface="Hevletica"/>
              </a:rPr>
            </a:br>
            <a:r>
              <a:rPr lang="en-US" b="1" dirty="0" smtClean="0">
                <a:solidFill>
                  <a:schemeClr val="bg1"/>
                </a:solidFill>
                <a:latin typeface="Hevletica"/>
              </a:rPr>
              <a:t>emission </a:t>
            </a:r>
            <a:r>
              <a:rPr lang="en-US" b="1" dirty="0">
                <a:solidFill>
                  <a:schemeClr val="bg1"/>
                </a:solidFill>
                <a:latin typeface="Hevletica"/>
              </a:rPr>
              <a:t>at a </a:t>
            </a:r>
            <a:r>
              <a:rPr lang="en-US" b="1" dirty="0" smtClean="0">
                <a:solidFill>
                  <a:schemeClr val="bg1"/>
                </a:solidFill>
                <a:latin typeface="Hevletica"/>
              </a:rPr>
              <a:t>wavelength </a:t>
            </a:r>
            <a:br>
              <a:rPr lang="en-US" b="1" dirty="0" smtClean="0">
                <a:solidFill>
                  <a:schemeClr val="bg1"/>
                </a:solidFill>
                <a:latin typeface="Hevletica"/>
              </a:rPr>
            </a:br>
            <a:r>
              <a:rPr lang="en-US" b="1" dirty="0" smtClean="0">
                <a:solidFill>
                  <a:schemeClr val="bg1"/>
                </a:solidFill>
                <a:latin typeface="Hevletica"/>
              </a:rPr>
              <a:t>of </a:t>
            </a:r>
            <a:r>
              <a:rPr lang="en-US" b="1" dirty="0">
                <a:solidFill>
                  <a:schemeClr val="bg1"/>
                </a:solidFill>
                <a:latin typeface="Hevletica"/>
              </a:rPr>
              <a:t>10.7 cm  </a:t>
            </a:r>
            <a:r>
              <a:rPr lang="en-US" b="1" dirty="0" smtClean="0">
                <a:solidFill>
                  <a:schemeClr val="bg1"/>
                </a:solidFill>
                <a:latin typeface="Hevletica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Hevletica"/>
              </a:rPr>
              <a:t>2800 MHz) from all sources present on the solar disk</a:t>
            </a:r>
            <a:endParaRPr lang="en-US" b="1" dirty="0" smtClean="0">
              <a:solidFill>
                <a:schemeClr val="bg1"/>
              </a:solidFill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29345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0" y="6669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vletica"/>
              </a:rPr>
              <a:t>Smoothing: 13-month running mean</a:t>
            </a:r>
          </a:p>
        </p:txBody>
      </p:sp>
      <p:pic>
        <p:nvPicPr>
          <p:cNvPr id="2052" name="Picture 4" descr="F:\Cколтех\Courses\Course_Space_Data_Processing\Lectures\Week_1_March_28_April_3\program\lab\figures\13_monthly_mean_solar_radio_flux_sunspot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0" y="1340768"/>
            <a:ext cx="8066088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2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0" y="1694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vletica"/>
              </a:rPr>
              <a:t>13-month sequent monthly mean sunspot numbers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0966" y="4797152"/>
            <a:ext cx="8214321" cy="1697566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5301208"/>
                <a:ext cx="827452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𝟐𝟒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01208"/>
                <a:ext cx="8274522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539552" y="9180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043668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727744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339752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987824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3635896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4283968" y="836712"/>
            <a:ext cx="540000" cy="540000"/>
          </a:xfrm>
          <a:prstGeom prst="ellipse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932100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580172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28244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876316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7524388" y="8367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208404" y="90876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55976" y="899428"/>
                <a:ext cx="39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 smtClean="0">
                  <a:solidFill>
                    <a:schemeClr val="bg1"/>
                  </a:solidFill>
                  <a:latin typeface="Hevletica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899428"/>
                <a:ext cx="39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71900" y="899428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-1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00" y="899428"/>
                <a:ext cx="54006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23768" y="908720"/>
                <a:ext cx="540000" cy="54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-2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68" y="908720"/>
                <a:ext cx="540000" cy="540000"/>
              </a:xfrm>
              <a:prstGeom prst="rect">
                <a:avLst/>
              </a:prstGeom>
              <a:blipFill rotWithShape="1">
                <a:blip r:embed="rId6"/>
                <a:stretch>
                  <a:fillRect t="-5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75756" y="899428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-3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899428"/>
                <a:ext cx="54006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3688" y="899428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-4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899428"/>
                <a:ext cx="5400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79612" y="908720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-5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908720"/>
                <a:ext cx="5400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7544" y="908720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-6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5400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68044" y="908760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+1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44" y="908760"/>
                <a:ext cx="54006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80112" y="908720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+2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908720"/>
                <a:ext cx="54006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86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28184" y="918012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+3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918012"/>
                <a:ext cx="5400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795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6256" y="922046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+4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922046"/>
                <a:ext cx="5400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24328" y="922046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+5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922046"/>
                <a:ext cx="5400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786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36396" y="918012"/>
                <a:ext cx="540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Hevletica"/>
                  </a:rPr>
                  <a:t>+6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396" y="918012"/>
                <a:ext cx="54006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795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F:\Cколтех\Courses\Course_Space_Data_Processing\Lectures\Week_1_March_28_April_3\program\lab\figures\weighted coefficient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7614"/>
            <a:ext cx="849694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42078" y="4813702"/>
                <a:ext cx="62102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i="1" dirty="0" smtClean="0">
                    <a:solidFill>
                      <a:schemeClr val="bg1"/>
                    </a:solidFill>
                    <a:latin typeface="Hevletica"/>
                  </a:rPr>
                  <a:t>13-month  running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endParaRPr lang="en-US" sz="2100" b="1" i="1" dirty="0" smtClean="0">
                  <a:solidFill>
                    <a:schemeClr val="bg1"/>
                  </a:solidFill>
                  <a:latin typeface="Hevletica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8" y="4813702"/>
                <a:ext cx="6210242" cy="415498"/>
              </a:xfrm>
              <a:prstGeom prst="rect">
                <a:avLst/>
              </a:prstGeom>
              <a:blipFill rotWithShape="1">
                <a:blip r:embed="rId18"/>
                <a:stretch>
                  <a:fillRect t="-8824" b="-2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Стрелка вправо 79"/>
          <p:cNvSpPr/>
          <p:nvPr/>
        </p:nvSpPr>
        <p:spPr>
          <a:xfrm>
            <a:off x="3879237" y="5460512"/>
            <a:ext cx="699894" cy="538164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3156186" y="2204864"/>
            <a:ext cx="0" cy="114180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6804248" y="2187376"/>
            <a:ext cx="720080" cy="59355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50"/>
          <p:cNvSpPr/>
          <p:nvPr/>
        </p:nvSpPr>
        <p:spPr>
          <a:xfrm>
            <a:off x="2238339" y="3356993"/>
            <a:ext cx="1835695" cy="10994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72009" y="2708920"/>
            <a:ext cx="1835695" cy="14878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75950" y="1628800"/>
            <a:ext cx="1719630" cy="655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6614" y="1628800"/>
            <a:ext cx="6807786" cy="654681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715437" y="1139280"/>
            <a:ext cx="580" cy="4895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1115616" y="332656"/>
            <a:ext cx="7235685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185391" y="404664"/>
            <a:ext cx="71224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latin typeface="Hevletica"/>
              </a:rPr>
              <a:t>Multi-dimensional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76613" y="1710883"/>
                <a:ext cx="6984776" cy="57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  <m:sSub>
                        <m:sSubPr>
                          <m:ctrlPr>
                            <a:rPr lang="ru-RU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b="1" dirty="0">
                          <a:solidFill>
                            <a:schemeClr val="bg1"/>
                          </a:solidFill>
                        </a:rPr>
                        <m:t>	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3" y="1710883"/>
                <a:ext cx="6984776" cy="575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75949" y="1710322"/>
                <a:ext cx="176054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/>
                        </a:rPr>
                        <m:t>𝒊</m:t>
                      </m:r>
                      <m:r>
                        <a:rPr lang="en-US" sz="2500" b="1" i="1" smtClean="0">
                          <a:latin typeface="Cambria Math"/>
                        </a:rPr>
                        <m:t>=</m:t>
                      </m:r>
                      <m:r>
                        <a:rPr lang="en-US" sz="2500" b="1" i="1" smtClean="0">
                          <a:latin typeface="Cambria Math"/>
                        </a:rPr>
                        <m:t>𝟏</m:t>
                      </m:r>
                      <m:r>
                        <a:rPr lang="en-US" sz="2500" b="1" i="1" smtClean="0">
                          <a:latin typeface="Cambria Math"/>
                        </a:rPr>
                        <m:t>,….</m:t>
                      </m:r>
                      <m:r>
                        <a:rPr lang="en-US" sz="25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ru-RU" sz="25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949" y="1710322"/>
                <a:ext cx="1760547" cy="477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-157214" y="2702530"/>
                <a:ext cx="228094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500" b="1" dirty="0" smtClean="0"/>
                  <a:t> </a:t>
                </a:r>
              </a:p>
              <a:p>
                <a:pPr algn="ctr"/>
                <a:r>
                  <a:rPr lang="en-US" sz="2100" b="1" dirty="0" smtClean="0">
                    <a:latin typeface="Hevletica"/>
                  </a:rPr>
                  <a:t>Dependent </a:t>
                </a:r>
              </a:p>
              <a:p>
                <a:pPr algn="ctr"/>
                <a:r>
                  <a:rPr lang="en-US" sz="2100" b="1" dirty="0" smtClean="0">
                    <a:latin typeface="Hevletica"/>
                  </a:rPr>
                  <a:t>variable</a:t>
                </a:r>
                <a:endParaRPr lang="en-US" sz="2100" b="1" dirty="0">
                  <a:latin typeface="Hevletica"/>
                </a:endParaRPr>
              </a:p>
              <a:p>
                <a:pPr algn="ctr"/>
                <a:r>
                  <a:rPr lang="en-US" sz="2100" b="1" dirty="0" err="1" smtClean="0">
                    <a:latin typeface="Hevletica"/>
                  </a:rPr>
                  <a:t>Regressand</a:t>
                </a:r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214" y="2702530"/>
                <a:ext cx="2280942" cy="1446550"/>
              </a:xfrm>
              <a:prstGeom prst="rect">
                <a:avLst/>
              </a:prstGeom>
              <a:blipFill rotWithShape="1">
                <a:blip r:embed="rId5"/>
                <a:stretch>
                  <a:fillRect b="-6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/>
          <p:nvPr/>
        </p:nvCxnSpPr>
        <p:spPr>
          <a:xfrm flipH="1">
            <a:off x="611560" y="2187376"/>
            <a:ext cx="378296" cy="52420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40952" y="3284984"/>
                <a:ext cx="2071008" cy="11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500" b="1" dirty="0" smtClean="0"/>
                  <a:t> </a:t>
                </a:r>
              </a:p>
              <a:p>
                <a:pPr algn="ctr"/>
                <a:r>
                  <a:rPr lang="en-US" sz="2100" b="1" dirty="0" smtClean="0">
                    <a:latin typeface="Hevletica"/>
                  </a:rPr>
                  <a:t>Coefficients</a:t>
                </a:r>
                <a:br>
                  <a:rPr lang="en-US" sz="2100" b="1" dirty="0" smtClean="0">
                    <a:latin typeface="Hevletica"/>
                  </a:rPr>
                </a:br>
                <a:r>
                  <a:rPr lang="en-US" sz="2100" b="1" dirty="0" smtClean="0">
                    <a:latin typeface="Hevletica"/>
                  </a:rPr>
                  <a:t>of regression</a:t>
                </a:r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52" y="3284984"/>
                <a:ext cx="2071008" cy="1159869"/>
              </a:xfrm>
              <a:prstGeom prst="rect">
                <a:avLst/>
              </a:prstGeom>
              <a:blipFill rotWithShape="1">
                <a:blip r:embed="rId6"/>
                <a:stretch>
                  <a:fillRect b="-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Скругленный прямоугольник 51"/>
          <p:cNvSpPr/>
          <p:nvPr/>
        </p:nvSpPr>
        <p:spPr>
          <a:xfrm>
            <a:off x="4392489" y="2708920"/>
            <a:ext cx="1835695" cy="1440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01192" y="2636912"/>
                <a:ext cx="2071008" cy="14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500" b="1" dirty="0" smtClean="0"/>
                  <a:t> </a:t>
                </a:r>
              </a:p>
              <a:p>
                <a:pPr algn="ctr"/>
                <a:r>
                  <a:rPr lang="en-US" sz="2100" b="1" dirty="0">
                    <a:latin typeface="Hevletica"/>
                  </a:rPr>
                  <a:t>Independent variable</a:t>
                </a:r>
              </a:p>
              <a:p>
                <a:pPr algn="ctr"/>
                <a:r>
                  <a:rPr lang="en-US" sz="2100" b="1" dirty="0" err="1">
                    <a:latin typeface="Hevletica"/>
                  </a:rPr>
                  <a:t>Regressor</a:t>
                </a:r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92" y="2636912"/>
                <a:ext cx="2071008" cy="1483035"/>
              </a:xfrm>
              <a:prstGeom prst="rect">
                <a:avLst/>
              </a:prstGeom>
              <a:blipFill rotWithShape="1">
                <a:blip r:embed="rId7"/>
                <a:stretch>
                  <a:fillRect b="-4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/>
          <p:cNvCxnSpPr/>
          <p:nvPr/>
        </p:nvCxnSpPr>
        <p:spPr>
          <a:xfrm flipH="1">
            <a:off x="5220072" y="2284000"/>
            <a:ext cx="504056" cy="42758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Скругленный прямоугольник 60"/>
          <p:cNvSpPr/>
          <p:nvPr/>
        </p:nvSpPr>
        <p:spPr>
          <a:xfrm>
            <a:off x="6660231" y="2780927"/>
            <a:ext cx="2143017" cy="19832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264696" y="2671260"/>
                <a:ext cx="2915816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sz="25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500" b="1" dirty="0" smtClean="0"/>
                  <a:t> </a:t>
                </a:r>
              </a:p>
              <a:p>
                <a:pPr algn="ctr"/>
                <a:r>
                  <a:rPr lang="en-US" sz="2100" b="1" dirty="0">
                    <a:latin typeface="Hevletica"/>
                  </a:rPr>
                  <a:t>Unbiased </a:t>
                </a:r>
              </a:p>
              <a:p>
                <a:pPr algn="ctr"/>
                <a:r>
                  <a:rPr lang="en-US" sz="2100" b="1" dirty="0">
                    <a:latin typeface="Hevletica"/>
                  </a:rPr>
                  <a:t>uncorrelated</a:t>
                </a:r>
              </a:p>
              <a:p>
                <a:pPr algn="ctr"/>
                <a:r>
                  <a:rPr lang="en-US" sz="2100" b="1" dirty="0">
                    <a:latin typeface="Hevletica"/>
                  </a:rPr>
                  <a:t>Gaussian noise </a:t>
                </a:r>
                <a:endParaRPr lang="en-US" sz="2100" b="1" dirty="0" smtClean="0">
                  <a:latin typeface="Hevletica"/>
                </a:endParaRPr>
              </a:p>
              <a:p>
                <a:pPr algn="ctr"/>
                <a:r>
                  <a:rPr lang="en-US" sz="2100" b="1" dirty="0" smtClean="0">
                    <a:latin typeface="Hevletica"/>
                  </a:rPr>
                  <a:t>with </a:t>
                </a:r>
                <a:r>
                  <a:rPr lang="en-US" sz="2100" b="1" dirty="0">
                    <a:latin typeface="Hevletica"/>
                  </a:rPr>
                  <a:t>constant variance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96" y="2671260"/>
                <a:ext cx="2915816" cy="2092881"/>
              </a:xfrm>
              <a:prstGeom prst="rect">
                <a:avLst/>
              </a:prstGeom>
              <a:blipFill rotWithShape="1">
                <a:blip r:embed="rId8"/>
                <a:stretch>
                  <a:fillRect b="-4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Скругленный прямоугольник 73"/>
          <p:cNvSpPr/>
          <p:nvPr/>
        </p:nvSpPr>
        <p:spPr>
          <a:xfrm>
            <a:off x="4571999" y="4941377"/>
            <a:ext cx="2617381" cy="1584176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648791" y="5077653"/>
                <a:ext cx="2515497" cy="131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ru-RU" sz="28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𝒎𝒊𝒏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91" y="5077653"/>
                <a:ext cx="2515497" cy="13123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Овал 77"/>
          <p:cNvSpPr/>
          <p:nvPr/>
        </p:nvSpPr>
        <p:spPr>
          <a:xfrm>
            <a:off x="2123728" y="4797360"/>
            <a:ext cx="1872000" cy="1872000"/>
          </a:xfrm>
          <a:prstGeom prst="ellipse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00063" y="5105577"/>
                <a:ext cx="1800493" cy="141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  <a:t>Coefficients </a:t>
                </a:r>
                <a:b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sz="21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  <a:t>  are </a:t>
                </a:r>
                <a:b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</a:br>
                <a: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  <a:t>determined</a:t>
                </a:r>
                <a:b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</a:br>
                <a:r>
                  <a:rPr lang="en-US" sz="2100" b="1" dirty="0" smtClean="0">
                    <a:solidFill>
                      <a:schemeClr val="bg1"/>
                    </a:solidFill>
                    <a:latin typeface="Hevletica"/>
                  </a:rPr>
                  <a:t>by LSM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63" y="5105577"/>
                <a:ext cx="1800493" cy="1415644"/>
              </a:xfrm>
              <a:prstGeom prst="rect">
                <a:avLst/>
              </a:prstGeom>
              <a:blipFill rotWithShape="1">
                <a:blip r:embed="rId10"/>
                <a:stretch>
                  <a:fillRect l="-3390" t="-2586" r="-3729" b="-7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Стрелка вправо 82"/>
          <p:cNvSpPr/>
          <p:nvPr/>
        </p:nvSpPr>
        <p:spPr>
          <a:xfrm>
            <a:off x="5364088" y="5324928"/>
            <a:ext cx="576064" cy="370979"/>
          </a:xfrm>
          <a:prstGeom prst="rightArrow">
            <a:avLst/>
          </a:prstGeom>
          <a:gradFill>
            <a:gsLst>
              <a:gs pos="0">
                <a:srgbClr val="FFC000"/>
              </a:gs>
              <a:gs pos="58000">
                <a:srgbClr val="FFFA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Стрелка вправо 69"/>
          <p:cNvSpPr/>
          <p:nvPr/>
        </p:nvSpPr>
        <p:spPr>
          <a:xfrm>
            <a:off x="7200000" y="3764134"/>
            <a:ext cx="374487" cy="226093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трелка вправо 68"/>
          <p:cNvSpPr/>
          <p:nvPr/>
        </p:nvSpPr>
        <p:spPr>
          <a:xfrm>
            <a:off x="3347864" y="3817396"/>
            <a:ext cx="374487" cy="226093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>
            <a:off x="6285745" y="1874108"/>
            <a:ext cx="374487" cy="226093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 вправо 66"/>
          <p:cNvSpPr/>
          <p:nvPr/>
        </p:nvSpPr>
        <p:spPr>
          <a:xfrm>
            <a:off x="1619672" y="1834755"/>
            <a:ext cx="374487" cy="226093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4990791" y="1137877"/>
            <a:ext cx="1435217" cy="1759273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6083128" y="3050807"/>
            <a:ext cx="1259840" cy="1759273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304827" y="3037879"/>
            <a:ext cx="3129619" cy="1759273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04827" y="1190623"/>
            <a:ext cx="1458861" cy="1512000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27" y="1271089"/>
                <a:ext cx="1267719" cy="1387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1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1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ru-RU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7" y="1271089"/>
                <a:ext cx="1267719" cy="13874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44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0962" y="3149711"/>
                <a:ext cx="2966902" cy="1503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1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1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1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𝑵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ru-RU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en-US" sz="2100" b="1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2" y="3149711"/>
                <a:ext cx="2966902" cy="15034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88675" y="3340017"/>
                <a:ext cx="1219629" cy="1169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1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2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en-US" sz="21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sz="2100" b="1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75" y="3340017"/>
                <a:ext cx="1219629" cy="11691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44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40602" y="1254100"/>
                <a:ext cx="1277337" cy="1540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sz="21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1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100" b="1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1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ru-RU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1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02" y="1254100"/>
                <a:ext cx="1277337" cy="15406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-144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115616" y="188640"/>
            <a:ext cx="7235685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185391" y="260648"/>
            <a:ext cx="71224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latin typeface="Hevletica"/>
              </a:rPr>
              <a:t>Multi-dimensional linear regression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78515" y="1484784"/>
            <a:ext cx="18013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Vector of dependent </a:t>
            </a:r>
          </a:p>
          <a:p>
            <a:pPr algn="ctr"/>
            <a:r>
              <a:rPr lang="en-US" sz="2100" b="1" dirty="0" smtClean="0">
                <a:latin typeface="Hevletica"/>
              </a:rPr>
              <a:t>variables</a:t>
            </a:r>
            <a:endParaRPr lang="en-US" sz="2100" b="1" dirty="0">
              <a:latin typeface="Hevl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8224" y="1577291"/>
            <a:ext cx="1863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Vector of coefficients</a:t>
            </a:r>
            <a:endParaRPr lang="en-US" sz="2100" b="1" dirty="0">
              <a:latin typeface="Hevl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07904" y="3375283"/>
            <a:ext cx="18485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Matrix of independent </a:t>
            </a:r>
          </a:p>
          <a:p>
            <a:pPr algn="ctr"/>
            <a:r>
              <a:rPr lang="en-US" sz="2100" b="1" dirty="0" smtClean="0">
                <a:latin typeface="Hevletica"/>
              </a:rPr>
              <a:t>variables</a:t>
            </a:r>
            <a:endParaRPr lang="en-US" sz="2100" b="1" dirty="0">
              <a:latin typeface="Hevl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52320" y="3294237"/>
            <a:ext cx="16327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Vector </a:t>
            </a:r>
            <a:br>
              <a:rPr lang="en-US" sz="2100" b="1" dirty="0" smtClean="0">
                <a:latin typeface="Hevletica"/>
              </a:rPr>
            </a:br>
            <a:r>
              <a:rPr lang="en-US" sz="2100" b="1" dirty="0" smtClean="0">
                <a:latin typeface="Hevletica"/>
              </a:rPr>
              <a:t>of random </a:t>
            </a:r>
            <a:br>
              <a:rPr lang="en-US" sz="2100" b="1" dirty="0" smtClean="0">
                <a:latin typeface="Hevletica"/>
              </a:rPr>
            </a:br>
            <a:r>
              <a:rPr lang="en-US" sz="2100" b="1" dirty="0" smtClean="0">
                <a:latin typeface="Hevletica"/>
              </a:rPr>
              <a:t>errors</a:t>
            </a:r>
            <a:endParaRPr lang="en-US" sz="2100" b="1" dirty="0">
              <a:latin typeface="Hevletica"/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2015904" y="1124744"/>
            <a:ext cx="1692000" cy="169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58" name="Овал 57"/>
          <p:cNvSpPr/>
          <p:nvPr/>
        </p:nvSpPr>
        <p:spPr>
          <a:xfrm>
            <a:off x="6664548" y="1124744"/>
            <a:ext cx="1692000" cy="1692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59" name="Овал 58"/>
          <p:cNvSpPr/>
          <p:nvPr/>
        </p:nvSpPr>
        <p:spPr>
          <a:xfrm>
            <a:off x="3744104" y="3033144"/>
            <a:ext cx="1764000" cy="176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60" name="Овал 59"/>
          <p:cNvSpPr/>
          <p:nvPr/>
        </p:nvSpPr>
        <p:spPr>
          <a:xfrm>
            <a:off x="7573022" y="3105152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71" name="Стрелка вправо 70"/>
          <p:cNvSpPr/>
          <p:nvPr/>
        </p:nvSpPr>
        <p:spPr>
          <a:xfrm>
            <a:off x="2496874" y="5324928"/>
            <a:ext cx="576064" cy="370979"/>
          </a:xfrm>
          <a:prstGeom prst="rightArrow">
            <a:avLst/>
          </a:prstGeom>
          <a:gradFill>
            <a:gsLst>
              <a:gs pos="0">
                <a:srgbClr val="FFC000"/>
              </a:gs>
              <a:gs pos="58000">
                <a:srgbClr val="FFFA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661294" y="4959458"/>
            <a:ext cx="1932924" cy="1061830"/>
          </a:xfrm>
          <a:prstGeom prst="roundRect">
            <a:avLst/>
          </a:prstGeom>
          <a:gradFill>
            <a:gsLst>
              <a:gs pos="0">
                <a:srgbClr val="FFC000"/>
              </a:gs>
              <a:gs pos="58000">
                <a:srgbClr val="FFFA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3072938" y="4959458"/>
            <a:ext cx="2376265" cy="1061830"/>
          </a:xfrm>
          <a:prstGeom prst="roundRect">
            <a:avLst/>
          </a:prstGeom>
          <a:gradFill>
            <a:gsLst>
              <a:gs pos="0">
                <a:srgbClr val="FFC000"/>
              </a:gs>
              <a:gs pos="58000">
                <a:srgbClr val="FFFA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181574" y="5247490"/>
                <a:ext cx="209365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/>
                        </a:rPr>
                        <m:t>𝑭</m:t>
                      </m:r>
                      <m:r>
                        <a:rPr lang="en-US" sz="2500" b="1" i="1" smtClean="0">
                          <a:latin typeface="Cambria Math"/>
                        </a:rPr>
                        <m:t>=</m:t>
                      </m:r>
                      <m:r>
                        <a:rPr lang="en-US" sz="2500" b="1" i="1" smtClean="0">
                          <a:latin typeface="Cambria Math"/>
                        </a:rPr>
                        <m:t>𝑹</m:t>
                      </m:r>
                      <m:r>
                        <a:rPr lang="en-US" sz="2500" b="1" i="1" smtClean="0">
                          <a:latin typeface="Cambria Math"/>
                        </a:rPr>
                        <m:t>⋅</m:t>
                      </m:r>
                      <m:r>
                        <a:rPr lang="en-US" sz="2500" b="1" i="1" smtClean="0">
                          <a:latin typeface="Cambria Math"/>
                        </a:rPr>
                        <m:t>𝜷</m:t>
                      </m:r>
                      <m:r>
                        <a:rPr lang="en-US" sz="2500" b="1" i="1" smtClean="0">
                          <a:latin typeface="Cambria Math"/>
                        </a:rPr>
                        <m:t>+</m:t>
                      </m:r>
                      <m:r>
                        <a:rPr lang="en-US" sz="2500" b="1" i="1" smtClean="0">
                          <a:latin typeface="Cambria Math"/>
                          <a:ea typeface="Cambria Math"/>
                        </a:rPr>
                        <m:t>𝜺</m:t>
                      </m:r>
                    </m:oMath>
                  </m:oMathPara>
                </a14:m>
                <a:endParaRPr lang="ru-RU" sz="2500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74" y="5247490"/>
                <a:ext cx="2093650" cy="477054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517278" y="4959458"/>
            <a:ext cx="21592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Linear regression in matrix form</a:t>
            </a:r>
            <a:endParaRPr lang="en-US" sz="2100" b="1" dirty="0">
              <a:latin typeface="Hevletica"/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5953260" y="4959458"/>
            <a:ext cx="2651188" cy="1061830"/>
          </a:xfrm>
          <a:prstGeom prst="roundRect">
            <a:avLst/>
          </a:prstGeom>
          <a:gradFill>
            <a:gsLst>
              <a:gs pos="0">
                <a:srgbClr val="FFC000"/>
              </a:gs>
              <a:gs pos="58000">
                <a:srgbClr val="FFFA00"/>
              </a:gs>
              <a:gs pos="100000">
                <a:srgbClr val="FFC000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917878" y="5175482"/>
                <a:ext cx="2689774" cy="612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500" b="1" i="1">
                              <a:latin typeface="Cambria Math"/>
                            </a:rPr>
                            <m:t>𝜷</m:t>
                          </m:r>
                        </m:e>
                      </m:acc>
                      <m:r>
                        <a:rPr lang="en-US" sz="2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5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b="1" i="1" smtClean="0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500" b="1" i="1" smtClean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500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5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5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25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5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ru-RU" sz="25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78" y="5175482"/>
                <a:ext cx="2689774" cy="6123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-144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3590377" y="6002704"/>
            <a:ext cx="5662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Linear </a:t>
            </a:r>
            <a:r>
              <a:rPr lang="en-US" sz="2100" b="1" dirty="0">
                <a:latin typeface="Hevletica"/>
              </a:rPr>
              <a:t>Regression Analysis, </a:t>
            </a:r>
            <a:r>
              <a:rPr lang="en-US" sz="2100" b="1" dirty="0" smtClean="0">
                <a:latin typeface="Hevletica"/>
              </a:rPr>
              <a:t/>
            </a:r>
            <a:br>
              <a:rPr lang="en-US" sz="2100" b="1" dirty="0" smtClean="0">
                <a:latin typeface="Hevletica"/>
              </a:rPr>
            </a:br>
            <a:r>
              <a:rPr lang="en-US" sz="2100" b="1" dirty="0" smtClean="0">
                <a:latin typeface="Hevletica"/>
              </a:rPr>
              <a:t>G.A.F</a:t>
            </a:r>
            <a:r>
              <a:rPr lang="en-US" sz="2100" b="1" dirty="0">
                <a:latin typeface="Hevletica"/>
              </a:rPr>
              <a:t>. </a:t>
            </a:r>
            <a:r>
              <a:rPr lang="en-US" sz="2100" b="1" dirty="0" err="1">
                <a:latin typeface="Hevletica"/>
              </a:rPr>
              <a:t>Seber</a:t>
            </a:r>
            <a:r>
              <a:rPr lang="en-US" sz="2100" b="1" dirty="0">
                <a:latin typeface="Hevletica"/>
              </a:rPr>
              <a:t> and J. Lee, Wiley, </a:t>
            </a:r>
            <a:r>
              <a:rPr lang="en-US" sz="2100" b="1" dirty="0" smtClean="0">
                <a:latin typeface="Hevletica"/>
              </a:rPr>
              <a:t>N.Y., 2003</a:t>
            </a:r>
            <a:endParaRPr lang="en-US" sz="2100" b="1" dirty="0"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19312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Стрелка вправо 66"/>
          <p:cNvSpPr/>
          <p:nvPr/>
        </p:nvSpPr>
        <p:spPr>
          <a:xfrm>
            <a:off x="3032248" y="3497509"/>
            <a:ext cx="374487" cy="226093"/>
          </a:xfrm>
          <a:prstGeom prst="rightArrow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388034" y="2852936"/>
                <a:ext cx="4919499" cy="1512000"/>
              </a:xfrm>
              <a:prstGeom prst="roundRect">
                <a:avLst/>
              </a:prstGeom>
              <a:gradFill>
                <a:gsLst>
                  <a:gs pos="0">
                    <a:srgbClr val="000066"/>
                  </a:gs>
                  <a:gs pos="39999">
                    <a:srgbClr val="0A128C"/>
                  </a:gs>
                  <a:gs pos="70000">
                    <a:srgbClr val="181CC7"/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3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ru-RU" sz="32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6" name="Скругленный 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34" y="2852936"/>
                <a:ext cx="4919499" cy="1512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03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03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503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62312" y="764504"/>
            <a:ext cx="7970128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562311" y="836512"/>
            <a:ext cx="836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latin typeface="Hevletica"/>
              </a:rPr>
              <a:t>Estimation error </a:t>
            </a:r>
            <a:r>
              <a:rPr lang="en-US" sz="3600" dirty="0"/>
              <a:t>of solar radio flux </a:t>
            </a:r>
            <a:r>
              <a:rPr lang="en-US" sz="3600" dirty="0" smtClean="0"/>
              <a:t>F10.7 </a:t>
            </a:r>
            <a:r>
              <a:rPr lang="en-US" sz="3500" dirty="0" smtClean="0">
                <a:latin typeface="Hevletica"/>
              </a:rPr>
              <a:t> </a:t>
            </a:r>
            <a:endParaRPr lang="en-US" sz="3500" dirty="0">
              <a:latin typeface="Hevl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7624" y="2997152"/>
            <a:ext cx="1916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Covariance matrix of estimation error</a:t>
            </a:r>
            <a:endParaRPr lang="en-US" sz="2100" b="1" dirty="0">
              <a:latin typeface="Hevletica"/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1232048" y="2709120"/>
            <a:ext cx="1800000" cy="180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503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75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271389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575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00066"/>
            </a:gs>
            <a:gs pos="39999">
              <a:srgbClr val="0A128C"/>
            </a:gs>
            <a:gs pos="70000">
              <a:srgbClr val="181CC7"/>
            </a:gs>
          </a:gsLst>
          <a:lin ang="5400000" scaled="0"/>
        </a:gra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515</Words>
  <Application>Microsoft Office PowerPoint</Application>
  <PresentationFormat>Экран (4:3)</PresentationFormat>
  <Paragraphs>75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Tatiana Podladchikova</dc:creator>
  <cp:lastModifiedBy>Tatiana Podladchikova</cp:lastModifiedBy>
  <cp:revision>655</cp:revision>
  <dcterms:created xsi:type="dcterms:W3CDTF">2016-03-06T22:50:59Z</dcterms:created>
  <dcterms:modified xsi:type="dcterms:W3CDTF">2016-03-29T10:55:49Z</dcterms:modified>
</cp:coreProperties>
</file>