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75" r:id="rId3"/>
    <p:sldId id="376" r:id="rId4"/>
    <p:sldId id="369" r:id="rId5"/>
    <p:sldId id="377" r:id="rId6"/>
    <p:sldId id="37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6600"/>
    <a:srgbClr val="FF0066"/>
    <a:srgbClr val="F00000"/>
    <a:srgbClr val="008000"/>
    <a:srgbClr val="009A00"/>
    <a:srgbClr val="008600"/>
    <a:srgbClr val="00B400"/>
    <a:srgbClr val="3479CC"/>
    <a:srgbClr val="31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9822" autoAdjust="0"/>
  </p:normalViewPr>
  <p:slideViewPr>
    <p:cSldViewPr>
      <p:cViewPr>
        <p:scale>
          <a:sx n="81" d="100"/>
          <a:sy n="81" d="100"/>
        </p:scale>
        <p:origin x="-117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3D3A-024F-4547-9407-BBFB7F435BEC}" type="datetimeFigureOut">
              <a:rPr lang="ru-RU" smtClean="0"/>
              <a:pPr/>
              <a:t>02.04.2016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BC3CC-D9A1-4895-9558-1A06EC49657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82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A248A-795F-43D3-B69E-3EF6F288ABD8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B940-16CB-4CDD-A6EF-1A8B1932317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38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50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B940-16CB-4CDD-A6EF-1A8B19323171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08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96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9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81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7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28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63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0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9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0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4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61AA-63E4-4A9D-8CB1-6C12014EAD09}" type="datetimeFigureOut">
              <a:rPr lang="ru-RU" smtClean="0"/>
              <a:pPr/>
              <a:t>02.04.2016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6196-3623-4767-821D-828869CBFC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7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214422"/>
            <a:ext cx="9144000" cy="5643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42844" y="1785926"/>
            <a:ext cx="87911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 smtClean="0">
                <a:latin typeface="Hevletica"/>
              </a:rPr>
              <a:t> </a:t>
            </a:r>
            <a:r>
              <a:rPr lang="en-US" sz="3800" b="1" dirty="0" smtClean="0">
                <a:latin typeface="Hevletica"/>
              </a:rPr>
              <a:t>“Space Data Processing:</a:t>
            </a:r>
            <a:br>
              <a:rPr lang="en-US" sz="3800" b="1" dirty="0" smtClean="0">
                <a:latin typeface="Hevletica"/>
              </a:rPr>
            </a:br>
            <a:r>
              <a:rPr lang="en-US" sz="3800" b="1" dirty="0" smtClean="0">
                <a:latin typeface="Hevletica"/>
              </a:rPr>
              <a:t>Making Sense of Experimental Data” </a:t>
            </a:r>
            <a:endParaRPr lang="en-US" sz="3800" dirty="0" smtClean="0">
              <a:latin typeface="Hevletica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5214950"/>
            <a:ext cx="69127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Tatiana </a:t>
            </a:r>
            <a:r>
              <a:rPr lang="en-US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Podladchikova</a:t>
            </a:r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   Rupert Gerzer</a:t>
            </a:r>
            <a:endParaRPr lang="en-US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evletic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5646998"/>
            <a:ext cx="54726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Term 4, March 28 – May 27, 2016</a:t>
            </a:r>
            <a:endParaRPr lang="en-US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evletica"/>
            </a:endParaRPr>
          </a:p>
        </p:txBody>
      </p:sp>
      <p:pic>
        <p:nvPicPr>
          <p:cNvPr id="6" name="Picture 33" descr="D:\Наука\Conference 2014\COSPAR\Sun\Figures\Skoltech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42852"/>
            <a:ext cx="3110103" cy="1143008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655647" y="3284984"/>
            <a:ext cx="7765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>
                <a:latin typeface="Hevletica"/>
              </a:rPr>
              <a:t>Laboratory work 2</a:t>
            </a:r>
          </a:p>
          <a:p>
            <a:pPr algn="ctr"/>
            <a:r>
              <a:rPr lang="en-US" sz="3000" dirty="0">
                <a:latin typeface="Hevletica"/>
              </a:rPr>
              <a:t>Converting a physical distance to a grid distance using least-square method </a:t>
            </a:r>
            <a:endParaRPr lang="ru-RU" sz="3000" dirty="0">
              <a:latin typeface="Hevletica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55576" y="6120298"/>
            <a:ext cx="54726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vletica"/>
              </a:rPr>
              <a:t>t.podladchikova@skoltech.ru</a:t>
            </a:r>
            <a:endParaRPr lang="en-US" sz="2500" dirty="0" smtClean="0">
              <a:solidFill>
                <a:schemeClr val="tx1">
                  <a:lumMod val="65000"/>
                  <a:lumOff val="35000"/>
                </a:schemeClr>
              </a:solidFill>
              <a:latin typeface="Hevletica"/>
            </a:endParaRPr>
          </a:p>
        </p:txBody>
      </p:sp>
    </p:spTree>
    <p:extLst>
      <p:ext uri="{BB962C8B-B14F-4D97-AF65-F5344CB8AC3E}">
        <p14:creationId xmlns:p14="http://schemas.microsoft.com/office/powerpoint/2010/main" val="35858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Cколтех\Courses\Course_Space_Data_Processing\Lectures\Week_1_March_28_April_3\figures\various\grid_Eart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2" y="1228700"/>
            <a:ext cx="40576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694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vletica"/>
              </a:rPr>
              <a:t>Why we need parallels and meridians of Earth?</a:t>
            </a:r>
          </a:p>
        </p:txBody>
      </p:sp>
    </p:spTree>
    <p:extLst>
      <p:ext uri="{BB962C8B-B14F-4D97-AF65-F5344CB8AC3E}">
        <p14:creationId xmlns:p14="http://schemas.microsoft.com/office/powerpoint/2010/main" val="39559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Cколтех\Courses\Course_Space_Data_Processing\Lectures\Week_1_March_28_April_3\figures\various\grid_Eart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42" y="1228700"/>
            <a:ext cx="40576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Скругленный прямоугольник 34"/>
          <p:cNvSpPr/>
          <p:nvPr/>
        </p:nvSpPr>
        <p:spPr>
          <a:xfrm>
            <a:off x="5436095" y="1276640"/>
            <a:ext cx="2880321" cy="1246495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457924" y="1268760"/>
            <a:ext cx="278648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Grid  to indicate </a:t>
            </a:r>
            <a:br>
              <a:rPr lang="en-US" sz="2500" b="1" dirty="0" smtClean="0">
                <a:solidFill>
                  <a:schemeClr val="bg1"/>
                </a:solidFill>
                <a:latin typeface="Hevletica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any places on </a:t>
            </a:r>
            <a:br>
              <a:rPr lang="en-US" sz="2500" b="1" dirty="0" smtClean="0">
                <a:solidFill>
                  <a:schemeClr val="bg1"/>
                </a:solidFill>
                <a:latin typeface="Hevletica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Earth’s surface</a:t>
            </a:r>
            <a:endParaRPr lang="ru-RU" sz="2500" b="1" dirty="0">
              <a:solidFill>
                <a:schemeClr val="bg1"/>
              </a:solidFill>
              <a:latin typeface="Hevl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47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vletica"/>
              </a:rPr>
              <a:t>Why we need parallels and meridians of Earth?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724128" y="4509120"/>
            <a:ext cx="2880321" cy="1246495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724128" y="4509120"/>
            <a:ext cx="29304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Needed to </a:t>
            </a:r>
            <a:r>
              <a:rPr lang="en-US" sz="2500" b="1" dirty="0">
                <a:solidFill>
                  <a:schemeClr val="bg1"/>
                </a:solidFill>
                <a:latin typeface="Hevletica"/>
              </a:rPr>
              <a:t>study </a:t>
            </a:r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multi-dimensional </a:t>
            </a:r>
            <a:r>
              <a:rPr lang="en-US" sz="2500" b="1" dirty="0">
                <a:solidFill>
                  <a:schemeClr val="bg1"/>
                </a:solidFill>
                <a:latin typeface="Hevletica"/>
              </a:rPr>
              <a:t>processes</a:t>
            </a:r>
            <a:endParaRPr lang="ru-RU" sz="2500" b="1" dirty="0">
              <a:solidFill>
                <a:schemeClr val="bg1"/>
              </a:solidFill>
              <a:latin typeface="Hevletica"/>
            </a:endParaRPr>
          </a:p>
        </p:txBody>
      </p:sp>
    </p:spTree>
    <p:extLst>
      <p:ext uri="{BB962C8B-B14F-4D97-AF65-F5344CB8AC3E}">
        <p14:creationId xmlns:p14="http://schemas.microsoft.com/office/powerpoint/2010/main" val="26999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0" y="6669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Hevletica"/>
              </a:rPr>
              <a:t>Orbits of Van Allen Probe A satellite</a:t>
            </a:r>
          </a:p>
          <a:p>
            <a:pPr algn="ctr"/>
            <a:r>
              <a:rPr lang="en-US" sz="3000" b="1" dirty="0" smtClean="0">
                <a:latin typeface="Hevletica"/>
              </a:rPr>
              <a:t>2016-03-30   </a:t>
            </a:r>
          </a:p>
        </p:txBody>
      </p:sp>
      <p:pic>
        <p:nvPicPr>
          <p:cNvPr id="1026" name="Picture 2" descr="F:\Cколтех\Courses\Course_Space_Data_Processing\Lectures\Week_1_March_28_April_3\figures\various\Van Alle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197818"/>
            <a:ext cx="7705726" cy="55435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6520" y="4996333"/>
            <a:ext cx="4693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Hevletica"/>
              </a:rPr>
              <a:t>Measurements of electron fluxes are obtained at different distances from Earth. The distances varies depending on orbit.</a:t>
            </a:r>
          </a:p>
        </p:txBody>
      </p:sp>
    </p:spTree>
    <p:extLst>
      <p:ext uri="{BB962C8B-B14F-4D97-AF65-F5344CB8AC3E}">
        <p14:creationId xmlns:p14="http://schemas.microsoft.com/office/powerpoint/2010/main" val="40822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право 11"/>
          <p:cNvSpPr/>
          <p:nvPr/>
        </p:nvSpPr>
        <p:spPr>
          <a:xfrm rot="3977946">
            <a:off x="4873788" y="2328913"/>
            <a:ext cx="692565" cy="3251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44624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Converting </a:t>
            </a:r>
            <a:r>
              <a:rPr lang="en-US" sz="2500" b="1" dirty="0">
                <a:solidFill>
                  <a:schemeClr val="bg1"/>
                </a:solidFill>
                <a:latin typeface="Hevletica"/>
              </a:rPr>
              <a:t>a physical distance to a grid </a:t>
            </a:r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/>
            </a:r>
            <a:br>
              <a:rPr lang="en-US" sz="2500" b="1" dirty="0" smtClean="0">
                <a:solidFill>
                  <a:schemeClr val="bg1"/>
                </a:solidFill>
                <a:latin typeface="Hevletica"/>
              </a:rPr>
            </a:br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distance </a:t>
            </a:r>
            <a:r>
              <a:rPr lang="en-US" sz="2500" b="1" dirty="0">
                <a:solidFill>
                  <a:schemeClr val="bg1"/>
                </a:solidFill>
                <a:latin typeface="Hevletica"/>
              </a:rPr>
              <a:t>using least-square method </a:t>
            </a:r>
            <a:endParaRPr lang="ru-RU" sz="2500" b="1" dirty="0">
              <a:solidFill>
                <a:schemeClr val="bg1"/>
              </a:solidFill>
              <a:latin typeface="Hevletica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203789" y="980728"/>
            <a:ext cx="4888491" cy="125841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277222" y="1087016"/>
            <a:ext cx="48150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 smtClean="0">
                <a:latin typeface="Hevletica"/>
              </a:rPr>
              <a:t>Usually measurements are linearly interpolated on a grid with fixed distance between nodes</a:t>
            </a:r>
            <a:endParaRPr lang="ru-RU" sz="2100" b="1" dirty="0">
              <a:latin typeface="Hevletica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347864" y="2815208"/>
            <a:ext cx="4536504" cy="1258416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03848" y="2921496"/>
            <a:ext cx="48150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Hevletica"/>
              </a:rPr>
              <a:t>We will develop a grid scale with minimizing </a:t>
            </a:r>
            <a:r>
              <a:rPr lang="en-US" sz="2100" b="1" dirty="0">
                <a:solidFill>
                  <a:schemeClr val="bg1"/>
                </a:solidFill>
                <a:latin typeface="Hevletica"/>
              </a:rPr>
              <a:t>distance between </a:t>
            </a:r>
            <a:r>
              <a:rPr lang="en-US" sz="2100" b="1" dirty="0" smtClean="0">
                <a:solidFill>
                  <a:schemeClr val="bg1"/>
                </a:solidFill>
                <a:latin typeface="Hevletica"/>
              </a:rPr>
              <a:t>measurements and </a:t>
            </a:r>
            <a:r>
              <a:rPr lang="en-US" sz="2100" b="1" dirty="0">
                <a:solidFill>
                  <a:schemeClr val="bg1"/>
                </a:solidFill>
                <a:latin typeface="Hevletica"/>
              </a:rPr>
              <a:t>grid nodes</a:t>
            </a:r>
            <a:endParaRPr lang="ru-RU" sz="2100" b="1" dirty="0">
              <a:solidFill>
                <a:schemeClr val="bg1"/>
              </a:solidFill>
              <a:latin typeface="Hevletica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9552" y="4221088"/>
            <a:ext cx="5929542" cy="12586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52469" y="4885386"/>
            <a:ext cx="52565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751549" y="4769970"/>
            <a:ext cx="216000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004621" y="4769970"/>
            <a:ext cx="216000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596909" y="4769970"/>
            <a:ext cx="216000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228733" y="4769970"/>
            <a:ext cx="216000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965061" y="4769970"/>
            <a:ext cx="216000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356179" y="4481938"/>
                <a:ext cx="36038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>
                          <a:latin typeface="Cambria Math"/>
                        </a:rPr>
                        <m:t>𝚫</m:t>
                      </m:r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79" y="4481938"/>
                <a:ext cx="360386" cy="415498"/>
              </a:xfrm>
              <a:prstGeom prst="rect">
                <a:avLst/>
              </a:prstGeom>
              <a:blipFill rotWithShape="1">
                <a:blip r:embed="rId3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708453" y="4321372"/>
                <a:ext cx="35656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sz="21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53" y="4321372"/>
                <a:ext cx="356565" cy="415498"/>
              </a:xfrm>
              <a:prstGeom prst="rect">
                <a:avLst/>
              </a:prstGeom>
              <a:blipFill rotWithShape="1">
                <a:blip r:embed="rId4"/>
                <a:stretch>
                  <a:fillRect l="-20339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932589" y="4335406"/>
                <a:ext cx="35656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sz="21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89" y="4335406"/>
                <a:ext cx="356565" cy="415498"/>
              </a:xfrm>
              <a:prstGeom prst="rect">
                <a:avLst/>
              </a:prstGeom>
              <a:blipFill rotWithShape="1">
                <a:blip r:embed="rId5"/>
                <a:stretch>
                  <a:fillRect l="-20339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3232208" y="4337922"/>
                <a:ext cx="35656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sz="21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08" y="4337922"/>
                <a:ext cx="356565" cy="415498"/>
              </a:xfrm>
              <a:prstGeom prst="rect">
                <a:avLst/>
              </a:prstGeom>
              <a:blipFill rotWithShape="1">
                <a:blip r:embed="rId6"/>
                <a:stretch>
                  <a:fillRect l="-20339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4600360" y="4349456"/>
                <a:ext cx="35656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sz="21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360" y="4349456"/>
                <a:ext cx="356565" cy="415498"/>
              </a:xfrm>
              <a:prstGeom prst="rect">
                <a:avLst/>
              </a:prstGeom>
              <a:blipFill rotWithShape="1">
                <a:blip r:embed="rId7"/>
                <a:stretch>
                  <a:fillRect l="-20690" b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5968512" y="4321372"/>
                <a:ext cx="35656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sz="21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512" y="4321372"/>
                <a:ext cx="356565" cy="415498"/>
              </a:xfrm>
              <a:prstGeom prst="rect">
                <a:avLst/>
              </a:prstGeom>
              <a:blipFill rotWithShape="1">
                <a:blip r:embed="rId8"/>
                <a:stretch>
                  <a:fillRect l="-20339" b="-4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Овал 33"/>
          <p:cNvSpPr/>
          <p:nvPr/>
        </p:nvSpPr>
        <p:spPr>
          <a:xfrm>
            <a:off x="1068517" y="4777374"/>
            <a:ext cx="216000" cy="216024"/>
          </a:xfrm>
          <a:prstGeom prst="ellipse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813949" y="4777374"/>
            <a:ext cx="216000" cy="216024"/>
          </a:xfrm>
          <a:prstGeom prst="ellipse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3808245" y="4777374"/>
            <a:ext cx="216000" cy="216024"/>
          </a:xfrm>
          <a:prstGeom prst="ellipse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60981" y="4777374"/>
            <a:ext cx="216000" cy="216024"/>
          </a:xfrm>
          <a:prstGeom prst="ellipse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1071968" y="4969444"/>
                <a:ext cx="35656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 smtClean="0">
                              <a:latin typeface="Cambria Math"/>
                            </a:rPr>
                            <m:t>𝝃</m:t>
                          </m:r>
                        </m:e>
                        <m:sub>
                          <m:r>
                            <a:rPr lang="en-US" sz="21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68" y="4969444"/>
                <a:ext cx="356565" cy="415498"/>
              </a:xfrm>
              <a:prstGeom prst="rect">
                <a:avLst/>
              </a:prstGeom>
              <a:blipFill rotWithShape="1">
                <a:blip r:embed="rId9"/>
                <a:stretch>
                  <a:fillRect l="-32759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2800160" y="4959135"/>
                <a:ext cx="35656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 smtClean="0">
                              <a:latin typeface="Cambria Math"/>
                            </a:rPr>
                            <m:t>𝝃</m:t>
                          </m:r>
                        </m:e>
                        <m:sub>
                          <m:r>
                            <a:rPr lang="en-US" sz="21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160" y="4959135"/>
                <a:ext cx="356565" cy="415498"/>
              </a:xfrm>
              <a:prstGeom prst="rect">
                <a:avLst/>
              </a:prstGeom>
              <a:blipFill rotWithShape="1">
                <a:blip r:embed="rId10"/>
                <a:stretch>
                  <a:fillRect l="-32203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808272" y="4969444"/>
                <a:ext cx="35656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 smtClean="0">
                              <a:latin typeface="Cambria Math"/>
                            </a:rPr>
                            <m:t>𝝃</m:t>
                          </m:r>
                        </m:e>
                        <m:sub>
                          <m:r>
                            <a:rPr lang="en-US" sz="21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72" y="4969444"/>
                <a:ext cx="356565" cy="415498"/>
              </a:xfrm>
              <a:prstGeom prst="rect">
                <a:avLst/>
              </a:prstGeom>
              <a:blipFill rotWithShape="1">
                <a:blip r:embed="rId11"/>
                <a:stretch>
                  <a:fillRect l="-32759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5388973" y="4949793"/>
                <a:ext cx="35656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 smtClean="0">
                              <a:latin typeface="Cambria Math"/>
                            </a:rPr>
                            <m:t>𝝃</m:t>
                          </m:r>
                        </m:e>
                        <m:sub>
                          <m:r>
                            <a:rPr lang="en-US" sz="21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73" y="4949793"/>
                <a:ext cx="356565" cy="415498"/>
              </a:xfrm>
              <a:prstGeom prst="rect">
                <a:avLst/>
              </a:prstGeom>
              <a:blipFill rotWithShape="1">
                <a:blip r:embed="rId12"/>
                <a:stretch>
                  <a:fillRect l="-32203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Скругленный прямоугольник 41"/>
          <p:cNvSpPr/>
          <p:nvPr/>
        </p:nvSpPr>
        <p:spPr>
          <a:xfrm>
            <a:off x="6685117" y="4221088"/>
            <a:ext cx="2016224" cy="12923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/>
              <p:cNvSpPr/>
              <p:nvPr/>
            </p:nvSpPr>
            <p:spPr>
              <a:xfrm>
                <a:off x="6685117" y="4833666"/>
                <a:ext cx="208135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sz="21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1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sz="21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latin typeface="Cambria Math"/>
                        </a:rPr>
                        <m:t>+</m:t>
                      </m:r>
                      <m:r>
                        <a:rPr lang="en-US" sz="2100" b="1">
                          <a:latin typeface="Cambria Math"/>
                        </a:rPr>
                        <m:t>𝚫</m:t>
                      </m:r>
                    </m:oMath>
                  </m:oMathPara>
                </a14:m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55" name="Прямоуголь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117" y="4833666"/>
                <a:ext cx="2081356" cy="415498"/>
              </a:xfrm>
              <a:prstGeom prst="rect">
                <a:avLst/>
              </a:prstGeom>
              <a:blipFill rotWithShape="1">
                <a:blip r:embed="rId1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6685117" y="4412710"/>
                <a:ext cx="208135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1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ru-RU" sz="2100" b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100" b="1" dirty="0">
                    <a:latin typeface="Hevletica"/>
                  </a:rPr>
                  <a:t> </a:t>
                </a:r>
                <a:r>
                  <a:rPr lang="en-US" sz="2100" b="1" dirty="0">
                    <a:latin typeface="Hevletica"/>
                  </a:rPr>
                  <a:t> - grid </a:t>
                </a:r>
                <a:r>
                  <a:rPr lang="en-US" sz="2100" b="1" dirty="0" smtClean="0">
                    <a:latin typeface="Hevletica"/>
                  </a:rPr>
                  <a:t>nodes</a:t>
                </a:r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117" y="4412710"/>
                <a:ext cx="2081356" cy="415498"/>
              </a:xfrm>
              <a:prstGeom prst="rect">
                <a:avLst/>
              </a:prstGeom>
              <a:blipFill rotWithShape="1">
                <a:blip r:embed="rId14"/>
                <a:stretch>
                  <a:fillRect t="-8824" r="-2053" b="-27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Скругленный прямоугольник 65"/>
          <p:cNvSpPr/>
          <p:nvPr/>
        </p:nvSpPr>
        <p:spPr>
          <a:xfrm>
            <a:off x="1090730" y="5593040"/>
            <a:ext cx="3744416" cy="832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1090730" y="6010196"/>
                <a:ext cx="384130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1">
                        <a:latin typeface="Cambria Math"/>
                      </a:rPr>
                      <m:t>𝚫</m:t>
                    </m:r>
                  </m:oMath>
                </a14:m>
                <a:r>
                  <a:rPr lang="en-US" sz="2100" b="1" dirty="0" smtClean="0">
                    <a:latin typeface="Hevletica"/>
                  </a:rPr>
                  <a:t> – distance between nodes</a:t>
                </a:r>
                <a:endParaRPr lang="en-US" sz="2100" b="1" dirty="0">
                  <a:latin typeface="Hevletica"/>
                </a:endParaRPr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30" y="6010196"/>
                <a:ext cx="3841308" cy="415498"/>
              </a:xfrm>
              <a:prstGeom prst="rect">
                <a:avLst/>
              </a:prstGeom>
              <a:blipFill rotWithShape="1">
                <a:blip r:embed="rId15"/>
                <a:stretch>
                  <a:fillRect l="-159" t="-8824" b="-27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/>
              <p:cNvSpPr/>
              <p:nvPr/>
            </p:nvSpPr>
            <p:spPr>
              <a:xfrm>
                <a:off x="1090731" y="5589240"/>
                <a:ext cx="208135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1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ru-RU" sz="2100" b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100" b="1" dirty="0">
                    <a:latin typeface="Hevletica"/>
                  </a:rPr>
                  <a:t> </a:t>
                </a:r>
                <a:r>
                  <a:rPr lang="en-US" sz="2100" b="1" dirty="0">
                    <a:latin typeface="Hevletica"/>
                  </a:rPr>
                  <a:t> - grid </a:t>
                </a:r>
                <a:r>
                  <a:rPr lang="en-US" sz="2100" b="1" dirty="0" smtClean="0">
                    <a:latin typeface="Hevletica"/>
                  </a:rPr>
                  <a:t>nodes</a:t>
                </a:r>
              </a:p>
            </p:txBody>
          </p:sp>
        </mc:Choice>
        <mc:Fallback xmlns="">
          <p:sp>
            <p:nvSpPr>
              <p:cNvPr id="68" name="Прямоугольник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31" y="5589240"/>
                <a:ext cx="2081356" cy="415498"/>
              </a:xfrm>
              <a:prstGeom prst="rect">
                <a:avLst/>
              </a:prstGeom>
              <a:blipFill rotWithShape="1">
                <a:blip r:embed="rId16"/>
                <a:stretch>
                  <a:fillRect t="-8824" r="-2346" b="-27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Скругленный прямоугольник 71"/>
          <p:cNvSpPr/>
          <p:nvPr/>
        </p:nvSpPr>
        <p:spPr>
          <a:xfrm>
            <a:off x="5004048" y="5589240"/>
            <a:ext cx="2721747" cy="832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Прямоугольник 72"/>
              <p:cNvSpPr/>
              <p:nvPr/>
            </p:nvSpPr>
            <p:spPr>
              <a:xfrm>
                <a:off x="5076057" y="5661248"/>
                <a:ext cx="280831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1" i="1" smtClean="0">
                            <a:latin typeface="Cambria Math"/>
                          </a:rPr>
                          <m:t>𝝃</m:t>
                        </m:r>
                      </m:e>
                      <m:sub>
                        <m:r>
                          <a:rPr lang="en-US" sz="21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100" b="1" dirty="0">
                    <a:latin typeface="Hevletica"/>
                  </a:rPr>
                  <a:t> </a:t>
                </a:r>
                <a:r>
                  <a:rPr lang="en-US" sz="2100" b="1" dirty="0">
                    <a:latin typeface="Hevletica"/>
                  </a:rPr>
                  <a:t> </a:t>
                </a:r>
                <a:r>
                  <a:rPr lang="en-US" sz="2100" b="1" dirty="0" smtClean="0">
                    <a:latin typeface="Hevletica"/>
                  </a:rPr>
                  <a:t>- </a:t>
                </a:r>
                <a:r>
                  <a:rPr lang="en-US" sz="2100" b="1" dirty="0" smtClean="0">
                    <a:latin typeface="Hevletica"/>
                  </a:rPr>
                  <a:t>distances </a:t>
                </a:r>
                <a:br>
                  <a:rPr lang="en-US" sz="2100" b="1" dirty="0" smtClean="0">
                    <a:latin typeface="Hevletica"/>
                  </a:rPr>
                </a:br>
                <a:r>
                  <a:rPr lang="en-US" sz="2100" b="1" dirty="0" smtClean="0">
                    <a:latin typeface="Hevletica"/>
                  </a:rPr>
                  <a:t>of </a:t>
                </a:r>
                <a:r>
                  <a:rPr lang="en-US" sz="2100" b="1" dirty="0" smtClean="0">
                    <a:latin typeface="Hevletica"/>
                  </a:rPr>
                  <a:t>measurements</a:t>
                </a:r>
                <a:endParaRPr lang="en-US" sz="2100" b="1" dirty="0" smtClean="0">
                  <a:latin typeface="Hevletica"/>
                </a:endParaRPr>
              </a:p>
            </p:txBody>
          </p:sp>
        </mc:Choice>
        <mc:Fallback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7" y="5661248"/>
                <a:ext cx="2808311" cy="738664"/>
              </a:xfrm>
              <a:prstGeom prst="rect">
                <a:avLst/>
              </a:prstGeom>
              <a:blipFill rotWithShape="1">
                <a:blip r:embed="rId17"/>
                <a:stretch>
                  <a:fillRect l="-2609" t="-4959" b="-148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 стрелкой 41"/>
          <p:cNvCxnSpPr>
            <a:stCxn id="27" idx="2"/>
          </p:cNvCxnSpPr>
          <p:nvPr/>
        </p:nvCxnSpPr>
        <p:spPr>
          <a:xfrm>
            <a:off x="4656555" y="4437112"/>
            <a:ext cx="0" cy="353431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4714857" y="2262342"/>
            <a:ext cx="0" cy="39607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1068702" y="1628800"/>
            <a:ext cx="7103698" cy="654681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715437" y="1139280"/>
            <a:ext cx="580" cy="4895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Скругленный прямоугольник 29"/>
          <p:cNvSpPr/>
          <p:nvPr/>
        </p:nvSpPr>
        <p:spPr>
          <a:xfrm>
            <a:off x="1115616" y="332656"/>
            <a:ext cx="7235685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4067591" y="404664"/>
            <a:ext cx="13580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>
                <a:latin typeface="Hevletica"/>
              </a:rPr>
              <a:t>Goals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11660" y="1710883"/>
            <a:ext cx="651672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To learn how to formalize a problem</a:t>
            </a:r>
            <a:endParaRPr lang="ru-RU" sz="2500" b="1" dirty="0">
              <a:solidFill>
                <a:schemeClr val="bg1"/>
              </a:solidFill>
              <a:latin typeface="Hevletica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1187624" y="1844824"/>
            <a:ext cx="253147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vletica"/>
              </a:rPr>
              <a:t>1</a:t>
            </a:r>
            <a:endParaRPr lang="ru-RU" dirty="0">
              <a:solidFill>
                <a:schemeClr val="tx1"/>
              </a:solidFill>
              <a:latin typeface="Hevletica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068702" y="2651805"/>
            <a:ext cx="7175706" cy="1785307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11660" y="2733888"/>
            <a:ext cx="66607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Solution without </a:t>
            </a:r>
            <a:r>
              <a:rPr lang="en-US" sz="2500" b="1" dirty="0">
                <a:solidFill>
                  <a:schemeClr val="bg1"/>
                </a:solidFill>
                <a:latin typeface="Hevletica"/>
              </a:rPr>
              <a:t>using classical regression models and thus avoiding </a:t>
            </a:r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bulky </a:t>
            </a:r>
            <a:r>
              <a:rPr lang="en-US" sz="2500" b="1" dirty="0">
                <a:solidFill>
                  <a:schemeClr val="bg1"/>
                </a:solidFill>
                <a:latin typeface="Hevletica"/>
              </a:rPr>
              <a:t>computations and </a:t>
            </a:r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creation </a:t>
            </a:r>
            <a:r>
              <a:rPr lang="en-US" sz="2500" b="1" dirty="0">
                <a:solidFill>
                  <a:schemeClr val="bg1"/>
                </a:solidFill>
                <a:latin typeface="Hevletica"/>
              </a:rPr>
              <a:t>of regression matrix of high </a:t>
            </a:r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 dimension</a:t>
            </a:r>
            <a:endParaRPr lang="ru-RU" sz="2500" b="1" dirty="0">
              <a:solidFill>
                <a:schemeClr val="bg1"/>
              </a:solidFill>
              <a:latin typeface="Hevletica"/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1187624" y="2867829"/>
            <a:ext cx="253147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vletica"/>
              </a:rPr>
              <a:t>2</a:t>
            </a:r>
            <a:endParaRPr lang="ru-RU" dirty="0">
              <a:solidFill>
                <a:schemeClr val="tx1"/>
              </a:solidFill>
              <a:latin typeface="Hevletica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068702" y="4790543"/>
            <a:ext cx="7175706" cy="654681"/>
          </a:xfrm>
          <a:prstGeom prst="roundRect">
            <a:avLst/>
          </a:prstGeom>
          <a:gradFill>
            <a:gsLst>
              <a:gs pos="0">
                <a:srgbClr val="000066"/>
              </a:gs>
              <a:gs pos="39999">
                <a:srgbClr val="0A128C"/>
              </a:gs>
              <a:gs pos="70000">
                <a:srgbClr val="181CC7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511660" y="4872626"/>
            <a:ext cx="66607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Hevletica"/>
              </a:rPr>
              <a:t>Error estimation</a:t>
            </a:r>
            <a:endParaRPr lang="ru-RU" sz="2500" b="1" dirty="0">
              <a:solidFill>
                <a:schemeClr val="bg1"/>
              </a:solidFill>
              <a:latin typeface="Hevletica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1187624" y="5006567"/>
            <a:ext cx="253147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vletica"/>
              </a:rPr>
              <a:t>3</a:t>
            </a:r>
            <a:endParaRPr lang="ru-RU" dirty="0">
              <a:solidFill>
                <a:schemeClr val="tx1"/>
              </a:solidFill>
              <a:latin typeface="Hevletica"/>
            </a:endParaRPr>
          </a:p>
        </p:txBody>
      </p:sp>
    </p:spTree>
    <p:extLst>
      <p:ext uri="{BB962C8B-B14F-4D97-AF65-F5344CB8AC3E}">
        <p14:creationId xmlns:p14="http://schemas.microsoft.com/office/powerpoint/2010/main" val="872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000066"/>
            </a:gs>
            <a:gs pos="39999">
              <a:srgbClr val="0A128C"/>
            </a:gs>
            <a:gs pos="70000">
              <a:srgbClr val="181CC7"/>
            </a:gs>
          </a:gsLst>
          <a:lin ang="5400000" scaled="0"/>
        </a:gra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</TotalTime>
  <Words>238</Words>
  <Application>Microsoft Office PowerPoint</Application>
  <PresentationFormat>Экран (4:3)</PresentationFormat>
  <Paragraphs>48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Tatiana Podladchikova</dc:creator>
  <cp:lastModifiedBy>Tatiana Podladchikova</cp:lastModifiedBy>
  <cp:revision>674</cp:revision>
  <dcterms:created xsi:type="dcterms:W3CDTF">2016-03-06T22:50:59Z</dcterms:created>
  <dcterms:modified xsi:type="dcterms:W3CDTF">2016-04-02T15:20:27Z</dcterms:modified>
</cp:coreProperties>
</file>