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9"/>
  </p:notesMasterIdLst>
  <p:handoutMasterIdLst>
    <p:handoutMasterId r:id="rId10"/>
  </p:handoutMasterIdLst>
  <p:sldIdLst>
    <p:sldId id="256" r:id="rId2"/>
    <p:sldId id="273" r:id="rId3"/>
    <p:sldId id="276" r:id="rId4"/>
    <p:sldId id="259" r:id="rId5"/>
    <p:sldId id="274" r:id="rId6"/>
    <p:sldId id="275" r:id="rId7"/>
    <p:sldId id="258" r:id="rId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352" autoAdjust="0"/>
  </p:normalViewPr>
  <p:slideViewPr>
    <p:cSldViewPr>
      <p:cViewPr varScale="1">
        <p:scale>
          <a:sx n="87" d="100"/>
          <a:sy n="87" d="100"/>
        </p:scale>
        <p:origin x="-1062" y="-72"/>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theme" Target="theme/theme1.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chart>
    <c:plotArea>
      <c:pieChart>
        <c:varyColors val="1"/>
        <c:ser>
          <c:idx val="0"/>
          <c:order val="0"/>
          <c:tx>
            <c:strRef>
              <c:f>Sheet1!$B$1</c:f>
              <c:strCache>
                <c:ptCount val="1"/>
                <c:pt idx="0">
                  <c:v>Series 1</c:v>
                </c:pt>
              </c:strCache>
            </c:strRef>
          </c:tx>
          <c:cat>
            <c:strRef>
              <c:f>Sheet1!$A$2:$A$3</c:f>
              <c:strCache>
                <c:ptCount val="2"/>
                <c:pt idx="0">
                  <c:v>male</c:v>
                </c:pt>
                <c:pt idx="1">
                  <c:v>female</c:v>
                </c:pt>
              </c:strCache>
            </c:strRef>
          </c:cat>
          <c:val>
            <c:numRef>
              <c:f>Sheet1!$B$2:$B$3</c:f>
              <c:numCache>
                <c:formatCode>General</c:formatCode>
                <c:ptCount val="2"/>
                <c:pt idx="0">
                  <c:v>16</c:v>
                </c:pt>
                <c:pt idx="1">
                  <c:v>32</c:v>
                </c:pt>
              </c:numCache>
            </c:numRef>
          </c:val>
        </c:ser>
        <c:dLbls>
          <c:numFmt formatCode="0%" sourceLinked="0"/>
          <c:dLblPos val="outEnd"/>
          <c:showLegendKey val="0"/>
          <c:showVal val="1"/>
          <c:showCatName val="0"/>
          <c:showSerName val="0"/>
          <c:showPercent val="0"/>
          <c:showBubbleSize val="0"/>
        </c:dLbls>
      </c:pieChart>
    </c:plotArea>
    <c:legend>
      <c:legendPos val="b"/>
      <c:overlay val="0"/>
    </c:legend>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plotArea>
      <c:lineChart>
        <c:grouping val="standard"/>
        <c:ser>
          <c:idx val="0"/>
          <c:order val="0"/>
          <c:tx>
            <c:strRef>
              <c:f>Sheet1!$B$1</c:f>
              <c:strCache>
                <c:ptCount val="1"/>
                <c:pt idx="0">
                  <c:v>F`</c:v>
                </c:pt>
              </c:strCache>
            </c:strRef>
          </c:tx>
          <c:marker>
            <c:symbol val="none"/>
          </c:marker>
          <c:cat>
            <c:strRef>
              <c:f>Sheet1!$A$2:$A$4</c:f>
              <c:strCache>
                <c:ptCount val="3"/>
                <c:pt idx="0">
                  <c:v>2016</c:v>
                </c:pt>
                <c:pt idx="1">
                  <c:v>2015</c:v>
                </c:pt>
                <c:pt idx="2">
                  <c:v>2014</c:v>
                </c:pt>
              </c:strCache>
            </c:strRef>
          </c:cat>
          <c:val>
            <c:numRef>
              <c:f>Sheet1!$B$2:$B$4</c:f>
              <c:numCache>
                <c:formatCode>General</c:formatCode>
                <c:ptCount val="3"/>
                <c:pt idx="0">
                  <c:v>0</c:v>
                </c:pt>
                <c:pt idx="1">
                  <c:v>0</c:v>
                </c:pt>
                <c:pt idx="2">
                  <c:v>1</c:v>
                </c:pt>
              </c:numCache>
            </c:numRef>
          </c:val>
          <c:smooth val="0"/>
        </c:ser>
        <c:ser>
          <c:idx val="1"/>
          <c:order val="1"/>
          <c:tx>
            <c:strRef>
              <c:f>Sheet1!$C$1</c:f>
              <c:strCache>
                <c:ptCount val="1"/>
                <c:pt idx="0">
                  <c:v>M,</c:v>
                </c:pt>
              </c:strCache>
            </c:strRef>
          </c:tx>
          <c:marker>
            <c:symbol val="none"/>
          </c:marker>
          <c:cat>
            <c:strRef>
              <c:f>Sheet1!$A$2:$A$4</c:f>
              <c:strCache>
                <c:ptCount val="3"/>
                <c:pt idx="0">
                  <c:v>2016</c:v>
                </c:pt>
                <c:pt idx="1">
                  <c:v>2015</c:v>
                </c:pt>
                <c:pt idx="2">
                  <c:v>2014</c:v>
                </c:pt>
              </c:strCache>
            </c:strRef>
          </c:cat>
          <c:val>
            <c:numRef>
              <c:f>Sheet1!$C$2:$C$4</c:f>
              <c:numCache>
                <c:formatCode>General</c:formatCode>
                <c:ptCount val="3"/>
                <c:pt idx="0">
                  <c:v>0</c:v>
                </c:pt>
                <c:pt idx="1">
                  <c:v>0</c:v>
                </c:pt>
                <c:pt idx="2">
                  <c:v>1</c:v>
                </c:pt>
              </c:numCache>
            </c:numRef>
          </c:val>
          <c:smooth val="0"/>
        </c:ser>
        <c:ser>
          <c:idx val="2"/>
          <c:order val="2"/>
          <c:tx>
            <c:strRef>
              <c:f>Sheet1!$D$1</c:f>
              <c:strCache>
                <c:ptCount val="1"/>
                <c:pt idx="0">
                  <c:v>male</c:v>
                </c:pt>
              </c:strCache>
            </c:strRef>
          </c:tx>
          <c:marker>
            <c:symbol val="none"/>
          </c:marker>
          <c:cat>
            <c:strRef>
              <c:f>Sheet1!$A$2:$A$4</c:f>
              <c:strCache>
                <c:ptCount val="3"/>
                <c:pt idx="0">
                  <c:v>2016</c:v>
                </c:pt>
                <c:pt idx="1">
                  <c:v>2015</c:v>
                </c:pt>
                <c:pt idx="2">
                  <c:v>2014</c:v>
                </c:pt>
              </c:strCache>
            </c:strRef>
          </c:cat>
          <c:val>
            <c:numRef>
              <c:f>Sheet1!$D$2:$D$4</c:f>
              <c:numCache>
                <c:formatCode>General</c:formatCode>
                <c:ptCount val="3"/>
                <c:pt idx="0">
                  <c:v>16</c:v>
                </c:pt>
                <c:pt idx="1">
                  <c:v>18</c:v>
                </c:pt>
                <c:pt idx="2">
                  <c:v>15</c:v>
                </c:pt>
              </c:numCache>
            </c:numRef>
          </c:val>
          <c:smooth val="0"/>
        </c:ser>
        <c:ser>
          <c:idx val="3"/>
          <c:order val="3"/>
          <c:tx>
            <c:strRef>
              <c:f>Sheet1!$E$1</c:f>
              <c:strCache>
                <c:ptCount val="1"/>
                <c:pt idx="0">
                  <c:v>Male</c:v>
                </c:pt>
              </c:strCache>
            </c:strRef>
          </c:tx>
          <c:marker>
            <c:symbol val="none"/>
          </c:marker>
          <c:cat>
            <c:strRef>
              <c:f>Sheet1!$A$2:$A$4</c:f>
              <c:strCache>
                <c:ptCount val="3"/>
                <c:pt idx="0">
                  <c:v>2016</c:v>
                </c:pt>
                <c:pt idx="1">
                  <c:v>2015</c:v>
                </c:pt>
                <c:pt idx="2">
                  <c:v>2014</c:v>
                </c:pt>
              </c:strCache>
            </c:strRef>
          </c:cat>
          <c:val>
            <c:numRef>
              <c:f>Sheet1!$E$2:$E$4</c:f>
              <c:numCache>
                <c:formatCode>General</c:formatCode>
                <c:ptCount val="3"/>
                <c:pt idx="0">
                  <c:v>0</c:v>
                </c:pt>
                <c:pt idx="1">
                  <c:v>0</c:v>
                </c:pt>
                <c:pt idx="2">
                  <c:v>1</c:v>
                </c:pt>
              </c:numCache>
            </c:numRef>
          </c:val>
          <c:smooth val="0"/>
        </c:ser>
        <c:ser>
          <c:idx val="4"/>
          <c:order val="4"/>
          <c:tx>
            <c:strRef>
              <c:f>Sheet1!$F$1</c:f>
              <c:strCache>
                <c:ptCount val="1"/>
                <c:pt idx="0">
                  <c:v>female</c:v>
                </c:pt>
              </c:strCache>
            </c:strRef>
          </c:tx>
          <c:marker>
            <c:symbol val="none"/>
          </c:marker>
          <c:cat>
            <c:strRef>
              <c:f>Sheet1!$A$2:$A$4</c:f>
              <c:strCache>
                <c:ptCount val="3"/>
                <c:pt idx="0">
                  <c:v>2016</c:v>
                </c:pt>
                <c:pt idx="1">
                  <c:v>2015</c:v>
                </c:pt>
                <c:pt idx="2">
                  <c:v>2014</c:v>
                </c:pt>
              </c:strCache>
            </c:strRef>
          </c:cat>
          <c:val>
            <c:numRef>
              <c:f>Sheet1!$F$2:$F$4</c:f>
              <c:numCache>
                <c:formatCode>General</c:formatCode>
                <c:ptCount val="3"/>
                <c:pt idx="0">
                  <c:v>32</c:v>
                </c:pt>
                <c:pt idx="1">
                  <c:v>31</c:v>
                </c:pt>
                <c:pt idx="2">
                  <c:v>30</c:v>
                </c:pt>
              </c:numCache>
            </c:numRef>
          </c:val>
          <c:smooth val="0"/>
        </c:ser>
        <c:marker val="1"/>
        <c:axId val="2118791784"/>
        <c:axId val="2140495176"/>
      </c:lineChart>
      <c:catAx>
        <c:axId val="2118791784"/>
        <c:scaling/>
        <c:delete val="0"/>
        <c:axPos val="b"/>
        <c:majorTickMark val="out"/>
        <c:minorTickMark val="none"/>
        <c:tickLblPos val="nextTo"/>
        <c:crossAx val="2140495176"/>
        <c:crosses val="autoZero"/>
        <c:lblAlgn val="ctr"/>
        <c:lblOffset val="100"/>
        <c:noMultiLvlLbl val="0"/>
      </c:catAx>
      <c:valAx>
        <c:axId val="2140495176"/>
        <c:scaling/>
        <c:delete val="0"/>
        <c:axPos val="l"/>
        <c:majorGridlines/>
        <c:majorTickMark val="out"/>
        <c:minorTickMark val="none"/>
        <c:tickLblPos val="nextTo"/>
        <c:crossAx val="2118791784"/>
        <c:crosses val="autoZero"/>
      </c:valAx>
    </c:plotArea>
    <c:legend>
      <c:overlay val="0"/>
    </c:legend>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Sheet1!$A$2:$A$5</c:f>
              <c:strCache>
                <c:ptCount val="4"/>
                <c:pt idx="0">
                  <c:v>Optimal</c:v>
                </c:pt>
                <c:pt idx="1">
                  <c:v>LESS THAN OPTIMAL</c:v>
                </c:pt>
                <c:pt idx="2">
                  <c:v>Low</c:v>
                </c:pt>
                <c:pt idx="3">
                  <c:v>LESS THAN OPTIAL</c:v>
                </c:pt>
              </c:strCache>
            </c:strRef>
          </c:cat>
          <c:val>
            <c:numRef>
              <c:f>Sheet1!$B$2:$B$5</c:f>
              <c:numCache>
                <c:formatCode>General</c:formatCode>
                <c:ptCount val="4"/>
                <c:pt idx="0">
                  <c:v>19</c:v>
                </c:pt>
                <c:pt idx="1">
                  <c:v>12</c:v>
                </c:pt>
                <c:pt idx="2">
                  <c:v>16</c:v>
                </c:pt>
                <c:pt idx="3">
                  <c:v>1</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11/29/2016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11/29/2016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7</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11/29/2016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11/29/2016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11/29/2016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11/29/2016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11/29/2016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11/29/2016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11/29/2016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381000" y="1600200"/>
            <a:ext cx="8153400" cy="3886198"/>
          </a:xfrm>
        </p:spPr>
        <p:txBody>
          <a:bodyPr>
            <a:normAutofit/>
          </a:bodyPr>
          <a:lstStyle/>
          <a:p>
            <a:pPr marL="0" indent="0">
              <a:buNone/>
            </a:pP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graphicFrame>
        <p:nvGraphicFramePr>
          <p:cNvPr id="4" name="Chart 3"/>
          <p:cNvGraphicFramePr>
            <a:graphicFrameLocks noGrp="1"/>
          </p:cNvGraphicFramePr>
          <p:nvPr/>
        </p:nvGraphicFramePr>
        <p:xfrm>
          <a:off x="1828800" y="1828800"/>
          <a:ext cx="2743200" cy="388619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4" name="Content Placeholder 3"/>
          <p:cNvSpPr>
            <a:spLocks noGrp="1"/>
          </p:cNvSpPr>
          <p:nvPr>
            <p:ph sz="quarter" idx="1"/>
          </p:nvPr>
        </p:nvSpPr>
        <p:spPr>
          <a:xfrm>
            <a:off x="1828800" y="2133600"/>
            <a:ext cx="4575048" cy="2362200"/>
          </a:xfrm>
        </p:spPr>
        <p:txBody>
          <a:bodyPr/>
          <a:lstStyle/>
          <a:p/>
        </p:txBody>
      </p:sp>
      <p:graphicFrame>
        <p:nvGraphicFramePr>
          <p:cNvPr id="5" name="Chart 4"/>
          <p:cNvGraphicFramePr>
            <a:graphicFrameLocks noGrp="1"/>
          </p:cNvGraphicFramePr>
          <p:nvPr/>
        </p:nvGraphicFramePr>
        <p:xfrm>
          <a:off x="1828800" y="1828800"/>
          <a:ext cx="2743200" cy="2362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5461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fontScale="62500" lnSpcReduction="20000"/>
          </a:bodyPr>
          <a:lstStyle/>
          <a:p>
            <a:pPr marL="0" indent="0">
              <a:buNone/>
            </a:pPr>
            <a:r>
              <a:t>Blah blah nospace38%nospace blah blah</a:t>
            </a:r>
            <a:endParaRPr lang="en-US" sz="4000"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t>32%</a:t>
            </a:r>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graphicFrame>
        <p:nvGraphicFramePr>
          <p:cNvPr id="4" name="Chart 3"/>
          <p:cNvGraphicFramePr>
            <a:graphicFrameLocks noGrp="1"/>
          </p:cNvGraphicFramePr>
          <p:nvPr/>
        </p:nvGraphicFramePr>
        <p:xfrm>
          <a:off x="1828800" y="1828800"/>
          <a:ext cx="2743200" cy="388619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209572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7</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1049</TotalTime>
  <Words>161</Words>
  <Application>Microsoft Office PowerPoint</Application>
  <PresentationFormat>On-screen Show (4:3)</PresentationFormat>
  <Paragraphs>27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White Castle Biometric Health Screening Aggregate Summary</vt:lpstr>
      <vt:lpstr>Who participated?</vt:lpstr>
      <vt:lpstr>PowerPoint Presentation</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68</cp:revision>
  <cp:lastPrinted>2015-10-02T15:41:24Z</cp:lastPrinted>
  <dcterms:created xsi:type="dcterms:W3CDTF">2015-08-11T19:00:16Z</dcterms:created>
  <dcterms:modified xsi:type="dcterms:W3CDTF">2016-11-30T05:02:04Z</dcterms:modified>
</cp:coreProperties>
</file>