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8"/>
  </p:notesMasterIdLst>
  <p:handoutMasterIdLst>
    <p:handoutMasterId r:id="rId9"/>
  </p:handoutMasterIdLst>
  <p:sldIdLst>
    <p:sldId id="256" r:id="rId2"/>
    <p:sldId id="259" r:id="rId3"/>
    <p:sldId id="260" r:id="rId4"/>
    <p:sldId id="261" r:id="rId5"/>
    <p:sldId id="271" r:id="rId6"/>
    <p:sldId id="258" r:id="rId7"/>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352" autoAdjust="0"/>
  </p:normalViewPr>
  <p:slideViewPr>
    <p:cSldViewPr>
      <p:cViewPr varScale="1">
        <p:scale>
          <a:sx n="110" d="100"/>
          <a:sy n="110" d="100"/>
        </p:scale>
        <p:origin x="-1644" y="-90"/>
      </p:cViewPr>
      <p:guideLst>
        <p:guide orient="horz" pos="2160"/>
        <p:guide pos="2880"/>
      </p:guideLst>
    </p:cSldViewPr>
  </p:slideViewPr>
  <p:outlineViewPr>
    <p:cViewPr>
      <p:scale>
        <a:sx n="33" d="100"/>
        <a:sy n="33" d="100"/>
      </p:scale>
      <p:origin x="0" y="64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bednar\Desktop\Tester%20for%20WC.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Daily Intake of Fruits</a:t>
            </a:r>
          </a:p>
        </c:rich>
      </c:tx>
      <c:layout/>
      <c:overlay val="0"/>
    </c:title>
    <c:autoTitleDeleted val="0"/>
    <c:plotArea>
      <c:layout/>
      <c:barChart>
        <c:barDir val="col"/>
        <c:grouping val="clustered"/>
        <c:varyColors val="0"/>
        <c:dLbls>
          <c:showLegendKey val="0"/>
          <c:showVal val="1"/>
          <c:showCatName val="0"/>
          <c:showSerName val="0"/>
          <c:showPercent val="0"/>
          <c:showBubbleSize val="0"/>
        </c:dLbls>
        <c:gapWidth val="150"/>
        <c:overlap val="-25"/>
        <c:axId val="130988288"/>
        <c:axId val="130994176"/>
      </c:barChart>
      <c:catAx>
        <c:axId val="130988288"/>
        <c:scaling>
          <c:orientation val="minMax"/>
        </c:scaling>
        <c:delete val="0"/>
        <c:axPos val="b"/>
        <c:numFmt formatCode="General" sourceLinked="0"/>
        <c:majorTickMark val="none"/>
        <c:minorTickMark val="none"/>
        <c:tickLblPos val="nextTo"/>
        <c:crossAx val="130994176"/>
        <c:crosses val="autoZero"/>
        <c:auto val="1"/>
        <c:lblAlgn val="ctr"/>
        <c:lblOffset val="100"/>
        <c:noMultiLvlLbl val="0"/>
      </c:catAx>
      <c:valAx>
        <c:axId val="130994176"/>
        <c:scaling>
          <c:orientation val="minMax"/>
        </c:scaling>
        <c:delete val="1"/>
        <c:axPos val="l"/>
        <c:numFmt formatCode="0%" sourceLinked="1"/>
        <c:majorTickMark val="out"/>
        <c:minorTickMark val="none"/>
        <c:tickLblPos val="nextTo"/>
        <c:crossAx val="130988288"/>
        <c:crosses val="autoZero"/>
        <c:crossBetween val="between"/>
      </c:valAx>
    </c:plotArea>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AAB9D47E-67C1-4E1B-91B6-1C4A4CD91A70}" type="datetimeFigureOut">
              <a:rPr lang="en-US" smtClean="0"/>
              <a:t>10/14/2016</a:t>
            </a:fld>
            <a:endParaRPr lang="en-US" dirty="0"/>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01428708-D9B1-4BDD-91D4-ABF1B40EE712}" type="slidenum">
              <a:rPr lang="en-US" smtClean="0"/>
              <a:t>‹#›</a:t>
            </a:fld>
            <a:endParaRPr lang="en-US" dirty="0"/>
          </a:p>
        </p:txBody>
      </p:sp>
    </p:spTree>
    <p:extLst>
      <p:ext uri="{BB962C8B-B14F-4D97-AF65-F5344CB8AC3E}">
        <p14:creationId xmlns:p14="http://schemas.microsoft.com/office/powerpoint/2010/main" val="10200274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D43B9A28-89AB-4FF7-B6F7-B576186B66F1}" type="datetimeFigureOut">
              <a:rPr lang="en-US" smtClean="0"/>
              <a:t>10/14/2016</a:t>
            </a:fld>
            <a:endParaRPr lang="en-US" dirty="0"/>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3F33A409-1646-4137-A75F-3A02A90E5C52}" type="slidenum">
              <a:rPr lang="en-US" smtClean="0"/>
              <a:t>‹#›</a:t>
            </a:fld>
            <a:endParaRPr lang="en-US" dirty="0"/>
          </a:p>
        </p:txBody>
      </p:sp>
    </p:spTree>
    <p:extLst>
      <p:ext uri="{BB962C8B-B14F-4D97-AF65-F5344CB8AC3E}">
        <p14:creationId xmlns:p14="http://schemas.microsoft.com/office/powerpoint/2010/main" val="688970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Change from Dairy to Calcium-Rich Foods (also includes non-dairy)</a:t>
            </a:r>
          </a:p>
          <a:p>
            <a:r>
              <a:rPr lang="en-US" baseline="0" dirty="0" smtClean="0"/>
              <a:t>Change Grain to Whole Grains</a:t>
            </a:r>
          </a:p>
        </p:txBody>
      </p:sp>
      <p:sp>
        <p:nvSpPr>
          <p:cNvPr id="4" name="Slide Number Placeholder 3"/>
          <p:cNvSpPr>
            <a:spLocks noGrp="1"/>
          </p:cNvSpPr>
          <p:nvPr>
            <p:ph type="sldNum" sz="quarter" idx="10"/>
          </p:nvPr>
        </p:nvSpPr>
        <p:spPr/>
        <p:txBody>
          <a:bodyPr/>
          <a:lstStyle/>
          <a:p>
            <a:fld id="{3F33A409-1646-4137-A75F-3A02A90E5C52}" type="slidenum">
              <a:rPr lang="en-US" smtClean="0"/>
              <a:t>3</a:t>
            </a:fld>
            <a:endParaRPr lang="en-US" dirty="0"/>
          </a:p>
        </p:txBody>
      </p:sp>
    </p:spTree>
    <p:extLst>
      <p:ext uri="{BB962C8B-B14F-4D97-AF65-F5344CB8AC3E}">
        <p14:creationId xmlns:p14="http://schemas.microsoft.com/office/powerpoint/2010/main" val="9463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SB Note: Maybe</a:t>
            </a:r>
            <a:r>
              <a:rPr lang="en-US" baseline="0" dirty="0" smtClean="0"/>
              <a:t> the bottom % should be a graph?  I want it to stand out though, how badly they are doing as a group. – maybe just show 63% not meeting as a graph?</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63% of employees are</a:t>
            </a:r>
            <a:r>
              <a:rPr lang="en-US" baseline="0" dirty="0" smtClean="0"/>
              <a:t> not meeting at least 4 out of 5 dietary recommendations.  Inadequate intake of nutrient-dense foods can lead to nutrient deficiencies, impairs worker productivity, and contributes to disease risk.  Even small positive dietary changes can have a profound effect on overall health and wellbeing.  </a:t>
            </a:r>
          </a:p>
          <a:p>
            <a:endParaRPr lang="en-US" dirty="0" smtClean="0"/>
          </a:p>
          <a:p>
            <a:r>
              <a:rPr lang="en-US" dirty="0" smtClean="0"/>
              <a:t>Change Protein to Lean</a:t>
            </a:r>
            <a:r>
              <a:rPr lang="en-US" baseline="0" dirty="0" smtClean="0"/>
              <a:t> Protein</a:t>
            </a:r>
            <a:endParaRPr lang="en-US" dirty="0"/>
          </a:p>
        </p:txBody>
      </p:sp>
      <p:sp>
        <p:nvSpPr>
          <p:cNvPr id="4" name="Slide Number Placeholder 3"/>
          <p:cNvSpPr>
            <a:spLocks noGrp="1"/>
          </p:cNvSpPr>
          <p:nvPr>
            <p:ph type="sldNum" sz="quarter" idx="10"/>
          </p:nvPr>
        </p:nvSpPr>
        <p:spPr/>
        <p:txBody>
          <a:bodyPr/>
          <a:lstStyle/>
          <a:p>
            <a:fld id="{3F33A409-1646-4137-A75F-3A02A90E5C52}" type="slidenum">
              <a:rPr lang="en-US" smtClean="0"/>
              <a:t>4</a:t>
            </a:fld>
            <a:endParaRPr lang="en-US" dirty="0"/>
          </a:p>
        </p:txBody>
      </p:sp>
    </p:spTree>
    <p:extLst>
      <p:ext uri="{BB962C8B-B14F-4D97-AF65-F5344CB8AC3E}">
        <p14:creationId xmlns:p14="http://schemas.microsoft.com/office/powerpoint/2010/main" val="2039281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SB Note: Maybe</a:t>
            </a:r>
            <a:r>
              <a:rPr lang="en-US" baseline="0" dirty="0" smtClean="0"/>
              <a:t> the bottom % should be a graph?  I want it to stand out though, how badly they are doing as a group. – maybe just show 63% not meeting as a graph?</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63% of employees are</a:t>
            </a:r>
            <a:r>
              <a:rPr lang="en-US" baseline="0" dirty="0" smtClean="0"/>
              <a:t> not meeting at least 4 out of 5 dietary recommendations.  Inadequate intake of nutrient-dense foods can lead to nutrient deficiencies, impairs worker productivity, and contributes to disease risk.  Even small positive dietary changes can have a profound effect on overall health and wellbeing.  </a:t>
            </a:r>
          </a:p>
          <a:p>
            <a:endParaRPr lang="en-US" dirty="0" smtClean="0"/>
          </a:p>
          <a:p>
            <a:r>
              <a:rPr lang="en-US" dirty="0" smtClean="0"/>
              <a:t>Change Protein to Lean</a:t>
            </a:r>
            <a:r>
              <a:rPr lang="en-US" baseline="0" dirty="0" smtClean="0"/>
              <a:t> Protein</a:t>
            </a:r>
            <a:endParaRPr lang="en-US" dirty="0"/>
          </a:p>
        </p:txBody>
      </p:sp>
      <p:sp>
        <p:nvSpPr>
          <p:cNvPr id="4" name="Slide Number Placeholder 3"/>
          <p:cNvSpPr>
            <a:spLocks noGrp="1"/>
          </p:cNvSpPr>
          <p:nvPr>
            <p:ph type="sldNum" sz="quarter" idx="10"/>
          </p:nvPr>
        </p:nvSpPr>
        <p:spPr/>
        <p:txBody>
          <a:bodyPr/>
          <a:lstStyle/>
          <a:p>
            <a:fld id="{3F33A409-1646-4137-A75F-3A02A90E5C52}" type="slidenum">
              <a:rPr lang="en-US" smtClean="0"/>
              <a:t>5</a:t>
            </a:fld>
            <a:endParaRPr lang="en-US" dirty="0"/>
          </a:p>
        </p:txBody>
      </p:sp>
    </p:spTree>
    <p:extLst>
      <p:ext uri="{BB962C8B-B14F-4D97-AF65-F5344CB8AC3E}">
        <p14:creationId xmlns:p14="http://schemas.microsoft.com/office/powerpoint/2010/main" val="2039281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SB Note: I’d like</a:t>
            </a:r>
            <a:r>
              <a:rPr lang="en-US" baseline="0" dirty="0" smtClean="0"/>
              <a:t> this page to be about where we got the info.  But also where they can go to read more. What others should we include?  What would be nice, actually, is if we had a resource page for each factor we tested and we could put it at the bottom of each slide!</a:t>
            </a:r>
            <a:endParaRPr lang="en-US" dirty="0"/>
          </a:p>
        </p:txBody>
      </p:sp>
      <p:sp>
        <p:nvSpPr>
          <p:cNvPr id="4" name="Slide Number Placeholder 3"/>
          <p:cNvSpPr>
            <a:spLocks noGrp="1"/>
          </p:cNvSpPr>
          <p:nvPr>
            <p:ph type="sldNum" sz="quarter" idx="10"/>
          </p:nvPr>
        </p:nvSpPr>
        <p:spPr/>
        <p:txBody>
          <a:bodyPr/>
          <a:lstStyle/>
          <a:p>
            <a:fld id="{3F33A409-1646-4137-A75F-3A02A90E5C52}" type="slidenum">
              <a:rPr lang="en-US" smtClean="0"/>
              <a:t>6</a:t>
            </a:fld>
            <a:endParaRPr lang="en-US" dirty="0"/>
          </a:p>
        </p:txBody>
      </p:sp>
    </p:spTree>
    <p:extLst>
      <p:ext uri="{BB962C8B-B14F-4D97-AF65-F5344CB8AC3E}">
        <p14:creationId xmlns:p14="http://schemas.microsoft.com/office/powerpoint/2010/main" val="3005467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EB9FD57E-C399-49A5-9E41-A3349D7DE35B}" type="datetime1">
              <a:rPr lang="en-US" smtClean="0"/>
              <a:t>10/14/2016</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0550DE80-A55D-4FEA-ABCE-0175392B4432}"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EC67C6-3403-4BFB-8B45-9DB8B05CDF67}" type="datetime1">
              <a:rPr lang="en-US" smtClean="0"/>
              <a:t>10/14/2016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50DE80-A55D-4FEA-ABCE-0175392B4432}"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2BE4818-FD7D-4705-B5B3-0E204E7B8767}" type="datetime1">
              <a:rPr lang="en-US" smtClean="0"/>
              <a:t>10/14/2016</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0550DE80-A55D-4FEA-ABCE-0175392B4432}"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61E0769-57AC-4935-8715-988FC8288D8B}" type="datetime1">
              <a:rPr lang="en-US" smtClean="0"/>
              <a:t>10/14/2016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550DE80-A55D-4FEA-ABCE-0175392B4432}" type="slidenum">
              <a:rPr lang="en-US" smtClean="0"/>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CB4DF6D8-D059-4E6F-9489-47A7683AE661}" type="datetime1">
              <a:rPr lang="en-US" smtClean="0"/>
              <a:t>10/14/2016</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550DE80-A55D-4FEA-ABCE-0175392B4432}" type="slidenum">
              <a:rPr lang="en-US" smtClean="0"/>
              <a:t>‹#›</a:t>
            </a:fld>
            <a:endParaRPr lang="en-US" dirty="0"/>
          </a:p>
        </p:txBody>
      </p:sp>
      <p:sp>
        <p:nvSpPr>
          <p:cNvPr id="14" name="Footer Placeholder 13"/>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3DF2A073-D756-4989-BBD7-7130788C34CA}" type="datetime1">
              <a:rPr lang="en-US" smtClean="0"/>
              <a:t>10/14/2016</a:t>
            </a:fld>
            <a:endParaRPr lang="en-US" dirty="0"/>
          </a:p>
        </p:txBody>
      </p:sp>
      <p:sp>
        <p:nvSpPr>
          <p:cNvPr id="10" name="Slide Number Placeholder 9"/>
          <p:cNvSpPr>
            <a:spLocks noGrp="1"/>
          </p:cNvSpPr>
          <p:nvPr>
            <p:ph type="sldNum" sz="quarter" idx="16"/>
          </p:nvPr>
        </p:nvSpPr>
        <p:spPr/>
        <p:txBody>
          <a:bodyPr rtlCol="0"/>
          <a:lstStyle/>
          <a:p>
            <a:fld id="{0550DE80-A55D-4FEA-ABCE-0175392B4432}" type="slidenum">
              <a:rPr lang="en-US" smtClean="0"/>
              <a:t>‹#›</a:t>
            </a:fld>
            <a:endParaRPr lang="en-US" dirty="0"/>
          </a:p>
        </p:txBody>
      </p:sp>
      <p:sp>
        <p:nvSpPr>
          <p:cNvPr id="12" name="Footer Placeholder 11"/>
          <p:cNvSpPr>
            <a:spLocks noGrp="1"/>
          </p:cNvSpPr>
          <p:nvPr>
            <p:ph type="ftr" sz="quarter" idx="17"/>
          </p:nvPr>
        </p:nvSpPr>
        <p:spPr/>
        <p:txBody>
          <a:bodyPr rtlCol="0"/>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C7812262-0143-4593-8ABE-7E4B68DA324A}" type="datetime1">
              <a:rPr lang="en-US" smtClean="0"/>
              <a:t>10/14/2016</a:t>
            </a:fld>
            <a:endParaRPr lang="en-US" dirty="0"/>
          </a:p>
        </p:txBody>
      </p:sp>
      <p:sp>
        <p:nvSpPr>
          <p:cNvPr id="12" name="Slide Number Placeholder 11"/>
          <p:cNvSpPr>
            <a:spLocks noGrp="1"/>
          </p:cNvSpPr>
          <p:nvPr>
            <p:ph type="sldNum" sz="quarter" idx="16"/>
          </p:nvPr>
        </p:nvSpPr>
        <p:spPr/>
        <p:txBody>
          <a:bodyPr rtlCol="0"/>
          <a:lstStyle/>
          <a:p>
            <a:fld id="{0550DE80-A55D-4FEA-ABCE-0175392B4432}" type="slidenum">
              <a:rPr lang="en-US" smtClean="0"/>
              <a:t>‹#›</a:t>
            </a:fld>
            <a:endParaRPr lang="en-US" dirty="0"/>
          </a:p>
        </p:txBody>
      </p:sp>
      <p:sp>
        <p:nvSpPr>
          <p:cNvPr id="14" name="Footer Placeholder 13"/>
          <p:cNvSpPr>
            <a:spLocks noGrp="1"/>
          </p:cNvSpPr>
          <p:nvPr>
            <p:ph type="ftr" sz="quarter" idx="17"/>
          </p:nvPr>
        </p:nvSpPr>
        <p:spPr/>
        <p:txBody>
          <a:bodyPr rtlCol="0"/>
          <a:lstStyle/>
          <a:p>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444DF3C-DB17-4177-83A1-1F4CFF0BDA1F}" type="datetime1">
              <a:rPr lang="en-US" smtClean="0"/>
              <a:t>10/14/2016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0550DE80-A55D-4FEA-ABCE-0175392B4432}"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C8DF98-0850-4199-9763-F5AC2123D534}" type="datetime1">
              <a:rPr lang="en-US" smtClean="0"/>
              <a:t>10/14/2016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0550DE80-A55D-4FEA-ABCE-0175392B4432}"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1D547BE-D041-448C-ACAF-73E0E93ABA79}" type="datetime1">
              <a:rPr lang="en-US" smtClean="0"/>
              <a:t>10/14/2016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0550DE80-A55D-4FEA-ABCE-0175392B4432}" type="slidenum">
              <a:rPr lang="en-US" smtClean="0"/>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fld id="{578863BF-C007-49B5-9EBC-83335D3595B0}" type="datetime1">
              <a:rPr lang="en-US" smtClean="0"/>
              <a:t>10/14/2016</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0550DE80-A55D-4FEA-ABCE-0175392B4432}" type="slidenum">
              <a:rPr lang="en-US" smtClean="0"/>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3AD18C84-CE91-4C35-A0EF-F805A78F094C}" type="datetime1">
              <a:rPr lang="en-US" smtClean="0"/>
              <a:t>10/14/2016</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550DE80-A55D-4FEA-ABCE-0175392B4432}"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nhlbi.nih.gov/sites/www.nhlbi.nih.gov/files/obesity-evidence-review.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www.choosemyplate.gov/" TargetMode="External"/><Relationship Id="rId4" Type="http://schemas.openxmlformats.org/officeDocument/2006/relationships/hyperlink" Target="http://www.nhlbi.nih.gov/files/docs/guidelines/ob_gdlns.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038600"/>
            <a:ext cx="7848600" cy="1828800"/>
          </a:xfrm>
        </p:spPr>
        <p:txBody>
          <a:bodyPr>
            <a:normAutofit fontScale="90000"/>
          </a:bodyPr>
          <a:lstStyle/>
          <a:p>
            <a:r>
              <a:rPr lang="en-US" dirty="0" smtClean="0"/>
              <a:t>White Castle Biometric Health Screening Aggregate Summary</a:t>
            </a:r>
            <a:endParaRPr lang="en-US" dirty="0"/>
          </a:p>
        </p:txBody>
      </p:sp>
      <p:sp>
        <p:nvSpPr>
          <p:cNvPr id="3" name="Subtitle 2"/>
          <p:cNvSpPr>
            <a:spLocks noGrp="1"/>
          </p:cNvSpPr>
          <p:nvPr>
            <p:ph type="subTitle" idx="1"/>
          </p:nvPr>
        </p:nvSpPr>
        <p:spPr/>
        <p:txBody>
          <a:bodyPr/>
          <a:lstStyle/>
          <a:p>
            <a:r>
              <a:rPr lang="en-US" dirty="0" smtClean="0"/>
              <a:t>Compiled by LifeCare Alliance</a:t>
            </a:r>
            <a:endParaRPr lang="en-US" dirty="0"/>
          </a:p>
        </p:txBody>
      </p:sp>
    </p:spTree>
    <p:extLst>
      <p:ext uri="{BB962C8B-B14F-4D97-AF65-F5344CB8AC3E}">
        <p14:creationId xmlns:p14="http://schemas.microsoft.com/office/powerpoint/2010/main" val="3398785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participated?</a:t>
            </a:r>
            <a:endParaRPr lang="en-US" dirty="0"/>
          </a:p>
        </p:txBody>
      </p:sp>
      <p:sp>
        <p:nvSpPr>
          <p:cNvPr id="3" name="Content Placeholder 2"/>
          <p:cNvSpPr>
            <a:spLocks noGrp="1"/>
          </p:cNvSpPr>
          <p:nvPr>
            <p:ph sz="quarter" idx="1"/>
          </p:nvPr>
        </p:nvSpPr>
        <p:spPr>
          <a:xfrm>
            <a:off x="612648" y="1600200"/>
            <a:ext cx="8153400" cy="3886198"/>
          </a:xfrm>
        </p:spPr>
        <p:txBody>
          <a:bodyPr>
            <a:normAutofit/>
          </a:bodyPr>
          <a:lstStyle/>
          <a:p>
            <a:r>
              <a:rPr lang="en-US" sz="4000" dirty="0" smtClean="0"/>
              <a:t>#VAR:PARTICIPANT_COUNT </a:t>
            </a:r>
            <a:r>
              <a:rPr lang="en-US" sz="4000" dirty="0" smtClean="0"/>
              <a:t>Individuals completed fasting biometric screenings</a:t>
            </a:r>
          </a:p>
          <a:p>
            <a:r>
              <a:rPr lang="en-US" sz="4000" dirty="0" smtClean="0"/>
              <a:t>Female Participants: </a:t>
            </a:r>
            <a:r>
              <a:rPr lang="en-US" sz="4000" dirty="0" smtClean="0"/>
              <a:t>#VAR:PERCENT_FEMALE%</a:t>
            </a:r>
            <a:endParaRPr lang="en-US" sz="4000" dirty="0" smtClean="0"/>
          </a:p>
        </p:txBody>
      </p:sp>
      <p:sp>
        <p:nvSpPr>
          <p:cNvPr id="5" name="Slide Number Placeholder 4"/>
          <p:cNvSpPr>
            <a:spLocks noGrp="1"/>
          </p:cNvSpPr>
          <p:nvPr>
            <p:ph type="sldNum" sz="quarter" idx="12"/>
          </p:nvPr>
        </p:nvSpPr>
        <p:spPr/>
        <p:txBody>
          <a:bodyPr>
            <a:normAutofit fontScale="85000" lnSpcReduction="20000"/>
          </a:bodyPr>
          <a:lstStyle/>
          <a:p>
            <a:fld id="{0550DE80-A55D-4FEA-ABCE-0175392B4432}" type="slidenum">
              <a:rPr lang="en-US" smtClean="0"/>
              <a:t>2</a:t>
            </a:fld>
            <a:endParaRPr lang="en-US" dirty="0"/>
          </a:p>
        </p:txBody>
      </p:sp>
    </p:spTree>
    <p:extLst>
      <p:ext uri="{BB962C8B-B14F-4D97-AF65-F5344CB8AC3E}">
        <p14:creationId xmlns:p14="http://schemas.microsoft.com/office/powerpoint/2010/main" val="580674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455152" cy="990600"/>
          </a:xfrm>
        </p:spPr>
        <p:txBody>
          <a:bodyPr>
            <a:normAutofit/>
          </a:bodyPr>
          <a:lstStyle/>
          <a:p>
            <a:r>
              <a:rPr lang="en-US" sz="3600" dirty="0" smtClean="0"/>
              <a:t>Meeting Daily Nutrition Requirements - 2015</a:t>
            </a:r>
            <a:endParaRPr lang="en-US" sz="3600" dirty="0"/>
          </a:p>
        </p:txBody>
      </p:sp>
      <p:graphicFrame>
        <p:nvGraphicFramePr>
          <p:cNvPr id="10" name="Chart 9"/>
          <p:cNvGraphicFramePr>
            <a:graphicFrameLocks/>
          </p:cNvGraphicFramePr>
          <p:nvPr>
            <p:extLst>
              <p:ext uri="{D42A27DB-BD31-4B8C-83A1-F6EECF244321}">
                <p14:modId xmlns:p14="http://schemas.microsoft.com/office/powerpoint/2010/main" val="3817057252"/>
              </p:ext>
            </p:extLst>
          </p:nvPr>
        </p:nvGraphicFramePr>
        <p:xfrm>
          <a:off x="533400" y="1524000"/>
          <a:ext cx="40386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p:cNvSpPr>
            <a:spLocks noGrp="1"/>
          </p:cNvSpPr>
          <p:nvPr>
            <p:ph type="sldNum" sz="quarter" idx="12"/>
          </p:nvPr>
        </p:nvSpPr>
        <p:spPr/>
        <p:txBody>
          <a:bodyPr>
            <a:normAutofit fontScale="85000" lnSpcReduction="20000"/>
          </a:bodyPr>
          <a:lstStyle/>
          <a:p>
            <a:fld id="{0550DE80-A55D-4FEA-ABCE-0175392B4432}" type="slidenum">
              <a:rPr lang="en-US" smtClean="0"/>
              <a:t>3</a:t>
            </a:fld>
            <a:endParaRPr lang="en-US" dirty="0"/>
          </a:p>
        </p:txBody>
      </p:sp>
      <p:sp>
        <p:nvSpPr>
          <p:cNvPr id="3" name="TextBox 2"/>
          <p:cNvSpPr txBox="1"/>
          <p:nvPr/>
        </p:nvSpPr>
        <p:spPr>
          <a:xfrm>
            <a:off x="1981200" y="2590800"/>
            <a:ext cx="1825243" cy="369332"/>
          </a:xfrm>
          <a:prstGeom prst="rect">
            <a:avLst/>
          </a:prstGeom>
          <a:noFill/>
        </p:spPr>
        <p:txBody>
          <a:bodyPr wrap="none" rtlCol="0">
            <a:spAutoFit/>
          </a:bodyPr>
          <a:lstStyle/>
          <a:p>
            <a:r>
              <a:rPr lang="en-US" dirty="0" smtClean="0"/>
              <a:t>#CHART:PREFAB1</a:t>
            </a:r>
            <a:endParaRPr lang="en-US" dirty="0"/>
          </a:p>
        </p:txBody>
      </p:sp>
    </p:spTree>
    <p:extLst>
      <p:ext uri="{BB962C8B-B14F-4D97-AF65-F5344CB8AC3E}">
        <p14:creationId xmlns:p14="http://schemas.microsoft.com/office/powerpoint/2010/main" val="40574296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531352" cy="990600"/>
          </a:xfrm>
        </p:spPr>
        <p:txBody>
          <a:bodyPr>
            <a:normAutofit/>
          </a:bodyPr>
          <a:lstStyle/>
          <a:p>
            <a:r>
              <a:rPr lang="en-US" sz="3600" dirty="0" smtClean="0"/>
              <a:t>Meeting Daily Nutrition Requirements - 2015</a:t>
            </a:r>
            <a:endParaRPr lang="en-US" sz="3600" dirty="0"/>
          </a:p>
        </p:txBody>
      </p:sp>
      <p:sp>
        <p:nvSpPr>
          <p:cNvPr id="6" name="Content Placeholder 2"/>
          <p:cNvSpPr txBox="1">
            <a:spLocks/>
          </p:cNvSpPr>
          <p:nvPr/>
        </p:nvSpPr>
        <p:spPr>
          <a:xfrm>
            <a:off x="152400" y="4267200"/>
            <a:ext cx="8763000" cy="2587388"/>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3000" dirty="0"/>
              <a:t>Inadequate intake of nutrient-dense foods can lead to nutrient deficiencies, impairs worker productivity, and contributes to disease risk.  Even small positive dietary changes can have a profound effect on overall health and </a:t>
            </a:r>
            <a:r>
              <a:rPr lang="en-US" sz="3000" dirty="0" smtClean="0"/>
              <a:t>wellbeing.</a:t>
            </a:r>
          </a:p>
          <a:p>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0550DE80-A55D-4FEA-ABCE-0175392B4432}" type="slidenum">
              <a:rPr lang="en-US" smtClean="0"/>
              <a:t>4</a:t>
            </a:fld>
            <a:endParaRPr lang="en-US" dirty="0"/>
          </a:p>
        </p:txBody>
      </p:sp>
      <p:sp>
        <p:nvSpPr>
          <p:cNvPr id="8" name="TextBox 7"/>
          <p:cNvSpPr txBox="1"/>
          <p:nvPr/>
        </p:nvSpPr>
        <p:spPr>
          <a:xfrm>
            <a:off x="1981200" y="2590800"/>
            <a:ext cx="1825243" cy="369332"/>
          </a:xfrm>
          <a:prstGeom prst="rect">
            <a:avLst/>
          </a:prstGeom>
          <a:noFill/>
        </p:spPr>
        <p:txBody>
          <a:bodyPr wrap="none" rtlCol="0">
            <a:spAutoFit/>
          </a:bodyPr>
          <a:lstStyle/>
          <a:p>
            <a:r>
              <a:rPr lang="en-US" dirty="0" smtClean="0"/>
              <a:t>#CHART:PREFAB2</a:t>
            </a:r>
            <a:endParaRPr lang="en-US" dirty="0"/>
          </a:p>
        </p:txBody>
      </p:sp>
    </p:spTree>
    <p:extLst>
      <p:ext uri="{BB962C8B-B14F-4D97-AF65-F5344CB8AC3E}">
        <p14:creationId xmlns:p14="http://schemas.microsoft.com/office/powerpoint/2010/main" val="21966946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Meeting Daily Nutrition Requirements – Comparison</a:t>
            </a:r>
            <a:endParaRPr lang="en-US" sz="3200" dirty="0"/>
          </a:p>
        </p:txBody>
      </p:sp>
      <p:sp>
        <p:nvSpPr>
          <p:cNvPr id="4" name="Slide Number Placeholder 3"/>
          <p:cNvSpPr>
            <a:spLocks noGrp="1"/>
          </p:cNvSpPr>
          <p:nvPr>
            <p:ph type="sldNum" sz="quarter" idx="12"/>
          </p:nvPr>
        </p:nvSpPr>
        <p:spPr/>
        <p:txBody>
          <a:bodyPr>
            <a:normAutofit fontScale="85000" lnSpcReduction="20000"/>
          </a:bodyPr>
          <a:lstStyle/>
          <a:p>
            <a:fld id="{0550DE80-A55D-4FEA-ABCE-0175392B4432}" type="slidenum">
              <a:rPr lang="en-US" smtClean="0"/>
              <a:t>5</a:t>
            </a:fld>
            <a:endParaRPr lang="en-US" dirty="0"/>
          </a:p>
        </p:txBody>
      </p:sp>
      <p:sp>
        <p:nvSpPr>
          <p:cNvPr id="6" name="TextBox 5"/>
          <p:cNvSpPr txBox="1"/>
          <p:nvPr/>
        </p:nvSpPr>
        <p:spPr>
          <a:xfrm>
            <a:off x="1981200" y="2590800"/>
            <a:ext cx="1825243" cy="369332"/>
          </a:xfrm>
          <a:prstGeom prst="rect">
            <a:avLst/>
          </a:prstGeom>
          <a:noFill/>
        </p:spPr>
        <p:txBody>
          <a:bodyPr wrap="none" rtlCol="0">
            <a:spAutoFit/>
          </a:bodyPr>
          <a:lstStyle/>
          <a:p>
            <a:r>
              <a:rPr lang="en-US" dirty="0" smtClean="0"/>
              <a:t>#CHART:PREFAB3</a:t>
            </a:r>
            <a:endParaRPr lang="en-US" dirty="0"/>
          </a:p>
        </p:txBody>
      </p:sp>
      <p:sp>
        <p:nvSpPr>
          <p:cNvPr id="7" name="TextBox 6"/>
          <p:cNvSpPr txBox="1"/>
          <p:nvPr/>
        </p:nvSpPr>
        <p:spPr>
          <a:xfrm>
            <a:off x="1828800" y="5334000"/>
            <a:ext cx="1737720" cy="369332"/>
          </a:xfrm>
          <a:prstGeom prst="rect">
            <a:avLst/>
          </a:prstGeom>
          <a:noFill/>
        </p:spPr>
        <p:txBody>
          <a:bodyPr wrap="none" rtlCol="0">
            <a:spAutoFit/>
          </a:bodyPr>
          <a:lstStyle/>
          <a:p>
            <a:r>
              <a:rPr lang="en-US" dirty="0" smtClean="0"/>
              <a:t>#TABLE:PREFAB1</a:t>
            </a:r>
            <a:endParaRPr lang="en-US" dirty="0"/>
          </a:p>
        </p:txBody>
      </p:sp>
    </p:spTree>
    <p:extLst>
      <p:ext uri="{BB962C8B-B14F-4D97-AF65-F5344CB8AC3E}">
        <p14:creationId xmlns:p14="http://schemas.microsoft.com/office/powerpoint/2010/main" val="4562896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sz="quarter" idx="1"/>
          </p:nvPr>
        </p:nvSpPr>
        <p:spPr>
          <a:xfrm>
            <a:off x="612648" y="1600200"/>
            <a:ext cx="8150352" cy="4800600"/>
          </a:xfrm>
        </p:spPr>
        <p:txBody>
          <a:bodyPr>
            <a:normAutofit fontScale="77500" lnSpcReduction="20000"/>
          </a:bodyPr>
          <a:lstStyle/>
          <a:p>
            <a:r>
              <a:rPr lang="en-US" sz="3100" dirty="0" smtClean="0"/>
              <a:t>Managing </a:t>
            </a:r>
            <a:r>
              <a:rPr lang="en-US" sz="3100" dirty="0"/>
              <a:t>Overweight and Obesity in Adults: Systematic Evidence </a:t>
            </a:r>
            <a:r>
              <a:rPr lang="en-US" sz="3100" dirty="0" smtClean="0"/>
              <a:t>Review from </a:t>
            </a:r>
            <a:r>
              <a:rPr lang="en-US" sz="3100" dirty="0"/>
              <a:t>the Obesity Expert Panel. </a:t>
            </a:r>
            <a:r>
              <a:rPr lang="en-US" sz="3100" u="sng" dirty="0" smtClean="0">
                <a:hlinkClick r:id="rId3" tooltip="Link to External Web Site"/>
              </a:rPr>
              <a:t>www.nhlbi.nih.gov/sites/www.nhlbi.nih.gov/files/obesity-evidence-review.pdf[PDF </a:t>
            </a:r>
            <a:r>
              <a:rPr lang="en-US" sz="3100" u="sng" dirty="0">
                <a:hlinkClick r:id="rId3" tooltip="Link to External Web Site"/>
              </a:rPr>
              <a:t>- 93KB]</a:t>
            </a:r>
            <a:endParaRPr lang="en-US" sz="3100" dirty="0"/>
          </a:p>
          <a:p>
            <a:r>
              <a:rPr lang="en-US" sz="3100" dirty="0" smtClean="0"/>
              <a:t>Clinical </a:t>
            </a:r>
            <a:r>
              <a:rPr lang="en-US" sz="3100" dirty="0"/>
              <a:t>Guidelines on the Identification, Evaluation, and Treatment of Overweight and Obesity in </a:t>
            </a:r>
            <a:r>
              <a:rPr lang="en-US" sz="3100" dirty="0" smtClean="0"/>
              <a:t>Adults</a:t>
            </a:r>
            <a:r>
              <a:rPr lang="en-US" sz="3100" u="sng" dirty="0" smtClean="0">
                <a:hlinkClick r:id="rId4" tooltip="Link to External Web Site"/>
              </a:rPr>
              <a:t> www.nhlbi.nih.gov/files/docs/guidelines/ob_gdlns.pdf[PDF </a:t>
            </a:r>
            <a:r>
              <a:rPr lang="en-US" sz="3100" u="sng" dirty="0">
                <a:hlinkClick r:id="rId4" tooltip="Link to External Web Site"/>
              </a:rPr>
              <a:t>- 2MB]</a:t>
            </a:r>
            <a:endParaRPr lang="en-US" sz="3100" dirty="0"/>
          </a:p>
          <a:p>
            <a:r>
              <a:rPr lang="en-US" sz="3100" dirty="0" smtClean="0"/>
              <a:t>U.S</a:t>
            </a:r>
            <a:r>
              <a:rPr lang="en-US" sz="3100" dirty="0"/>
              <a:t>. Department of Health and Human </a:t>
            </a:r>
            <a:r>
              <a:rPr lang="en-US" sz="3100" dirty="0" smtClean="0"/>
              <a:t>Services, Office </a:t>
            </a:r>
            <a:r>
              <a:rPr lang="en-US" sz="3100" dirty="0"/>
              <a:t>of Disease Prevention and Health </a:t>
            </a:r>
            <a:r>
              <a:rPr lang="en-US" sz="3100" dirty="0" smtClean="0"/>
              <a:t>Promotion, </a:t>
            </a:r>
            <a:r>
              <a:rPr lang="en-US" sz="3100" i="1" dirty="0"/>
              <a:t>2008 Physical Activity Guidelines for </a:t>
            </a:r>
            <a:r>
              <a:rPr lang="en-US" sz="3100" i="1" dirty="0" smtClean="0"/>
              <a:t>Americans</a:t>
            </a:r>
          </a:p>
          <a:p>
            <a:r>
              <a:rPr lang="en-US" sz="3100" dirty="0" smtClean="0"/>
              <a:t>My Plate </a:t>
            </a:r>
            <a:r>
              <a:rPr lang="en-US" sz="3100" dirty="0" smtClean="0">
                <a:hlinkClick r:id="rId5"/>
              </a:rPr>
              <a:t>www.choosemyplate.gov</a:t>
            </a:r>
            <a:endParaRPr lang="en-US" sz="3100" dirty="0" smtClean="0"/>
          </a:p>
          <a:p>
            <a:r>
              <a:rPr lang="en-US" sz="3100" dirty="0" smtClean="0"/>
              <a:t>Center for Disease Control </a:t>
            </a:r>
          </a:p>
          <a:p>
            <a:r>
              <a:rPr lang="en-US" sz="3100" dirty="0" smtClean="0"/>
              <a:t>Harvard School of Public Health</a:t>
            </a:r>
          </a:p>
          <a:p>
            <a:endParaRPr lang="en-US" dirty="0"/>
          </a:p>
          <a:p>
            <a:endParaRPr lang="en-US" dirty="0" smtClean="0"/>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0550DE80-A55D-4FEA-ABCE-0175392B4432}" type="slidenum">
              <a:rPr lang="en-US" smtClean="0"/>
              <a:t>6</a:t>
            </a:fld>
            <a:endParaRPr lang="en-US" dirty="0"/>
          </a:p>
        </p:txBody>
      </p:sp>
    </p:spTree>
    <p:extLst>
      <p:ext uri="{BB962C8B-B14F-4D97-AF65-F5344CB8AC3E}">
        <p14:creationId xmlns:p14="http://schemas.microsoft.com/office/powerpoint/2010/main" val="202092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538</TotalTime>
  <Words>397</Words>
  <Application>Microsoft Office PowerPoint</Application>
  <PresentationFormat>On-screen Show (4:3)</PresentationFormat>
  <Paragraphs>45</Paragraphs>
  <Slides>6</Slides>
  <Notes>4</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Median</vt:lpstr>
      <vt:lpstr>White Castle Biometric Health Screening Aggregate Summary</vt:lpstr>
      <vt:lpstr>Who participated?</vt:lpstr>
      <vt:lpstr>Meeting Daily Nutrition Requirements - 2015</vt:lpstr>
      <vt:lpstr>Meeting Daily Nutrition Requirements - 2015</vt:lpstr>
      <vt:lpstr>Meeting Daily Nutrition Requirements – Comparison</vt:lpstr>
      <vt:lpstr>Resources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Meeder Investment Management Biometric Health Screening Aggregate Summary</dc:title>
  <dc:creator>Sarah Bednar</dc:creator>
  <cp:lastModifiedBy>Luke</cp:lastModifiedBy>
  <cp:revision>55</cp:revision>
  <cp:lastPrinted>2015-10-02T15:41:24Z</cp:lastPrinted>
  <dcterms:created xsi:type="dcterms:W3CDTF">2015-08-11T19:00:16Z</dcterms:created>
  <dcterms:modified xsi:type="dcterms:W3CDTF">2016-10-14T14:12:24Z</dcterms:modified>
</cp:coreProperties>
</file>