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8"/>
  </p:notesMasterIdLst>
  <p:handoutMasterIdLst>
    <p:handoutMasterId r:id="rId9"/>
  </p:handoutMasterIdLst>
  <p:sldIdLst>
    <p:sldId id="256" r:id="rId2"/>
    <p:sldId id="259" r:id="rId3"/>
    <p:sldId id="274" r:id="rId4"/>
    <p:sldId id="272" r:id="rId5"/>
    <p:sldId id="273" r:id="rId6"/>
    <p:sldId id="258" r:id="rId7"/>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352" autoAdjust="0"/>
  </p:normalViewPr>
  <p:slideViewPr>
    <p:cSldViewPr>
      <p:cViewPr varScale="1">
        <p:scale>
          <a:sx n="110" d="100"/>
          <a:sy n="110" d="100"/>
        </p:scale>
        <p:origin x="-1644" y="-90"/>
      </p:cViewPr>
      <p:guideLst>
        <p:guide orient="horz" pos="2160"/>
        <p:guide pos="2880"/>
      </p:guideLst>
    </p:cSldViewPr>
  </p:slideViewPr>
  <p:outlineViewPr>
    <p:cViewPr>
      <p:scale>
        <a:sx n="33" d="100"/>
        <a:sy n="33" d="100"/>
      </p:scale>
      <p:origin x="0" y="64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5" Type="http://schemas.openxmlformats.org/officeDocument/2006/relationships/slide" Target="slides/slide4.xml"/><Relationship Id="rId4" Type="http://schemas.openxmlformats.org/officeDocument/2006/relationships/slide" Target="slides/slide3.xml"/><Relationship Id="rId6" Type="http://schemas.openxmlformats.org/officeDocument/2006/relationships/slide" Target="slides/slide5.xml"/><Relationship Id="rId7" Type="http://schemas.openxmlformats.org/officeDocument/2006/relationships/slide" Target="slides/slide6.xml"/><Relationship Id="rId9" Type="http://schemas.openxmlformats.org/officeDocument/2006/relationships/handoutMaster" Target="handoutMasters/handoutMaster1.xml"/><Relationship Id="rId8" Type="http://schemas.openxmlformats.org/officeDocument/2006/relationships/notesMaster" Target="notesMasters/notesMaster1.xml"/><Relationship Id="rId13" Type="http://schemas.openxmlformats.org/officeDocument/2006/relationships/tableStyles" Target="tableStyles.xml"/><Relationship Id="rId12" Type="http://schemas.openxmlformats.org/officeDocument/2006/relationships/theme" Target="theme/theme1.xml"/><Relationship Id="rId11" Type="http://schemas.openxmlformats.org/officeDocument/2006/relationships/viewProps" Target="viewProps.xml"/><Relationship Id="rId10" Type="http://schemas.openxmlformats.org/officeDocument/2006/relationships/presProps" Target="presProps.xml"/><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AAB9D47E-67C1-4E1B-91B6-1C4A4CD91A70}" type="datetimeFigureOut">
              <a:rPr lang="en-US" smtClean="0"/>
              <a:t>11/2/2016</a:t>
            </a:fld>
            <a:endParaRPr lang="en-US" dirty="0"/>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01428708-D9B1-4BDD-91D4-ABF1B40EE712}" type="slidenum">
              <a:rPr lang="en-US" smtClean="0"/>
              <a:t>‹#›</a:t>
            </a:fld>
            <a:endParaRPr lang="en-US" dirty="0"/>
          </a:p>
        </p:txBody>
      </p:sp>
    </p:spTree>
    <p:extLst>
      <p:ext uri="{BB962C8B-B14F-4D97-AF65-F5344CB8AC3E}">
        <p14:creationId xmlns:p14="http://schemas.microsoft.com/office/powerpoint/2010/main" val="1020027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D43B9A28-89AB-4FF7-B6F7-B576186B66F1}" type="datetimeFigureOut">
              <a:rPr lang="en-US" smtClean="0"/>
              <a:t>11/2/2016</a:t>
            </a:fld>
            <a:endParaRPr lang="en-US" dirty="0"/>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3F33A409-1646-4137-A75F-3A02A90E5C52}" type="slidenum">
              <a:rPr lang="en-US" smtClean="0"/>
              <a:t>‹#›</a:t>
            </a:fld>
            <a:endParaRPr lang="en-US" dirty="0"/>
          </a:p>
        </p:txBody>
      </p:sp>
    </p:spTree>
    <p:extLst>
      <p:ext uri="{BB962C8B-B14F-4D97-AF65-F5344CB8AC3E}">
        <p14:creationId xmlns:p14="http://schemas.microsoft.com/office/powerpoint/2010/main" val="688970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SB Note: I’d like</a:t>
            </a:r>
            <a:r>
              <a:rPr lang="en-US" baseline="0" dirty="0" smtClean="0"/>
              <a:t> this page to be about where we got the info.  But also where they can go to read more. What others should we include?  What would be nice, actually, is if we had a resource page for each factor we tested and we could put it at the bottom of each slide!</a:t>
            </a:r>
            <a:endParaRPr lang="en-US" dirty="0"/>
          </a:p>
        </p:txBody>
      </p:sp>
      <p:sp>
        <p:nvSpPr>
          <p:cNvPr id="4" name="Slide Number Placeholder 3"/>
          <p:cNvSpPr>
            <a:spLocks noGrp="1"/>
          </p:cNvSpPr>
          <p:nvPr>
            <p:ph type="sldNum" sz="quarter" idx="10"/>
          </p:nvPr>
        </p:nvSpPr>
        <p:spPr/>
        <p:txBody>
          <a:bodyPr/>
          <a:lstStyle/>
          <a:p>
            <a:fld id="{3F33A409-1646-4137-A75F-3A02A90E5C52}" type="slidenum">
              <a:rPr lang="en-US" smtClean="0"/>
              <a:t>6</a:t>
            </a:fld>
            <a:endParaRPr lang="en-US" dirty="0"/>
          </a:p>
        </p:txBody>
      </p:sp>
    </p:spTree>
    <p:extLst>
      <p:ext uri="{BB962C8B-B14F-4D97-AF65-F5344CB8AC3E}">
        <p14:creationId xmlns:p14="http://schemas.microsoft.com/office/powerpoint/2010/main" val="3005467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EB9FD57E-C399-49A5-9E41-A3349D7DE35B}" type="datetime1">
              <a:rPr lang="en-US" smtClean="0"/>
              <a:t>11/2/2016</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550DE80-A55D-4FEA-ABCE-0175392B4432}"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EC67C6-3403-4BFB-8B45-9DB8B05CDF67}" type="datetime1">
              <a:rPr lang="en-US" smtClean="0"/>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50DE80-A55D-4FEA-ABCE-0175392B443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2BE4818-FD7D-4705-B5B3-0E204E7B8767}" type="datetime1">
              <a:rPr lang="en-US" smtClean="0"/>
              <a:t>11/2/2016</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0550DE80-A55D-4FEA-ABCE-0175392B4432}"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61E0769-57AC-4935-8715-988FC8288D8B}" type="datetime1">
              <a:rPr lang="en-US" smtClean="0"/>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B4DF6D8-D059-4E6F-9489-47A7683AE661}" type="datetime1">
              <a:rPr lang="en-US" smtClean="0"/>
              <a:t>11/2/2016</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550DE80-A55D-4FEA-ABCE-0175392B4432}" type="slidenum">
              <a:rPr lang="en-US" smtClean="0"/>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3DF2A073-D756-4989-BBD7-7130788C34CA}" type="datetime1">
              <a:rPr lang="en-US" smtClean="0"/>
              <a:t>11/2/2016</a:t>
            </a:fld>
            <a:endParaRPr lang="en-US" dirty="0"/>
          </a:p>
        </p:txBody>
      </p:sp>
      <p:sp>
        <p:nvSpPr>
          <p:cNvPr id="10" name="Slide Number Placeholder 9"/>
          <p:cNvSpPr>
            <a:spLocks noGrp="1"/>
          </p:cNvSpPr>
          <p:nvPr>
            <p:ph type="sldNum" sz="quarter" idx="16"/>
          </p:nvPr>
        </p:nvSpPr>
        <p:spPr/>
        <p:txBody>
          <a:bodyPr rtlCol="0"/>
          <a:lstStyle/>
          <a:p>
            <a:fld id="{0550DE80-A55D-4FEA-ABCE-0175392B4432}" type="slidenum">
              <a:rPr lang="en-US" smtClean="0"/>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C7812262-0143-4593-8ABE-7E4B68DA324A}" type="datetime1">
              <a:rPr lang="en-US" smtClean="0"/>
              <a:t>11/2/2016</a:t>
            </a:fld>
            <a:endParaRPr lang="en-US" dirty="0"/>
          </a:p>
        </p:txBody>
      </p:sp>
      <p:sp>
        <p:nvSpPr>
          <p:cNvPr id="12" name="Slide Number Placeholder 11"/>
          <p:cNvSpPr>
            <a:spLocks noGrp="1"/>
          </p:cNvSpPr>
          <p:nvPr>
            <p:ph type="sldNum" sz="quarter" idx="16"/>
          </p:nvPr>
        </p:nvSpPr>
        <p:spPr/>
        <p:txBody>
          <a:bodyPr rtlCol="0"/>
          <a:lstStyle/>
          <a:p>
            <a:fld id="{0550DE80-A55D-4FEA-ABCE-0175392B4432}" type="slidenum">
              <a:rPr lang="en-US" smtClean="0"/>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44DF3C-DB17-4177-83A1-1F4CFF0BDA1F}" type="datetime1">
              <a:rPr lang="en-US" smtClean="0"/>
              <a:t>11/2/2016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C8DF98-0850-4199-9763-F5AC2123D534}" type="datetime1">
              <a:rPr lang="en-US" smtClean="0"/>
              <a:t>11/2/2016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550DE80-A55D-4FEA-ABCE-0175392B443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1D547BE-D041-448C-ACAF-73E0E93ABA79}" type="datetime1">
              <a:rPr lang="en-US" smtClean="0"/>
              <a:t>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578863BF-C007-49B5-9EBC-83335D3595B0}" type="datetime1">
              <a:rPr lang="en-US" smtClean="0"/>
              <a:t>11/2/2016</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550DE80-A55D-4FEA-ABCE-0175392B4432}" type="slidenum">
              <a:rPr lang="en-US" smtClean="0"/>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slideLayout" Target="../slideLayouts/slideLayout4.xml"/><Relationship Id="rId6" Type="http://schemas.openxmlformats.org/officeDocument/2006/relationships/slideLayout" Target="../slideLayouts/slideLayout6.xml"/><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3AD18C84-CE91-4C35-A0EF-F805A78F094C}" type="datetime1">
              <a:rPr lang="en-US" smtClean="0"/>
              <a:t>11/2/2016</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550DE80-A55D-4FEA-ABCE-0175392B443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hyperlink" Target="http://www.choosemyplate.gov/" TargetMode="External"/><Relationship Id="rId4" Type="http://schemas.openxmlformats.org/officeDocument/2006/relationships/hyperlink" Target="http://www.nhlbi.nih.gov/files/docs/guidelines/ob_gdlns.pdf" TargetMode="External"/><Relationship Id="rId3" Type="http://schemas.openxmlformats.org/officeDocument/2006/relationships/hyperlink" Target="http://www.nhlbi.nih.gov/sites/www.nhlbi.nih.gov/files/obesity-evidence-review.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38600"/>
            <a:ext cx="7848600" cy="1828800"/>
          </a:xfrm>
        </p:spPr>
        <p:txBody>
          <a:bodyPr>
            <a:normAutofit fontScale="90000"/>
          </a:bodyPr>
          <a:lstStyle/>
          <a:p>
            <a:r>
              <a:rPr lang="en-US" dirty="0" smtClean="0"/>
              <a:t>White Castle Biometric Health Screening Aggregate Summary</a:t>
            </a:r>
            <a:endParaRPr lang="en-US" dirty="0"/>
          </a:p>
        </p:txBody>
      </p:sp>
      <p:sp>
        <p:nvSpPr>
          <p:cNvPr id="3" name="Subtitle 2"/>
          <p:cNvSpPr>
            <a:spLocks noGrp="1"/>
          </p:cNvSpPr>
          <p:nvPr>
            <p:ph type="subTitle" idx="1"/>
          </p:nvPr>
        </p:nvSpPr>
        <p:spPr/>
        <p:txBody>
          <a:bodyPr/>
          <a:lstStyle/>
          <a:p>
            <a:r>
              <a:rPr lang="en-US" dirty="0" smtClean="0"/>
              <a:t>Compiled by LifeCare Alliance</a:t>
            </a:r>
            <a:endParaRPr lang="en-US" dirty="0"/>
          </a:p>
        </p:txBody>
      </p:sp>
    </p:spTree>
    <p:extLst>
      <p:ext uri="{BB962C8B-B14F-4D97-AF65-F5344CB8AC3E}">
        <p14:creationId xmlns:p14="http://schemas.microsoft.com/office/powerpoint/2010/main" val="3398785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participated?</a:t>
            </a:r>
            <a:endParaRPr lang="en-US" dirty="0"/>
          </a:p>
        </p:txBody>
      </p:sp>
      <p:sp>
        <p:nvSpPr>
          <p:cNvPr id="3" name="Content Placeholder 2"/>
          <p:cNvSpPr>
            <a:spLocks noGrp="1"/>
          </p:cNvSpPr>
          <p:nvPr>
            <p:ph sz="quarter" idx="1"/>
          </p:nvPr>
        </p:nvSpPr>
        <p:spPr>
          <a:xfrm>
            <a:off x="1524000" y="3352800"/>
            <a:ext cx="6169152" cy="1066800"/>
          </a:xfrm>
        </p:spPr>
        <p:txBody>
          <a:bodyPr>
            <a:normAutofit/>
          </a:bodyPr>
          <a:lstStyle/>
          <a:p>
            <a:pPr marL="0" indent="0">
              <a:buNone/>
            </a:pPr>
            <a:r>
              <a:rPr lang="en-US" sz="4000" dirty="0" smtClean="0"/>
              <a:t>#{TYPE:TEXT,TEXT:WASD}</a:t>
            </a:r>
            <a:endParaRPr lang="en-US" sz="4000" dirty="0" smtClean="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2</a:t>
            </a:fld>
            <a:endParaRPr lang="en-US" dirty="0"/>
          </a:p>
        </p:txBody>
      </p:sp>
    </p:spTree>
    <p:extLst>
      <p:ext uri="{BB962C8B-B14F-4D97-AF65-F5344CB8AC3E}">
        <p14:creationId xmlns:p14="http://schemas.microsoft.com/office/powerpoint/2010/main" val="580674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participated?</a:t>
            </a:r>
            <a:endParaRPr lang="en-US" dirty="0"/>
          </a:p>
        </p:txBody>
      </p:sp>
      <p:sp>
        <p:nvSpPr>
          <p:cNvPr id="3" name="Content Placeholder 2"/>
          <p:cNvSpPr>
            <a:spLocks noGrp="1"/>
          </p:cNvSpPr>
          <p:nvPr>
            <p:ph sz="quarter" idx="1"/>
          </p:nvPr>
        </p:nvSpPr>
        <p:spPr>
          <a:xfrm>
            <a:off x="1371600" y="2590800"/>
            <a:ext cx="6169152" cy="1066800"/>
          </a:xfrm>
        </p:spPr>
        <p:txBody>
          <a:bodyPr>
            <a:normAutofit/>
          </a:bodyPr>
          <a:lstStyle/>
          <a:p>
            <a:pPr marL="0" indent="0">
              <a:buNone/>
            </a:pPr>
            <a:r>
              <a:rPr lang="en-US" sz="4000" dirty="0" smtClean="0"/>
              <a:t>#{TYPE:TEXT,TEXT:WASD}</a:t>
            </a:r>
            <a:endParaRPr lang="en-US" sz="4000" dirty="0" smtClean="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3</a:t>
            </a:fld>
            <a:endParaRPr lang="en-US" dirty="0"/>
          </a:p>
        </p:txBody>
      </p:sp>
      <p:sp>
        <p:nvSpPr>
          <p:cNvPr id="6" name="Content Placeholder 2"/>
          <p:cNvSpPr txBox="1">
            <a:spLocks/>
          </p:cNvSpPr>
          <p:nvPr/>
        </p:nvSpPr>
        <p:spPr>
          <a:xfrm>
            <a:off x="1447800" y="4191000"/>
            <a:ext cx="6169152" cy="1066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4000" dirty="0" smtClean="0"/>
              <a:t>#{</a:t>
            </a:r>
            <a:r>
              <a:rPr lang="en-US" sz="4000" dirty="0" err="1" smtClean="0"/>
              <a:t>TYPE:TEXT,TEXT:asdf</a:t>
            </a:r>
            <a:r>
              <a:rPr lang="en-US" sz="4000" dirty="0" smtClean="0"/>
              <a:t>}</a:t>
            </a:r>
            <a:endParaRPr lang="en-US" sz="4000" dirty="0" smtClean="0"/>
          </a:p>
        </p:txBody>
      </p:sp>
    </p:spTree>
    <p:extLst>
      <p:ext uri="{BB962C8B-B14F-4D97-AF65-F5344CB8AC3E}">
        <p14:creationId xmlns:p14="http://schemas.microsoft.com/office/powerpoint/2010/main" val="2841723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participated?</a:t>
            </a:r>
            <a:endParaRPr lang="en-US" dirty="0"/>
          </a:p>
        </p:txBody>
      </p:sp>
      <p:sp>
        <p:nvSpPr>
          <p:cNvPr id="3" name="Content Placeholder 2"/>
          <p:cNvSpPr>
            <a:spLocks noGrp="1"/>
          </p:cNvSpPr>
          <p:nvPr>
            <p:ph sz="quarter" idx="1"/>
          </p:nvPr>
        </p:nvSpPr>
        <p:spPr>
          <a:xfrm>
            <a:off x="612648" y="1600200"/>
            <a:ext cx="8153400" cy="3886198"/>
          </a:xfrm>
        </p:spPr>
        <p:txBody>
          <a:bodyPr>
            <a:normAutofit/>
          </a:bodyPr>
          <a:lstStyle/>
          <a:p>
            <a:r>
              <a:rPr lang="en-US" sz="4000" dirty="0" smtClean="0"/>
              <a:t>#{TYPE:TEXT,TEXT:WASD}Individuals </a:t>
            </a:r>
            <a:r>
              <a:rPr lang="en-US" sz="4000" dirty="0" smtClean="0"/>
              <a:t>completed fasting biometric screenings</a:t>
            </a:r>
          </a:p>
          <a:p>
            <a:r>
              <a:rPr lang="en-US" sz="4000" dirty="0" smtClean="0"/>
              <a:t>Female Participants: #VAR:PERCENT_FEMALE%</a:t>
            </a:r>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4</a:t>
            </a:fld>
            <a:endParaRPr lang="en-US" dirty="0"/>
          </a:p>
        </p:txBody>
      </p:sp>
    </p:spTree>
    <p:extLst>
      <p:ext uri="{BB962C8B-B14F-4D97-AF65-F5344CB8AC3E}">
        <p14:creationId xmlns:p14="http://schemas.microsoft.com/office/powerpoint/2010/main" val="1597361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participated?</a:t>
            </a:r>
            <a:endParaRPr lang="en-US" dirty="0"/>
          </a:p>
        </p:txBody>
      </p:sp>
      <p:sp>
        <p:nvSpPr>
          <p:cNvPr id="3" name="Content Placeholder 2"/>
          <p:cNvSpPr>
            <a:spLocks noGrp="1"/>
          </p:cNvSpPr>
          <p:nvPr>
            <p:ph sz="quarter" idx="1"/>
          </p:nvPr>
        </p:nvSpPr>
        <p:spPr>
          <a:xfrm>
            <a:off x="612648" y="1600200"/>
            <a:ext cx="8153400" cy="3886198"/>
          </a:xfrm>
        </p:spPr>
        <p:txBody>
          <a:bodyPr>
            <a:normAutofit/>
          </a:bodyPr>
          <a:lstStyle/>
          <a:p>
            <a:pPr marL="0" indent="0">
              <a:buNone/>
            </a:pPr>
            <a:r>
              <a:rPr lang="en-US" sz="4000" dirty="0" smtClean="0"/>
              <a:t>#{TYPE:PIE </a:t>
            </a:r>
            <a:r>
              <a:rPr lang="en-US" sz="4000" dirty="0" err="1" smtClean="0"/>
              <a:t>CHART,CHART:DATA,categories</a:t>
            </a:r>
            <a:r>
              <a:rPr lang="en-US" sz="4000" dirty="0" smtClean="0"/>
              <a:t>: goal}</a:t>
            </a:r>
            <a:endParaRPr lang="en-US" sz="4000" dirty="0" smtClean="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5</a:t>
            </a:fld>
            <a:endParaRPr lang="en-US" dirty="0"/>
          </a:p>
        </p:txBody>
      </p:sp>
    </p:spTree>
    <p:extLst>
      <p:ext uri="{BB962C8B-B14F-4D97-AF65-F5344CB8AC3E}">
        <p14:creationId xmlns:p14="http://schemas.microsoft.com/office/powerpoint/2010/main" val="1597361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
          </p:nvPr>
        </p:nvSpPr>
        <p:spPr>
          <a:xfrm>
            <a:off x="612648" y="1600200"/>
            <a:ext cx="8150352" cy="4800600"/>
          </a:xfrm>
        </p:spPr>
        <p:txBody>
          <a:bodyPr>
            <a:normAutofit fontScale="77500" lnSpcReduction="20000"/>
          </a:bodyPr>
          <a:lstStyle/>
          <a:p>
            <a:r>
              <a:rPr lang="en-US" sz="3100" dirty="0" smtClean="0"/>
              <a:t>Managing </a:t>
            </a:r>
            <a:r>
              <a:rPr lang="en-US" sz="3100" dirty="0"/>
              <a:t>Overweight and Obesity in Adults: Systematic Evidence </a:t>
            </a:r>
            <a:r>
              <a:rPr lang="en-US" sz="3100" dirty="0" smtClean="0"/>
              <a:t>Review from </a:t>
            </a:r>
            <a:r>
              <a:rPr lang="en-US" sz="3100" dirty="0"/>
              <a:t>the Obesity Expert Panel. </a:t>
            </a:r>
            <a:r>
              <a:rPr lang="en-US" sz="3100" u="sng" dirty="0" smtClean="0">
                <a:hlinkClick r:id="rId3" tooltip="Link to External Web Site"/>
              </a:rPr>
              <a:t>www.nhlbi.nih.gov/sites/www.nhlbi.nih.gov/files/obesity-evidence-review.pdf[PDF </a:t>
            </a:r>
            <a:r>
              <a:rPr lang="en-US" sz="3100" u="sng" dirty="0">
                <a:hlinkClick r:id="rId3" tooltip="Link to External Web Site"/>
              </a:rPr>
              <a:t>- 93KB]</a:t>
            </a:r>
            <a:endParaRPr lang="en-US" sz="3100" dirty="0"/>
          </a:p>
          <a:p>
            <a:r>
              <a:rPr lang="en-US" sz="3100" dirty="0" smtClean="0"/>
              <a:t>Clinical </a:t>
            </a:r>
            <a:r>
              <a:rPr lang="en-US" sz="3100" dirty="0"/>
              <a:t>Guidelines on the Identification, Evaluation, and Treatment of Overweight and Obesity in </a:t>
            </a:r>
            <a:r>
              <a:rPr lang="en-US" sz="3100" dirty="0" smtClean="0"/>
              <a:t>Adults</a:t>
            </a:r>
            <a:r>
              <a:rPr lang="en-US" sz="3100" u="sng" dirty="0" smtClean="0">
                <a:hlinkClick r:id="rId4" tooltip="Link to External Web Site"/>
              </a:rPr>
              <a:t> www.nhlbi.nih.gov/files/docs/guidelines/ob_gdlns.pdf[PDF </a:t>
            </a:r>
            <a:r>
              <a:rPr lang="en-US" sz="3100" u="sng" dirty="0">
                <a:hlinkClick r:id="rId4" tooltip="Link to External Web Site"/>
              </a:rPr>
              <a:t>- 2MB]</a:t>
            </a:r>
            <a:endParaRPr lang="en-US" sz="3100" dirty="0"/>
          </a:p>
          <a:p>
            <a:r>
              <a:rPr lang="en-US" sz="3100" dirty="0" smtClean="0"/>
              <a:t>U.S</a:t>
            </a:r>
            <a:r>
              <a:rPr lang="en-US" sz="3100" dirty="0"/>
              <a:t>. Department of Health and Human </a:t>
            </a:r>
            <a:r>
              <a:rPr lang="en-US" sz="3100" dirty="0" smtClean="0"/>
              <a:t>Services, Office </a:t>
            </a:r>
            <a:r>
              <a:rPr lang="en-US" sz="3100" dirty="0"/>
              <a:t>of Disease Prevention and Health </a:t>
            </a:r>
            <a:r>
              <a:rPr lang="en-US" sz="3100" dirty="0" smtClean="0"/>
              <a:t>Promotion, </a:t>
            </a:r>
            <a:r>
              <a:rPr lang="en-US" sz="3100" i="1" dirty="0"/>
              <a:t>2008 Physical Activity Guidelines for </a:t>
            </a:r>
            <a:r>
              <a:rPr lang="en-US" sz="3100" i="1" dirty="0" smtClean="0"/>
              <a:t>Americans</a:t>
            </a:r>
          </a:p>
          <a:p>
            <a:r>
              <a:rPr lang="en-US" sz="3100" dirty="0" smtClean="0"/>
              <a:t>My Plate </a:t>
            </a:r>
            <a:r>
              <a:rPr lang="en-US" sz="3100" dirty="0" smtClean="0">
                <a:hlinkClick r:id="rId5"/>
              </a:rPr>
              <a:t>www.choosemyplate.gov</a:t>
            </a:r>
            <a:endParaRPr lang="en-US" sz="3100" dirty="0" smtClean="0"/>
          </a:p>
          <a:p>
            <a:r>
              <a:rPr lang="en-US" sz="3100" dirty="0" smtClean="0"/>
              <a:t>Center for Disease Control </a:t>
            </a:r>
          </a:p>
          <a:p>
            <a:r>
              <a:rPr lang="en-US" sz="3100" dirty="0" smtClean="0"/>
              <a:t>Harvard School of Public Health</a:t>
            </a:r>
          </a:p>
          <a:p>
            <a:endParaRPr lang="en-US" dirty="0"/>
          </a:p>
          <a:p>
            <a:endParaRPr lang="en-US" dirty="0" smtClean="0"/>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6</a:t>
            </a:fld>
            <a:endParaRPr lang="en-US" dirty="0"/>
          </a:p>
        </p:txBody>
      </p:sp>
    </p:spTree>
    <p:extLst>
      <p:ext uri="{BB962C8B-B14F-4D97-AF65-F5344CB8AC3E}">
        <p14:creationId xmlns:p14="http://schemas.microsoft.com/office/powerpoint/2010/main" val="202092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547</TotalTime>
  <Words>136</Words>
  <Application>Microsoft Office PowerPoint</Application>
  <PresentationFormat>On-screen Show (4:3)</PresentationFormat>
  <Paragraphs>27</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Median</vt:lpstr>
      <vt:lpstr>White Castle Biometric Health Screening Aggregate Summary</vt:lpstr>
      <vt:lpstr>Who participated?</vt:lpstr>
      <vt:lpstr>Who participated?</vt:lpstr>
      <vt:lpstr>Who participated?</vt:lpstr>
      <vt:lpstr>Who participated?</vt:lpstr>
      <vt:lpstr>Resources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Meeder Investment Management Biometric Health Screening Aggregate Summary</dc:title>
  <dc:creator>Sarah Bednar</dc:creator>
  <cp:lastModifiedBy>Luke</cp:lastModifiedBy>
  <cp:revision>56</cp:revision>
  <cp:lastPrinted>2015-10-02T15:41:24Z</cp:lastPrinted>
  <dcterms:created xsi:type="dcterms:W3CDTF">2015-08-11T19:00:16Z</dcterms:created>
  <dcterms:modified xsi:type="dcterms:W3CDTF">2016-11-02T04:16:23Z</dcterms:modified>
</cp:coreProperties>
</file>