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2.xml" ContentType="application/vnd.openxmlformats-officedocument.presentationml.notesSlide+xml"/>
  <Override PartName="/ppt/charts/chart5.xml" ContentType="application/vnd.openxmlformats-officedocument.drawingml.chart+xml"/>
  <Override PartName="/ppt/notesSlides/notesSlide3.xml" ContentType="application/vnd.openxmlformats-officedocument.presentationml.notesSlide+xml"/>
  <Override PartName="/ppt/charts/chart6.xml" ContentType="application/vnd.openxmlformats-officedocument.drawingml.chart+xml"/>
  <Override PartName="/ppt/notesSlides/notesSlide4.xml" ContentType="application/vnd.openxmlformats-officedocument.presentationml.notesSlide+xml"/>
  <Override PartName="/ppt/charts/chart7.xml" ContentType="application/vnd.openxmlformats-officedocument.drawingml.chart+xml"/>
  <Override PartName="/ppt/notesSlides/notesSlide5.xml" ContentType="application/vnd.openxmlformats-officedocument.presentationml.notesSlide+xml"/>
  <Override PartName="/ppt/charts/chart8.xml" ContentType="application/vnd.openxmlformats-officedocument.drawingml.chart+xml"/>
  <Override PartName="/ppt/notesSlides/notesSlide6.xml" ContentType="application/vnd.openxmlformats-officedocument.presentationml.notesSlide+xml"/>
  <Override PartName="/ppt/charts/chart9.xml" ContentType="application/vnd.openxmlformats-officedocument.drawingml.chart+xml"/>
  <Override PartName="/ppt/notesSlides/notesSlide7.xml" ContentType="application/vnd.openxmlformats-officedocument.presentationml.notesSlide+xml"/>
  <Override PartName="/ppt/charts/chart10.xml" ContentType="application/vnd.openxmlformats-officedocument.drawingml.chart+xml"/>
  <Override PartName="/ppt/notesSlides/notesSlide8.xml" ContentType="application/vnd.openxmlformats-officedocument.presentationml.notesSlide+xml"/>
  <Override PartName="/ppt/charts/chart11.xml" ContentType="application/vnd.openxmlformats-officedocument.drawingml.chart+xml"/>
  <Override PartName="/ppt/notesSlides/notesSlide9.xml" ContentType="application/vnd.openxmlformats-officedocument.presentationml.notesSlide+xml"/>
  <Override PartName="/ppt/charts/chart12.xml" ContentType="application/vnd.openxmlformats-officedocument.drawingml.chart+xml"/>
  <Override PartName="/ppt/notesSlides/notesSlide10.xml" ContentType="application/vnd.openxmlformats-officedocument.presentationml.notesSlide+xml"/>
  <Override PartName="/ppt/charts/chart13.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4.xml" ContentType="application/vnd.openxmlformats-officedocument.drawingml.chart+xml"/>
  <Override PartName="/ppt/notesSlides/notesSlide13.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notesSlides/notesSlide14.xml" ContentType="application/vnd.openxmlformats-officedocument.presentationml.notesSlide+xml"/>
  <Override PartName="/ppt/charts/chart17.xml" ContentType="application/vnd.openxmlformats-officedocument.drawingml.chart+xml"/>
  <Override PartName="/ppt/charts/chart18.xml" ContentType="application/vnd.openxmlformats-officedocument.drawingml.chart+xml"/>
  <Override PartName="/ppt/notesSlides/notesSlide15.xml" ContentType="application/vnd.openxmlformats-officedocument.presentationml.notesSlide+xml"/>
  <Override PartName="/ppt/charts/chart19.xml" ContentType="application/vnd.openxmlformats-officedocument.drawingml.chart+xml"/>
  <Override PartName="/ppt/charts/chart20.xml" ContentType="application/vnd.openxmlformats-officedocument.drawingml.chart+xml"/>
  <Override PartName="/ppt/notesSlides/notesSlide16.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notesSlides/notesSlide17.xml" ContentType="application/vnd.openxmlformats-officedocument.presentationml.notesSlide+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notesSlides/notesSlide18.xml" ContentType="application/vnd.openxmlformats-officedocument.presentationml.notesSlide+xml"/>
  <Override PartName="/ppt/charts/chart27.xml" ContentType="application/vnd.openxmlformats-officedocument.drawingml.chart+xml"/>
  <Override PartName="/ppt/notesSlides/notesSlide19.xml" ContentType="application/vnd.openxmlformats-officedocument.presentationml.notesSlide+xml"/>
  <Override PartName="/ppt/charts/chart28.xml" ContentType="application/vnd.openxmlformats-officedocument.drawingml.chart+xml"/>
  <Override PartName="/ppt/notesSlides/notesSlide20.xml" ContentType="application/vnd.openxmlformats-officedocument.presentationml.notesSlide+xml"/>
  <Override PartName="/ppt/charts/chart29.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30.xml" ContentType="application/vnd.openxmlformats-officedocument.drawingml.chart+xml"/>
  <Override PartName="/ppt/charts/chart31.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29"/>
  </p:notesMasterIdLst>
  <p:handoutMasterIdLst>
    <p:handoutMasterId r:id="rId30"/>
  </p:handoutMasterIdLst>
  <p:sldIdLst>
    <p:sldId id="256" r:id="rId2"/>
    <p:sldId id="259" r:id="rId3"/>
    <p:sldId id="260" r:id="rId4"/>
    <p:sldId id="261" r:id="rId5"/>
    <p:sldId id="271" r:id="rId6"/>
    <p:sldId id="272" r:id="rId7"/>
    <p:sldId id="273" r:id="rId8"/>
    <p:sldId id="274" r:id="rId9"/>
    <p:sldId id="275" r:id="rId10"/>
    <p:sldId id="262" r:id="rId11"/>
    <p:sldId id="270" r:id="rId12"/>
    <p:sldId id="265" r:id="rId13"/>
    <p:sldId id="282" r:id="rId14"/>
    <p:sldId id="276" r:id="rId15"/>
    <p:sldId id="257" r:id="rId16"/>
    <p:sldId id="277" r:id="rId17"/>
    <p:sldId id="278" r:id="rId18"/>
    <p:sldId id="266" r:id="rId19"/>
    <p:sldId id="279" r:id="rId20"/>
    <p:sldId id="267" r:id="rId21"/>
    <p:sldId id="280" r:id="rId22"/>
    <p:sldId id="268" r:id="rId23"/>
    <p:sldId id="283" r:id="rId24"/>
    <p:sldId id="281" r:id="rId25"/>
    <p:sldId id="269" r:id="rId26"/>
    <p:sldId id="264" r:id="rId27"/>
    <p:sldId id="258" r:id="rId28"/>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352" autoAdjust="0"/>
  </p:normalViewPr>
  <p:slideViewPr>
    <p:cSldViewPr>
      <p:cViewPr varScale="1">
        <p:scale>
          <a:sx n="86" d="100"/>
          <a:sy n="86" d="100"/>
        </p:scale>
        <p:origin x="804" y="84"/>
      </p:cViewPr>
      <p:guideLst>
        <p:guide orient="horz" pos="2160"/>
        <p:guide pos="2880"/>
      </p:guideLst>
    </p:cSldViewPr>
  </p:slideViewPr>
  <p:outlineViewPr>
    <p:cViewPr>
      <p:scale>
        <a:sx n="33" d="100"/>
        <a:sy n="33" d="100"/>
      </p:scale>
      <p:origin x="0" y="64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bednar\Desktop\Tester%20for%20WC.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sbednar\Desktop\White%20Castle%202015%20tester.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sbednar\Desktop\Tester%20for%20WC.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sbednar\Desktop\White%20Castle%202015%20tester.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sbednar\Desktop\Tester%20for%20WC.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sbednar\Desktop\White%20Castle%202015%20tester.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sbednar\Desktop\Tester%20for%20WC.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sbednar\Desktop\Tester%20for%20WC.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sbednar\Desktop\Tester%20for%20WC.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sbednar\Desktop\White%20Castle%202015%20tester.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C:\Users\sbednar\Desktop\Tester%20for%20WC.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bednar\Desktop\Tester%20for%20WC.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C:\Users\sbednar\Desktop\White%20Castle%202015%20tester.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C:\Users\sbednar\Desktop\Tester%20for%20WC.xlsx"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C:\Users\sbednar\Desktop\Tester%20for%20WC.xlsx" TargetMode="Externa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4.xml.rels><?xml version="1.0" encoding="UTF-8" standalone="yes"?>
<Relationships xmlns="http://schemas.openxmlformats.org/package/2006/relationships"><Relationship Id="rId1" Type="http://schemas.openxmlformats.org/officeDocument/2006/relationships/oleObject" Target="file:///C:\Users\sbednar\Desktop\White%20Castle%202015%20tester.xlsx" TargetMode="External"/></Relationships>
</file>

<file path=ppt/charts/_rels/chart25.xml.rels><?xml version="1.0" encoding="UTF-8" standalone="yes"?>
<Relationships xmlns="http://schemas.openxmlformats.org/package/2006/relationships"><Relationship Id="rId1" Type="http://schemas.openxmlformats.org/officeDocument/2006/relationships/oleObject" Target="file:///C:\Users\sbednar\Desktop\White%20Castle%202015%20tester.xlsx" TargetMode="External"/></Relationships>
</file>

<file path=ppt/charts/_rels/chart26.xml.rels><?xml version="1.0" encoding="UTF-8" standalone="yes"?>
<Relationships xmlns="http://schemas.openxmlformats.org/package/2006/relationships"><Relationship Id="rId1" Type="http://schemas.openxmlformats.org/officeDocument/2006/relationships/oleObject" Target="file:///C:\Users\sbednar\Desktop\White%20Castle%202015%20tester.xlsx" TargetMode="External"/></Relationships>
</file>

<file path=ppt/charts/_rels/chart27.xml.rels><?xml version="1.0" encoding="UTF-8" standalone="yes"?>
<Relationships xmlns="http://schemas.openxmlformats.org/package/2006/relationships"><Relationship Id="rId1" Type="http://schemas.openxmlformats.org/officeDocument/2006/relationships/oleObject" Target="file:///C:\Users\sbednar\Desktop\Tester%20for%20WC.xlsx" TargetMode="External"/></Relationships>
</file>

<file path=ppt/charts/_rels/chart28.xml.rels><?xml version="1.0" encoding="UTF-8" standalone="yes"?>
<Relationships xmlns="http://schemas.openxmlformats.org/package/2006/relationships"><Relationship Id="rId1" Type="http://schemas.openxmlformats.org/officeDocument/2006/relationships/oleObject" Target="file:///C:\Users\sbednar\Desktop\White%20Castle%202015%20tester.xlsx" TargetMode="External"/></Relationships>
</file>

<file path=ppt/charts/_rels/chart29.xml.rels><?xml version="1.0" encoding="UTF-8" standalone="yes"?>
<Relationships xmlns="http://schemas.openxmlformats.org/package/2006/relationships"><Relationship Id="rId1" Type="http://schemas.openxmlformats.org/officeDocument/2006/relationships/oleObject" Target="file:///C:\Users\sbednar\Desktop\Tester%20for%20WC.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sbednar\Desktop\Tester%20for%20WC.xlsx" TargetMode="External"/></Relationships>
</file>

<file path=ppt/charts/_rels/chart30.xml.rels><?xml version="1.0" encoding="UTF-8" standalone="yes"?>
<Relationships xmlns="http://schemas.openxmlformats.org/package/2006/relationships"><Relationship Id="rId1" Type="http://schemas.openxmlformats.org/officeDocument/2006/relationships/oleObject" Target="file:///C:\Users\sbednar\Desktop\White%20Castle%202015%20tester.xlsx" TargetMode="External"/></Relationships>
</file>

<file path=ppt/charts/_rels/chart31.xml.rels><?xml version="1.0" encoding="UTF-8" standalone="yes"?>
<Relationships xmlns="http://schemas.openxmlformats.org/package/2006/relationships"><Relationship Id="rId1" Type="http://schemas.openxmlformats.org/officeDocument/2006/relationships/oleObject" Target="file:///C:\Users\sbednar\Desktop\Tester%20for%20WC.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sbednar\Desktop\Tester%20for%20WC.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sbednar\Desktop\Tester%20for%20WC.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sbednar\Desktop\White%20Castle%202015%20tester.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sbednar\Desktop\White%20Castle%202015%20tester.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sbednar\Desktop\White%20Castle%202015%20tester.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sbednar\Desktop\White%20Castle%202015%20teste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Intake of Calcium Rich Foods</a:t>
            </a:r>
          </a:p>
          <a:p>
            <a:pPr>
              <a:defRPr/>
            </a:pPr>
            <a:r>
              <a:rPr lang="en-US" sz="1100" i="1"/>
              <a:t>Includes Non-Dairy</a:t>
            </a:r>
          </a:p>
        </c:rich>
      </c:tx>
      <c:layout/>
      <c:overlay val="0"/>
    </c:title>
    <c:autoTitleDeleted val="0"/>
    <c:plotArea>
      <c:layout/>
      <c:barChart>
        <c:barDir val="col"/>
        <c:grouping val="clustered"/>
        <c:varyColors val="0"/>
        <c:ser>
          <c:idx val="0"/>
          <c:order val="0"/>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Sheet2!$F$19:$F$20</c:f>
              <c:strCache>
                <c:ptCount val="2"/>
                <c:pt idx="0">
                  <c:v>Met Recommended Daily Allowance</c:v>
                </c:pt>
                <c:pt idx="1">
                  <c:v>Consumed Less than Daily Recommended Allowance</c:v>
                </c:pt>
              </c:strCache>
            </c:strRef>
          </c:cat>
          <c:val>
            <c:numRef>
              <c:f>Sheet2!$G$19:$G$20</c:f>
              <c:numCache>
                <c:formatCode>0%</c:formatCode>
                <c:ptCount val="2"/>
                <c:pt idx="0">
                  <c:v>0.43</c:v>
                </c:pt>
                <c:pt idx="1">
                  <c:v>0.56999999999999995</c:v>
                </c:pt>
              </c:numCache>
            </c:numRef>
          </c:val>
          <c:extLst>
            <c:ext xmlns:c16="http://schemas.microsoft.com/office/drawing/2014/chart" uri="{C3380CC4-5D6E-409C-BE32-E72D297353CC}">
              <c16:uniqueId val="{00000000-098A-49D5-8C4C-21A3AB9DBBDA}"/>
            </c:ext>
          </c:extLst>
        </c:ser>
        <c:dLbls>
          <c:showLegendKey val="0"/>
          <c:showVal val="1"/>
          <c:showCatName val="0"/>
          <c:showSerName val="0"/>
          <c:showPercent val="0"/>
          <c:showBubbleSize val="0"/>
        </c:dLbls>
        <c:gapWidth val="150"/>
        <c:overlap val="-25"/>
        <c:axId val="101435648"/>
        <c:axId val="101777408"/>
      </c:barChart>
      <c:catAx>
        <c:axId val="101435648"/>
        <c:scaling>
          <c:orientation val="minMax"/>
        </c:scaling>
        <c:delete val="0"/>
        <c:axPos val="b"/>
        <c:numFmt formatCode="General" sourceLinked="0"/>
        <c:majorTickMark val="none"/>
        <c:minorTickMark val="none"/>
        <c:tickLblPos val="nextTo"/>
        <c:crossAx val="101777408"/>
        <c:crosses val="autoZero"/>
        <c:auto val="1"/>
        <c:lblAlgn val="ctr"/>
        <c:lblOffset val="100"/>
        <c:noMultiLvlLbl val="0"/>
      </c:catAx>
      <c:valAx>
        <c:axId val="101777408"/>
        <c:scaling>
          <c:orientation val="minMax"/>
        </c:scaling>
        <c:delete val="1"/>
        <c:axPos val="l"/>
        <c:numFmt formatCode="0%" sourceLinked="1"/>
        <c:majorTickMark val="out"/>
        <c:minorTickMark val="none"/>
        <c:tickLblPos val="nextTo"/>
        <c:crossAx val="101435648"/>
        <c:crosses val="autoZero"/>
        <c:crossBetween val="between"/>
      </c:valAx>
    </c:plotArea>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a:pPr>
            <a:r>
              <a:rPr lang="en-US" dirty="0" smtClean="0"/>
              <a:t>Lean Protein </a:t>
            </a:r>
            <a:r>
              <a:rPr lang="en-US" dirty="0"/>
              <a:t>Intake</a:t>
            </a:r>
          </a:p>
        </c:rich>
      </c:tx>
      <c:overlay val="0"/>
    </c:title>
    <c:autoTitleDeleted val="0"/>
    <c:plotArea>
      <c:layout/>
      <c:lineChart>
        <c:grouping val="standard"/>
        <c:varyColors val="0"/>
        <c:ser>
          <c:idx val="0"/>
          <c:order val="0"/>
          <c:tx>
            <c:strRef>
              <c:f>Sheet1!$A$235</c:f>
              <c:strCache>
                <c:ptCount val="1"/>
                <c:pt idx="0">
                  <c:v>Goal: 5 - 6 1/2 ounces</c:v>
                </c:pt>
              </c:strCache>
            </c:strRef>
          </c:tx>
          <c:marker>
            <c:symbol val="none"/>
          </c:marker>
          <c:dLbls>
            <c:delete val="1"/>
          </c:dLbls>
          <c:cat>
            <c:numRef>
              <c:f>Sheet1!$B$234:$F$234</c:f>
              <c:numCache>
                <c:formatCode>General</c:formatCode>
                <c:ptCount val="5"/>
                <c:pt idx="0">
                  <c:v>2011</c:v>
                </c:pt>
                <c:pt idx="1">
                  <c:v>2012</c:v>
                </c:pt>
                <c:pt idx="2">
                  <c:v>2013</c:v>
                </c:pt>
                <c:pt idx="3">
                  <c:v>2014</c:v>
                </c:pt>
                <c:pt idx="4">
                  <c:v>2015</c:v>
                </c:pt>
              </c:numCache>
            </c:numRef>
          </c:cat>
          <c:val>
            <c:numRef>
              <c:f>Sheet1!$B$235:$F$235</c:f>
              <c:numCache>
                <c:formatCode>0%</c:formatCode>
                <c:ptCount val="5"/>
                <c:pt idx="0">
                  <c:v>0.53086419753086422</c:v>
                </c:pt>
                <c:pt idx="1">
                  <c:v>0.5757575757575758</c:v>
                </c:pt>
                <c:pt idx="2">
                  <c:v>0.52830188679245282</c:v>
                </c:pt>
                <c:pt idx="3">
                  <c:v>0.7021276595744681</c:v>
                </c:pt>
                <c:pt idx="4">
                  <c:v>0.78</c:v>
                </c:pt>
              </c:numCache>
            </c:numRef>
          </c:val>
          <c:smooth val="0"/>
          <c:extLst>
            <c:ext xmlns:c16="http://schemas.microsoft.com/office/drawing/2014/chart" uri="{C3380CC4-5D6E-409C-BE32-E72D297353CC}">
              <c16:uniqueId val="{00000000-22E0-41D5-AFDE-779D8347F1CD}"/>
            </c:ext>
          </c:extLst>
        </c:ser>
        <c:ser>
          <c:idx val="1"/>
          <c:order val="1"/>
          <c:tx>
            <c:strRef>
              <c:f>Sheet1!$A$236</c:f>
              <c:strCache>
                <c:ptCount val="1"/>
                <c:pt idx="0">
                  <c:v>Less than goal: 5 oz or less</c:v>
                </c:pt>
              </c:strCache>
            </c:strRef>
          </c:tx>
          <c:marker>
            <c:symbol val="none"/>
          </c:marker>
          <c:dLbls>
            <c:delete val="1"/>
          </c:dLbls>
          <c:cat>
            <c:numRef>
              <c:f>Sheet1!$B$234:$F$234</c:f>
              <c:numCache>
                <c:formatCode>General</c:formatCode>
                <c:ptCount val="5"/>
                <c:pt idx="0">
                  <c:v>2011</c:v>
                </c:pt>
                <c:pt idx="1">
                  <c:v>2012</c:v>
                </c:pt>
                <c:pt idx="2">
                  <c:v>2013</c:v>
                </c:pt>
                <c:pt idx="3">
                  <c:v>2014</c:v>
                </c:pt>
                <c:pt idx="4">
                  <c:v>2015</c:v>
                </c:pt>
              </c:numCache>
            </c:numRef>
          </c:cat>
          <c:val>
            <c:numRef>
              <c:f>Sheet1!$B$236:$F$236</c:f>
              <c:numCache>
                <c:formatCode>0%</c:formatCode>
                <c:ptCount val="5"/>
                <c:pt idx="0">
                  <c:v>0.2839506172839506</c:v>
                </c:pt>
                <c:pt idx="1">
                  <c:v>0.33333333333333331</c:v>
                </c:pt>
                <c:pt idx="2">
                  <c:v>0.35849056603773582</c:v>
                </c:pt>
                <c:pt idx="3">
                  <c:v>0.23404255319148937</c:v>
                </c:pt>
                <c:pt idx="4">
                  <c:v>0.18</c:v>
                </c:pt>
              </c:numCache>
            </c:numRef>
          </c:val>
          <c:smooth val="0"/>
          <c:extLst>
            <c:ext xmlns:c16="http://schemas.microsoft.com/office/drawing/2014/chart" uri="{C3380CC4-5D6E-409C-BE32-E72D297353CC}">
              <c16:uniqueId val="{00000001-22E0-41D5-AFDE-779D8347F1CD}"/>
            </c:ext>
          </c:extLst>
        </c:ser>
        <c:ser>
          <c:idx val="2"/>
          <c:order val="2"/>
          <c:tx>
            <c:strRef>
              <c:f>Sheet1!$A$237</c:f>
              <c:strCache>
                <c:ptCount val="1"/>
                <c:pt idx="0">
                  <c:v>More than goal: 6 1/2 oz</c:v>
                </c:pt>
              </c:strCache>
            </c:strRef>
          </c:tx>
          <c:marker>
            <c:symbol val="none"/>
          </c:marker>
          <c:dLbls>
            <c:delete val="1"/>
          </c:dLbls>
          <c:cat>
            <c:numRef>
              <c:f>Sheet1!$B$234:$F$234</c:f>
              <c:numCache>
                <c:formatCode>General</c:formatCode>
                <c:ptCount val="5"/>
                <c:pt idx="0">
                  <c:v>2011</c:v>
                </c:pt>
                <c:pt idx="1">
                  <c:v>2012</c:v>
                </c:pt>
                <c:pt idx="2">
                  <c:v>2013</c:v>
                </c:pt>
                <c:pt idx="3">
                  <c:v>2014</c:v>
                </c:pt>
                <c:pt idx="4">
                  <c:v>2015</c:v>
                </c:pt>
              </c:numCache>
            </c:numRef>
          </c:cat>
          <c:val>
            <c:numRef>
              <c:f>Sheet1!$B$237:$F$237</c:f>
              <c:numCache>
                <c:formatCode>0%</c:formatCode>
                <c:ptCount val="5"/>
                <c:pt idx="0">
                  <c:v>0.18518518518518517</c:v>
                </c:pt>
                <c:pt idx="1">
                  <c:v>9.0909090909090912E-2</c:v>
                </c:pt>
                <c:pt idx="2">
                  <c:v>0.11320754716981132</c:v>
                </c:pt>
                <c:pt idx="3">
                  <c:v>6.3829787234042548E-2</c:v>
                </c:pt>
                <c:pt idx="4">
                  <c:v>0.04</c:v>
                </c:pt>
              </c:numCache>
            </c:numRef>
          </c:val>
          <c:smooth val="0"/>
          <c:extLst>
            <c:ext xmlns:c16="http://schemas.microsoft.com/office/drawing/2014/chart" uri="{C3380CC4-5D6E-409C-BE32-E72D297353CC}">
              <c16:uniqueId val="{00000002-22E0-41D5-AFDE-779D8347F1CD}"/>
            </c:ext>
          </c:extLst>
        </c:ser>
        <c:dLbls>
          <c:showLegendKey val="0"/>
          <c:showVal val="1"/>
          <c:showCatName val="0"/>
          <c:showSerName val="0"/>
          <c:showPercent val="0"/>
          <c:showBubbleSize val="0"/>
        </c:dLbls>
        <c:smooth val="0"/>
        <c:axId val="102948864"/>
        <c:axId val="102950400"/>
      </c:lineChart>
      <c:catAx>
        <c:axId val="102948864"/>
        <c:scaling>
          <c:orientation val="minMax"/>
        </c:scaling>
        <c:delete val="0"/>
        <c:axPos val="b"/>
        <c:numFmt formatCode="General" sourceLinked="1"/>
        <c:majorTickMark val="none"/>
        <c:minorTickMark val="none"/>
        <c:tickLblPos val="nextTo"/>
        <c:crossAx val="102950400"/>
        <c:crosses val="autoZero"/>
        <c:auto val="1"/>
        <c:lblAlgn val="ctr"/>
        <c:lblOffset val="100"/>
        <c:noMultiLvlLbl val="0"/>
      </c:catAx>
      <c:valAx>
        <c:axId val="102950400"/>
        <c:scaling>
          <c:orientation val="minMax"/>
        </c:scaling>
        <c:delete val="0"/>
        <c:axPos val="l"/>
        <c:majorGridlines/>
        <c:numFmt formatCode="0%" sourceLinked="1"/>
        <c:majorTickMark val="none"/>
        <c:minorTickMark val="none"/>
        <c:tickLblPos val="nextTo"/>
        <c:crossAx val="102948864"/>
        <c:crosses val="autoZero"/>
        <c:crossBetween val="between"/>
      </c:valAx>
    </c:plotArea>
    <c:legend>
      <c:legendPos val="r"/>
      <c:overlay val="0"/>
    </c:legend>
    <c:plotVisOnly val="1"/>
    <c:dispBlanksAs val="gap"/>
    <c:showDLblsOverMax val="0"/>
  </c:chart>
  <c:spPr>
    <a:ln w="28575">
      <a:solidFill>
        <a:sysClr val="windowText" lastClr="000000"/>
      </a:solidFill>
    </a:ln>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Physical Activity Level</a:t>
            </a:r>
          </a:p>
        </c:rich>
      </c:tx>
      <c:overlay val="0"/>
    </c:title>
    <c:autoTitleDeleted val="0"/>
    <c:plotArea>
      <c:layout/>
      <c:barChart>
        <c:barDir val="col"/>
        <c:grouping val="clustered"/>
        <c:varyColors val="0"/>
        <c:ser>
          <c:idx val="0"/>
          <c:order val="0"/>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Sheet2!$F$35:$F$36</c:f>
              <c:strCache>
                <c:ptCount val="2"/>
                <c:pt idx="0">
                  <c:v>Met Recommended Activity Level</c:v>
                </c:pt>
                <c:pt idx="1">
                  <c:v>Did Not Meet Recommended Activity Level</c:v>
                </c:pt>
              </c:strCache>
            </c:strRef>
          </c:cat>
          <c:val>
            <c:numRef>
              <c:f>Sheet2!$G$35:$G$36</c:f>
              <c:numCache>
                <c:formatCode>0%</c:formatCode>
                <c:ptCount val="2"/>
                <c:pt idx="0">
                  <c:v>0.33</c:v>
                </c:pt>
                <c:pt idx="1">
                  <c:v>0.67</c:v>
                </c:pt>
              </c:numCache>
            </c:numRef>
          </c:val>
          <c:extLst>
            <c:ext xmlns:c16="http://schemas.microsoft.com/office/drawing/2014/chart" uri="{C3380CC4-5D6E-409C-BE32-E72D297353CC}">
              <c16:uniqueId val="{00000000-536C-4A3A-8D92-9D11B78010BB}"/>
            </c:ext>
          </c:extLst>
        </c:ser>
        <c:dLbls>
          <c:showLegendKey val="0"/>
          <c:showVal val="1"/>
          <c:showCatName val="0"/>
          <c:showSerName val="0"/>
          <c:showPercent val="0"/>
          <c:showBubbleSize val="0"/>
        </c:dLbls>
        <c:gapWidth val="150"/>
        <c:overlap val="-25"/>
        <c:axId val="103068416"/>
        <c:axId val="103069952"/>
      </c:barChart>
      <c:catAx>
        <c:axId val="103068416"/>
        <c:scaling>
          <c:orientation val="minMax"/>
        </c:scaling>
        <c:delete val="0"/>
        <c:axPos val="b"/>
        <c:numFmt formatCode="General" sourceLinked="0"/>
        <c:majorTickMark val="none"/>
        <c:minorTickMark val="none"/>
        <c:tickLblPos val="nextTo"/>
        <c:crossAx val="103069952"/>
        <c:crosses val="autoZero"/>
        <c:auto val="1"/>
        <c:lblAlgn val="ctr"/>
        <c:lblOffset val="100"/>
        <c:noMultiLvlLbl val="0"/>
      </c:catAx>
      <c:valAx>
        <c:axId val="103069952"/>
        <c:scaling>
          <c:orientation val="minMax"/>
        </c:scaling>
        <c:delete val="1"/>
        <c:axPos val="l"/>
        <c:numFmt formatCode="0%" sourceLinked="1"/>
        <c:majorTickMark val="out"/>
        <c:minorTickMark val="none"/>
        <c:tickLblPos val="nextTo"/>
        <c:crossAx val="103068416"/>
        <c:crosses val="autoZero"/>
        <c:crossBetween val="between"/>
      </c:valAx>
    </c:plotArea>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a:pPr>
            <a:r>
              <a:rPr lang="en-US"/>
              <a:t>Activity</a:t>
            </a:r>
          </a:p>
        </c:rich>
      </c:tx>
      <c:overlay val="0"/>
    </c:title>
    <c:autoTitleDeleted val="0"/>
    <c:plotArea>
      <c:layout/>
      <c:lineChart>
        <c:grouping val="standard"/>
        <c:varyColors val="0"/>
        <c:ser>
          <c:idx val="0"/>
          <c:order val="0"/>
          <c:tx>
            <c:strRef>
              <c:f>Sheet1!$A$143</c:f>
              <c:strCache>
                <c:ptCount val="1"/>
                <c:pt idx="0">
                  <c:v>Goal 150+ minutes (PA) and 2 days (MS)</c:v>
                </c:pt>
              </c:strCache>
            </c:strRef>
          </c:tx>
          <c:marker>
            <c:symbol val="none"/>
          </c:marker>
          <c:dLbls>
            <c:delete val="1"/>
          </c:dLbls>
          <c:cat>
            <c:numRef>
              <c:f>Sheet1!$B$142:$F$142</c:f>
              <c:numCache>
                <c:formatCode>General</c:formatCode>
                <c:ptCount val="5"/>
                <c:pt idx="0">
                  <c:v>2011</c:v>
                </c:pt>
                <c:pt idx="1">
                  <c:v>2012</c:v>
                </c:pt>
                <c:pt idx="2">
                  <c:v>2013</c:v>
                </c:pt>
                <c:pt idx="3">
                  <c:v>2014</c:v>
                </c:pt>
                <c:pt idx="4">
                  <c:v>2015</c:v>
                </c:pt>
              </c:numCache>
            </c:numRef>
          </c:cat>
          <c:val>
            <c:numRef>
              <c:f>Sheet1!$B$143:$F$143</c:f>
              <c:numCache>
                <c:formatCode>0%</c:formatCode>
                <c:ptCount val="5"/>
                <c:pt idx="0">
                  <c:v>0.4567901234567901</c:v>
                </c:pt>
                <c:pt idx="1">
                  <c:v>0.18461538461538463</c:v>
                </c:pt>
                <c:pt idx="2">
                  <c:v>0.47169811320754718</c:v>
                </c:pt>
                <c:pt idx="3">
                  <c:v>0.31914893617021278</c:v>
                </c:pt>
                <c:pt idx="4">
                  <c:v>0.33</c:v>
                </c:pt>
              </c:numCache>
            </c:numRef>
          </c:val>
          <c:smooth val="0"/>
          <c:extLst>
            <c:ext xmlns:c16="http://schemas.microsoft.com/office/drawing/2014/chart" uri="{C3380CC4-5D6E-409C-BE32-E72D297353CC}">
              <c16:uniqueId val="{00000000-C94D-4574-B989-A755439A78D0}"/>
            </c:ext>
          </c:extLst>
        </c:ser>
        <c:ser>
          <c:idx val="1"/>
          <c:order val="1"/>
          <c:tx>
            <c:strRef>
              <c:f>Sheet1!$A$144</c:f>
              <c:strCache>
                <c:ptCount val="1"/>
                <c:pt idx="0">
                  <c:v>Exercising but not at goal</c:v>
                </c:pt>
              </c:strCache>
            </c:strRef>
          </c:tx>
          <c:marker>
            <c:symbol val="none"/>
          </c:marker>
          <c:dLbls>
            <c:delete val="1"/>
          </c:dLbls>
          <c:cat>
            <c:numRef>
              <c:f>Sheet1!$B$142:$F$142</c:f>
              <c:numCache>
                <c:formatCode>General</c:formatCode>
                <c:ptCount val="5"/>
                <c:pt idx="0">
                  <c:v>2011</c:v>
                </c:pt>
                <c:pt idx="1">
                  <c:v>2012</c:v>
                </c:pt>
                <c:pt idx="2">
                  <c:v>2013</c:v>
                </c:pt>
                <c:pt idx="3">
                  <c:v>2014</c:v>
                </c:pt>
                <c:pt idx="4">
                  <c:v>2015</c:v>
                </c:pt>
              </c:numCache>
            </c:numRef>
          </c:cat>
          <c:val>
            <c:numRef>
              <c:f>Sheet1!$B$144:$F$144</c:f>
              <c:numCache>
                <c:formatCode>0%</c:formatCode>
                <c:ptCount val="5"/>
                <c:pt idx="0">
                  <c:v>0.37037037037037035</c:v>
                </c:pt>
                <c:pt idx="1">
                  <c:v>0.7846153846153846</c:v>
                </c:pt>
                <c:pt idx="2">
                  <c:v>0.43396226415094341</c:v>
                </c:pt>
                <c:pt idx="3">
                  <c:v>0.57446808510638303</c:v>
                </c:pt>
                <c:pt idx="4">
                  <c:v>0.57999999999999996</c:v>
                </c:pt>
              </c:numCache>
            </c:numRef>
          </c:val>
          <c:smooth val="0"/>
          <c:extLst>
            <c:ext xmlns:c16="http://schemas.microsoft.com/office/drawing/2014/chart" uri="{C3380CC4-5D6E-409C-BE32-E72D297353CC}">
              <c16:uniqueId val="{00000001-C94D-4574-B989-A755439A78D0}"/>
            </c:ext>
          </c:extLst>
        </c:ser>
        <c:ser>
          <c:idx val="2"/>
          <c:order val="2"/>
          <c:tx>
            <c:strRef>
              <c:f>Sheet1!$A$145</c:f>
              <c:strCache>
                <c:ptCount val="1"/>
                <c:pt idx="0">
                  <c:v>Inactive</c:v>
                </c:pt>
              </c:strCache>
            </c:strRef>
          </c:tx>
          <c:marker>
            <c:symbol val="none"/>
          </c:marker>
          <c:dLbls>
            <c:delete val="1"/>
          </c:dLbls>
          <c:cat>
            <c:numRef>
              <c:f>Sheet1!$B$142:$F$142</c:f>
              <c:numCache>
                <c:formatCode>General</c:formatCode>
                <c:ptCount val="5"/>
                <c:pt idx="0">
                  <c:v>2011</c:v>
                </c:pt>
                <c:pt idx="1">
                  <c:v>2012</c:v>
                </c:pt>
                <c:pt idx="2">
                  <c:v>2013</c:v>
                </c:pt>
                <c:pt idx="3">
                  <c:v>2014</c:v>
                </c:pt>
                <c:pt idx="4">
                  <c:v>2015</c:v>
                </c:pt>
              </c:numCache>
            </c:numRef>
          </c:cat>
          <c:val>
            <c:numRef>
              <c:f>Sheet1!$B$145:$F$145</c:f>
              <c:numCache>
                <c:formatCode>0%</c:formatCode>
                <c:ptCount val="5"/>
                <c:pt idx="0">
                  <c:v>0.1728395061728395</c:v>
                </c:pt>
                <c:pt idx="1">
                  <c:v>3.0769230769230771E-2</c:v>
                </c:pt>
                <c:pt idx="2">
                  <c:v>9.4339622641509441E-2</c:v>
                </c:pt>
                <c:pt idx="3">
                  <c:v>0.10638297872340426</c:v>
                </c:pt>
                <c:pt idx="4">
                  <c:v>0.09</c:v>
                </c:pt>
              </c:numCache>
            </c:numRef>
          </c:val>
          <c:smooth val="0"/>
          <c:extLst>
            <c:ext xmlns:c16="http://schemas.microsoft.com/office/drawing/2014/chart" uri="{C3380CC4-5D6E-409C-BE32-E72D297353CC}">
              <c16:uniqueId val="{00000002-C94D-4574-B989-A755439A78D0}"/>
            </c:ext>
          </c:extLst>
        </c:ser>
        <c:dLbls>
          <c:showLegendKey val="0"/>
          <c:showVal val="1"/>
          <c:showCatName val="0"/>
          <c:showSerName val="0"/>
          <c:showPercent val="0"/>
          <c:showBubbleSize val="0"/>
        </c:dLbls>
        <c:smooth val="0"/>
        <c:axId val="112106880"/>
        <c:axId val="112112768"/>
      </c:lineChart>
      <c:catAx>
        <c:axId val="112106880"/>
        <c:scaling>
          <c:orientation val="minMax"/>
        </c:scaling>
        <c:delete val="0"/>
        <c:axPos val="b"/>
        <c:numFmt formatCode="General" sourceLinked="1"/>
        <c:majorTickMark val="none"/>
        <c:minorTickMark val="none"/>
        <c:tickLblPos val="nextTo"/>
        <c:crossAx val="112112768"/>
        <c:crosses val="autoZero"/>
        <c:auto val="1"/>
        <c:lblAlgn val="ctr"/>
        <c:lblOffset val="100"/>
        <c:noMultiLvlLbl val="0"/>
      </c:catAx>
      <c:valAx>
        <c:axId val="112112768"/>
        <c:scaling>
          <c:orientation val="minMax"/>
        </c:scaling>
        <c:delete val="0"/>
        <c:axPos val="l"/>
        <c:majorGridlines/>
        <c:numFmt formatCode="0%" sourceLinked="1"/>
        <c:majorTickMark val="none"/>
        <c:minorTickMark val="none"/>
        <c:tickLblPos val="nextTo"/>
        <c:crossAx val="112106880"/>
        <c:crosses val="autoZero"/>
        <c:crossBetween val="between"/>
      </c:valAx>
    </c:plotArea>
    <c:legend>
      <c:legendPos val="r"/>
      <c:overlay val="0"/>
    </c:legend>
    <c:plotVisOnly val="1"/>
    <c:dispBlanksAs val="gap"/>
    <c:showDLblsOverMax val="0"/>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Tobacco</a:t>
            </a:r>
            <a:r>
              <a:rPr lang="en-US" baseline="0"/>
              <a:t> Use</a:t>
            </a:r>
            <a:endParaRPr lang="en-US"/>
          </a:p>
        </c:rich>
      </c:tx>
      <c:overlay val="0"/>
    </c:title>
    <c:autoTitleDeleted val="0"/>
    <c:plotArea>
      <c:layout/>
      <c:barChart>
        <c:barDir val="col"/>
        <c:grouping val="clustered"/>
        <c:varyColors val="0"/>
        <c:ser>
          <c:idx val="0"/>
          <c:order val="0"/>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Sheet2!$F$40:$F$41</c:f>
              <c:strCache>
                <c:ptCount val="2"/>
                <c:pt idx="0">
                  <c:v>Cigarettes</c:v>
                </c:pt>
                <c:pt idx="1">
                  <c:v>Non-Smoker</c:v>
                </c:pt>
              </c:strCache>
            </c:strRef>
          </c:cat>
          <c:val>
            <c:numRef>
              <c:f>Sheet2!$G$40:$G$41</c:f>
              <c:numCache>
                <c:formatCode>0%</c:formatCode>
                <c:ptCount val="2"/>
                <c:pt idx="0">
                  <c:v>0.12</c:v>
                </c:pt>
                <c:pt idx="1">
                  <c:v>0.88</c:v>
                </c:pt>
              </c:numCache>
            </c:numRef>
          </c:val>
          <c:extLst>
            <c:ext xmlns:c16="http://schemas.microsoft.com/office/drawing/2014/chart" uri="{C3380CC4-5D6E-409C-BE32-E72D297353CC}">
              <c16:uniqueId val="{00000000-DD21-427D-8B8F-387648754CB9}"/>
            </c:ext>
          </c:extLst>
        </c:ser>
        <c:dLbls>
          <c:showLegendKey val="0"/>
          <c:showVal val="1"/>
          <c:showCatName val="0"/>
          <c:showSerName val="0"/>
          <c:showPercent val="0"/>
          <c:showBubbleSize val="0"/>
        </c:dLbls>
        <c:gapWidth val="150"/>
        <c:overlap val="-25"/>
        <c:axId val="112208896"/>
        <c:axId val="112247552"/>
      </c:barChart>
      <c:catAx>
        <c:axId val="112208896"/>
        <c:scaling>
          <c:orientation val="minMax"/>
        </c:scaling>
        <c:delete val="0"/>
        <c:axPos val="b"/>
        <c:numFmt formatCode="General" sourceLinked="0"/>
        <c:majorTickMark val="none"/>
        <c:minorTickMark val="none"/>
        <c:tickLblPos val="nextTo"/>
        <c:crossAx val="112247552"/>
        <c:crosses val="autoZero"/>
        <c:auto val="1"/>
        <c:lblAlgn val="ctr"/>
        <c:lblOffset val="100"/>
        <c:noMultiLvlLbl val="0"/>
      </c:catAx>
      <c:valAx>
        <c:axId val="112247552"/>
        <c:scaling>
          <c:orientation val="minMax"/>
        </c:scaling>
        <c:delete val="1"/>
        <c:axPos val="l"/>
        <c:numFmt formatCode="0%" sourceLinked="1"/>
        <c:majorTickMark val="out"/>
        <c:minorTickMark val="none"/>
        <c:tickLblPos val="nextTo"/>
        <c:crossAx val="112208896"/>
        <c:crosses val="autoZero"/>
        <c:crossBetween val="between"/>
      </c:valAx>
    </c:plotArea>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a:pPr>
            <a:r>
              <a:rPr lang="en-US"/>
              <a:t>Tobacco</a:t>
            </a:r>
            <a:r>
              <a:rPr lang="en-US" baseline="0"/>
              <a:t> Use</a:t>
            </a:r>
            <a:endParaRPr lang="en-US"/>
          </a:p>
        </c:rich>
      </c:tx>
      <c:overlay val="0"/>
    </c:title>
    <c:autoTitleDeleted val="0"/>
    <c:plotArea>
      <c:layout/>
      <c:lineChart>
        <c:grouping val="standard"/>
        <c:varyColors val="0"/>
        <c:ser>
          <c:idx val="0"/>
          <c:order val="0"/>
          <c:tx>
            <c:strRef>
              <c:f>Sheet1!$A$254</c:f>
              <c:strCache>
                <c:ptCount val="1"/>
                <c:pt idx="0">
                  <c:v>Goal: No tobacco use</c:v>
                </c:pt>
              </c:strCache>
            </c:strRef>
          </c:tx>
          <c:marker>
            <c:symbol val="none"/>
          </c:marker>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Sheet1!$B$253:$F$253</c:f>
              <c:numCache>
                <c:formatCode>General</c:formatCode>
                <c:ptCount val="5"/>
                <c:pt idx="0">
                  <c:v>2011</c:v>
                </c:pt>
                <c:pt idx="1">
                  <c:v>2012</c:v>
                </c:pt>
                <c:pt idx="2">
                  <c:v>2013</c:v>
                </c:pt>
                <c:pt idx="3">
                  <c:v>2014</c:v>
                </c:pt>
                <c:pt idx="4">
                  <c:v>2015</c:v>
                </c:pt>
              </c:numCache>
            </c:numRef>
          </c:cat>
          <c:val>
            <c:numRef>
              <c:f>Sheet1!$B$254:$F$254</c:f>
              <c:numCache>
                <c:formatCode>0%</c:formatCode>
                <c:ptCount val="5"/>
                <c:pt idx="0">
                  <c:v>0.89</c:v>
                </c:pt>
                <c:pt idx="1">
                  <c:v>0.91</c:v>
                </c:pt>
                <c:pt idx="2">
                  <c:v>0.91</c:v>
                </c:pt>
                <c:pt idx="3">
                  <c:v>0.89</c:v>
                </c:pt>
                <c:pt idx="4">
                  <c:v>0.88</c:v>
                </c:pt>
              </c:numCache>
            </c:numRef>
          </c:val>
          <c:smooth val="0"/>
          <c:extLst>
            <c:ext xmlns:c16="http://schemas.microsoft.com/office/drawing/2014/chart" uri="{C3380CC4-5D6E-409C-BE32-E72D297353CC}">
              <c16:uniqueId val="{00000000-0950-4844-8EAC-5590018CEEDA}"/>
            </c:ext>
          </c:extLst>
        </c:ser>
        <c:ser>
          <c:idx val="1"/>
          <c:order val="1"/>
          <c:tx>
            <c:strRef>
              <c:f>Sheet1!$A$255</c:f>
              <c:strCache>
                <c:ptCount val="1"/>
                <c:pt idx="0">
                  <c:v>Did not meet goal: Using tobacco</c:v>
                </c:pt>
              </c:strCache>
            </c:strRef>
          </c:tx>
          <c:marker>
            <c:symbol val="none"/>
          </c:marker>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Sheet1!$B$253:$F$253</c:f>
              <c:numCache>
                <c:formatCode>General</c:formatCode>
                <c:ptCount val="5"/>
                <c:pt idx="0">
                  <c:v>2011</c:v>
                </c:pt>
                <c:pt idx="1">
                  <c:v>2012</c:v>
                </c:pt>
                <c:pt idx="2">
                  <c:v>2013</c:v>
                </c:pt>
                <c:pt idx="3">
                  <c:v>2014</c:v>
                </c:pt>
                <c:pt idx="4">
                  <c:v>2015</c:v>
                </c:pt>
              </c:numCache>
            </c:numRef>
          </c:cat>
          <c:val>
            <c:numRef>
              <c:f>Sheet1!$B$255:$F$255</c:f>
              <c:numCache>
                <c:formatCode>0%</c:formatCode>
                <c:ptCount val="5"/>
                <c:pt idx="0">
                  <c:v>0.11</c:v>
                </c:pt>
                <c:pt idx="1">
                  <c:v>0.09</c:v>
                </c:pt>
                <c:pt idx="2">
                  <c:v>0.09</c:v>
                </c:pt>
                <c:pt idx="3">
                  <c:v>0.11</c:v>
                </c:pt>
                <c:pt idx="4">
                  <c:v>0.12</c:v>
                </c:pt>
              </c:numCache>
            </c:numRef>
          </c:val>
          <c:smooth val="0"/>
          <c:extLst>
            <c:ext xmlns:c16="http://schemas.microsoft.com/office/drawing/2014/chart" uri="{C3380CC4-5D6E-409C-BE32-E72D297353CC}">
              <c16:uniqueId val="{00000001-0950-4844-8EAC-5590018CEEDA}"/>
            </c:ext>
          </c:extLst>
        </c:ser>
        <c:dLbls>
          <c:showLegendKey val="0"/>
          <c:showVal val="1"/>
          <c:showCatName val="0"/>
          <c:showSerName val="0"/>
          <c:showPercent val="0"/>
          <c:showBubbleSize val="0"/>
        </c:dLbls>
        <c:smooth val="0"/>
        <c:axId val="112154112"/>
        <c:axId val="112155648"/>
      </c:lineChart>
      <c:catAx>
        <c:axId val="112154112"/>
        <c:scaling>
          <c:orientation val="minMax"/>
        </c:scaling>
        <c:delete val="0"/>
        <c:axPos val="b"/>
        <c:numFmt formatCode="General" sourceLinked="1"/>
        <c:majorTickMark val="none"/>
        <c:minorTickMark val="none"/>
        <c:tickLblPos val="nextTo"/>
        <c:crossAx val="112155648"/>
        <c:crosses val="autoZero"/>
        <c:auto val="1"/>
        <c:lblAlgn val="ctr"/>
        <c:lblOffset val="100"/>
        <c:noMultiLvlLbl val="0"/>
      </c:catAx>
      <c:valAx>
        <c:axId val="112155648"/>
        <c:scaling>
          <c:orientation val="minMax"/>
        </c:scaling>
        <c:delete val="0"/>
        <c:axPos val="l"/>
        <c:majorGridlines/>
        <c:numFmt formatCode="0%" sourceLinked="1"/>
        <c:majorTickMark val="none"/>
        <c:minorTickMark val="none"/>
        <c:tickLblPos val="nextTo"/>
        <c:crossAx val="112154112"/>
        <c:crosses val="autoZero"/>
        <c:crossBetween val="between"/>
      </c:valAx>
    </c:plotArea>
    <c:legend>
      <c:legendPos val="r"/>
      <c:overlay val="0"/>
    </c:legend>
    <c:plotVisOnly val="1"/>
    <c:dispBlanksAs val="gap"/>
    <c:showDLblsOverMax val="0"/>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Waist Circumference </a:t>
            </a:r>
          </a:p>
        </c:rich>
      </c:tx>
      <c:overlay val="0"/>
    </c:title>
    <c:autoTitleDeleted val="0"/>
    <c:plotArea>
      <c:layout/>
      <c:barChart>
        <c:barDir val="col"/>
        <c:grouping val="clustered"/>
        <c:varyColors val="0"/>
        <c:ser>
          <c:idx val="0"/>
          <c:order val="0"/>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Sheet2!$F$74:$F$75</c:f>
              <c:strCache>
                <c:ptCount val="2"/>
                <c:pt idx="0">
                  <c:v>Optimal </c:v>
                </c:pt>
                <c:pt idx="1">
                  <c:v>Above Optimal</c:v>
                </c:pt>
              </c:strCache>
            </c:strRef>
          </c:cat>
          <c:val>
            <c:numRef>
              <c:f>Sheet2!$G$74:$G$75</c:f>
              <c:numCache>
                <c:formatCode>0%</c:formatCode>
                <c:ptCount val="2"/>
                <c:pt idx="0">
                  <c:v>0.61</c:v>
                </c:pt>
                <c:pt idx="1">
                  <c:v>0.39</c:v>
                </c:pt>
              </c:numCache>
            </c:numRef>
          </c:val>
          <c:extLst>
            <c:ext xmlns:c16="http://schemas.microsoft.com/office/drawing/2014/chart" uri="{C3380CC4-5D6E-409C-BE32-E72D297353CC}">
              <c16:uniqueId val="{00000000-8375-4AE7-8649-D38731EA4649}"/>
            </c:ext>
          </c:extLst>
        </c:ser>
        <c:dLbls>
          <c:showLegendKey val="0"/>
          <c:showVal val="1"/>
          <c:showCatName val="0"/>
          <c:showSerName val="0"/>
          <c:showPercent val="0"/>
          <c:showBubbleSize val="0"/>
        </c:dLbls>
        <c:gapWidth val="150"/>
        <c:overlap val="-25"/>
        <c:axId val="112560384"/>
        <c:axId val="112566272"/>
      </c:barChart>
      <c:catAx>
        <c:axId val="112560384"/>
        <c:scaling>
          <c:orientation val="minMax"/>
        </c:scaling>
        <c:delete val="0"/>
        <c:axPos val="b"/>
        <c:numFmt formatCode="General" sourceLinked="0"/>
        <c:majorTickMark val="none"/>
        <c:minorTickMark val="none"/>
        <c:tickLblPos val="nextTo"/>
        <c:crossAx val="112566272"/>
        <c:crosses val="autoZero"/>
        <c:auto val="1"/>
        <c:lblAlgn val="ctr"/>
        <c:lblOffset val="100"/>
        <c:noMultiLvlLbl val="0"/>
      </c:catAx>
      <c:valAx>
        <c:axId val="112566272"/>
        <c:scaling>
          <c:orientation val="minMax"/>
        </c:scaling>
        <c:delete val="1"/>
        <c:axPos val="l"/>
        <c:numFmt formatCode="0%" sourceLinked="1"/>
        <c:majorTickMark val="none"/>
        <c:minorTickMark val="none"/>
        <c:tickLblPos val="nextTo"/>
        <c:crossAx val="112560384"/>
        <c:crosses val="autoZero"/>
        <c:crossBetween val="between"/>
      </c:valAx>
    </c:plotArea>
    <c:plotVisOnly val="1"/>
    <c:dispBlanksAs val="gap"/>
    <c:showDLblsOverMax val="0"/>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Body Mass Index (BMI)</a:t>
            </a:r>
          </a:p>
        </c:rich>
      </c:tx>
      <c:overlay val="0"/>
    </c:title>
    <c:autoTitleDeleted val="0"/>
    <c:plotArea>
      <c:layout/>
      <c:barChart>
        <c:barDir val="col"/>
        <c:grouping val="clustered"/>
        <c:varyColors val="0"/>
        <c:ser>
          <c:idx val="0"/>
          <c:order val="0"/>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Sheet2!$F$2:$F$5</c:f>
              <c:strCache>
                <c:ptCount val="4"/>
                <c:pt idx="0">
                  <c:v>Optimal (19.5-24.9)</c:v>
                </c:pt>
                <c:pt idx="1">
                  <c:v>Overweight (25.0-29.9)</c:v>
                </c:pt>
                <c:pt idx="2">
                  <c:v>Obese Class I (30.0-34.9)</c:v>
                </c:pt>
                <c:pt idx="3">
                  <c:v>Obese Class II (35.0-39.9)</c:v>
                </c:pt>
              </c:strCache>
            </c:strRef>
          </c:cat>
          <c:val>
            <c:numRef>
              <c:f>Sheet2!$H$2:$H$5</c:f>
              <c:numCache>
                <c:formatCode>0%</c:formatCode>
                <c:ptCount val="4"/>
                <c:pt idx="0">
                  <c:v>0.38</c:v>
                </c:pt>
                <c:pt idx="1">
                  <c:v>0.26</c:v>
                </c:pt>
                <c:pt idx="2">
                  <c:v>0.21</c:v>
                </c:pt>
                <c:pt idx="3">
                  <c:v>0.13</c:v>
                </c:pt>
              </c:numCache>
            </c:numRef>
          </c:val>
          <c:extLst>
            <c:ext xmlns:c16="http://schemas.microsoft.com/office/drawing/2014/chart" uri="{C3380CC4-5D6E-409C-BE32-E72D297353CC}">
              <c16:uniqueId val="{00000000-6FE0-431C-8660-9591495E37A8}"/>
            </c:ext>
          </c:extLst>
        </c:ser>
        <c:dLbls>
          <c:showLegendKey val="0"/>
          <c:showVal val="1"/>
          <c:showCatName val="0"/>
          <c:showSerName val="0"/>
          <c:showPercent val="0"/>
          <c:showBubbleSize val="0"/>
        </c:dLbls>
        <c:gapWidth val="150"/>
        <c:overlap val="-25"/>
        <c:axId val="112583040"/>
        <c:axId val="112584576"/>
      </c:barChart>
      <c:catAx>
        <c:axId val="112583040"/>
        <c:scaling>
          <c:orientation val="minMax"/>
        </c:scaling>
        <c:delete val="0"/>
        <c:axPos val="b"/>
        <c:numFmt formatCode="General" sourceLinked="0"/>
        <c:majorTickMark val="none"/>
        <c:minorTickMark val="none"/>
        <c:tickLblPos val="nextTo"/>
        <c:crossAx val="112584576"/>
        <c:crosses val="autoZero"/>
        <c:auto val="1"/>
        <c:lblAlgn val="ctr"/>
        <c:lblOffset val="100"/>
        <c:noMultiLvlLbl val="0"/>
      </c:catAx>
      <c:valAx>
        <c:axId val="112584576"/>
        <c:scaling>
          <c:orientation val="minMax"/>
        </c:scaling>
        <c:delete val="1"/>
        <c:axPos val="l"/>
        <c:numFmt formatCode="0%" sourceLinked="1"/>
        <c:majorTickMark val="none"/>
        <c:minorTickMark val="none"/>
        <c:tickLblPos val="nextTo"/>
        <c:crossAx val="112583040"/>
        <c:crosses val="autoZero"/>
        <c:crossBetween val="between"/>
        <c:majorUnit val="5.000000000000001E-2"/>
      </c:valAx>
    </c:plotArea>
    <c:plotVisOnly val="1"/>
    <c:dispBlanksAs val="gap"/>
    <c:showDLblsOverMax val="0"/>
  </c:chart>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Waist Circumference </a:t>
            </a:r>
          </a:p>
        </c:rich>
      </c:tx>
      <c:overlay val="0"/>
    </c:title>
    <c:autoTitleDeleted val="0"/>
    <c:plotArea>
      <c:layout/>
      <c:barChart>
        <c:barDir val="col"/>
        <c:grouping val="clustered"/>
        <c:varyColors val="0"/>
        <c:dLbls>
          <c:showLegendKey val="0"/>
          <c:showVal val="1"/>
          <c:showCatName val="0"/>
          <c:showSerName val="0"/>
          <c:showPercent val="0"/>
          <c:showBubbleSize val="0"/>
        </c:dLbls>
        <c:gapWidth val="150"/>
        <c:overlap val="-25"/>
        <c:axId val="112304128"/>
        <c:axId val="112305664"/>
      </c:barChart>
      <c:catAx>
        <c:axId val="112304128"/>
        <c:scaling>
          <c:orientation val="minMax"/>
        </c:scaling>
        <c:delete val="0"/>
        <c:axPos val="b"/>
        <c:majorTickMark val="none"/>
        <c:minorTickMark val="none"/>
        <c:tickLblPos val="nextTo"/>
        <c:crossAx val="112305664"/>
        <c:crosses val="autoZero"/>
        <c:auto val="1"/>
        <c:lblAlgn val="ctr"/>
        <c:lblOffset val="100"/>
        <c:noMultiLvlLbl val="0"/>
      </c:catAx>
      <c:valAx>
        <c:axId val="112305664"/>
        <c:scaling>
          <c:orientation val="minMax"/>
        </c:scaling>
        <c:delete val="1"/>
        <c:axPos val="l"/>
        <c:numFmt formatCode="0%" sourceLinked="1"/>
        <c:majorTickMark val="none"/>
        <c:minorTickMark val="none"/>
        <c:tickLblPos val="nextTo"/>
        <c:crossAx val="112304128"/>
        <c:crosses val="autoZero"/>
        <c:crossBetween val="between"/>
      </c:valAx>
    </c:plotArea>
    <c:plotVisOnly val="1"/>
    <c:dispBlanksAs val="gap"/>
    <c:showDLblsOverMax val="0"/>
  </c:chart>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a:pPr>
            <a:r>
              <a:rPr lang="en-US"/>
              <a:t>Body Mass Index (BMI)</a:t>
            </a:r>
          </a:p>
        </c:rich>
      </c:tx>
      <c:overlay val="0"/>
    </c:title>
    <c:autoTitleDeleted val="0"/>
    <c:plotArea>
      <c:layout/>
      <c:lineChart>
        <c:grouping val="standard"/>
        <c:varyColors val="0"/>
        <c:ser>
          <c:idx val="0"/>
          <c:order val="0"/>
          <c:tx>
            <c:strRef>
              <c:f>Sheet1!$A$31</c:f>
              <c:strCache>
                <c:ptCount val="1"/>
                <c:pt idx="0">
                  <c:v>Optimal - 18.5 - 24.9</c:v>
                </c:pt>
              </c:strCache>
            </c:strRef>
          </c:tx>
          <c:marker>
            <c:symbol val="none"/>
          </c:marker>
          <c:dLbls>
            <c:delete val="1"/>
          </c:dLbls>
          <c:cat>
            <c:numRef>
              <c:f>Sheet1!$B$30:$F$30</c:f>
              <c:numCache>
                <c:formatCode>General</c:formatCode>
                <c:ptCount val="5"/>
                <c:pt idx="0">
                  <c:v>2011</c:v>
                </c:pt>
                <c:pt idx="1">
                  <c:v>2012</c:v>
                </c:pt>
                <c:pt idx="2">
                  <c:v>2013</c:v>
                </c:pt>
                <c:pt idx="3">
                  <c:v>2014</c:v>
                </c:pt>
                <c:pt idx="4">
                  <c:v>2015</c:v>
                </c:pt>
              </c:numCache>
            </c:numRef>
          </c:cat>
          <c:val>
            <c:numRef>
              <c:f>Sheet1!$B$31:$F$31</c:f>
              <c:numCache>
                <c:formatCode>0%</c:formatCode>
                <c:ptCount val="5"/>
                <c:pt idx="0">
                  <c:v>0.35802469135802467</c:v>
                </c:pt>
                <c:pt idx="1">
                  <c:v>0.30303030303030304</c:v>
                </c:pt>
                <c:pt idx="2">
                  <c:v>0.35849056603773582</c:v>
                </c:pt>
                <c:pt idx="3">
                  <c:v>0.41304347826086957</c:v>
                </c:pt>
                <c:pt idx="4">
                  <c:v>0.38</c:v>
                </c:pt>
              </c:numCache>
            </c:numRef>
          </c:val>
          <c:smooth val="0"/>
          <c:extLst>
            <c:ext xmlns:c16="http://schemas.microsoft.com/office/drawing/2014/chart" uri="{C3380CC4-5D6E-409C-BE32-E72D297353CC}">
              <c16:uniqueId val="{00000000-659F-4F4B-8B54-69E479C5F34A}"/>
            </c:ext>
          </c:extLst>
        </c:ser>
        <c:ser>
          <c:idx val="1"/>
          <c:order val="1"/>
          <c:tx>
            <c:strRef>
              <c:f>Sheet1!$A$32</c:f>
              <c:strCache>
                <c:ptCount val="1"/>
                <c:pt idx="0">
                  <c:v>Overweight - 25 - 29.9</c:v>
                </c:pt>
              </c:strCache>
            </c:strRef>
          </c:tx>
          <c:marker>
            <c:symbol val="none"/>
          </c:marker>
          <c:dLbls>
            <c:delete val="1"/>
          </c:dLbls>
          <c:cat>
            <c:numRef>
              <c:f>Sheet1!$B$30:$F$30</c:f>
              <c:numCache>
                <c:formatCode>General</c:formatCode>
                <c:ptCount val="5"/>
                <c:pt idx="0">
                  <c:v>2011</c:v>
                </c:pt>
                <c:pt idx="1">
                  <c:v>2012</c:v>
                </c:pt>
                <c:pt idx="2">
                  <c:v>2013</c:v>
                </c:pt>
                <c:pt idx="3">
                  <c:v>2014</c:v>
                </c:pt>
                <c:pt idx="4">
                  <c:v>2015</c:v>
                </c:pt>
              </c:numCache>
            </c:numRef>
          </c:cat>
          <c:val>
            <c:numRef>
              <c:f>Sheet1!$B$32:$F$32</c:f>
              <c:numCache>
                <c:formatCode>0%</c:formatCode>
                <c:ptCount val="5"/>
                <c:pt idx="0">
                  <c:v>0.25925925925925924</c:v>
                </c:pt>
                <c:pt idx="1">
                  <c:v>0.27272727272727271</c:v>
                </c:pt>
                <c:pt idx="2">
                  <c:v>0.32075471698113206</c:v>
                </c:pt>
                <c:pt idx="3">
                  <c:v>0.28260869565217389</c:v>
                </c:pt>
                <c:pt idx="4">
                  <c:v>0.26</c:v>
                </c:pt>
              </c:numCache>
            </c:numRef>
          </c:val>
          <c:smooth val="0"/>
          <c:extLst>
            <c:ext xmlns:c16="http://schemas.microsoft.com/office/drawing/2014/chart" uri="{C3380CC4-5D6E-409C-BE32-E72D297353CC}">
              <c16:uniqueId val="{00000001-659F-4F4B-8B54-69E479C5F34A}"/>
            </c:ext>
          </c:extLst>
        </c:ser>
        <c:ser>
          <c:idx val="2"/>
          <c:order val="2"/>
          <c:tx>
            <c:strRef>
              <c:f>Sheet1!$A$33</c:f>
              <c:strCache>
                <c:ptCount val="1"/>
                <c:pt idx="0">
                  <c:v>Obesity Class I - 30.0-34.9</c:v>
                </c:pt>
              </c:strCache>
            </c:strRef>
          </c:tx>
          <c:marker>
            <c:symbol val="none"/>
          </c:marker>
          <c:dLbls>
            <c:delete val="1"/>
          </c:dLbls>
          <c:cat>
            <c:numRef>
              <c:f>Sheet1!$B$30:$F$30</c:f>
              <c:numCache>
                <c:formatCode>General</c:formatCode>
                <c:ptCount val="5"/>
                <c:pt idx="0">
                  <c:v>2011</c:v>
                </c:pt>
                <c:pt idx="1">
                  <c:v>2012</c:v>
                </c:pt>
                <c:pt idx="2">
                  <c:v>2013</c:v>
                </c:pt>
                <c:pt idx="3">
                  <c:v>2014</c:v>
                </c:pt>
                <c:pt idx="4">
                  <c:v>2015</c:v>
                </c:pt>
              </c:numCache>
            </c:numRef>
          </c:cat>
          <c:val>
            <c:numRef>
              <c:f>Sheet1!$B$33:$F$33</c:f>
              <c:numCache>
                <c:formatCode>0%</c:formatCode>
                <c:ptCount val="5"/>
                <c:pt idx="0">
                  <c:v>0.23456790123456789</c:v>
                </c:pt>
                <c:pt idx="1">
                  <c:v>0.25757575757575757</c:v>
                </c:pt>
                <c:pt idx="2">
                  <c:v>7.5471698113207544E-2</c:v>
                </c:pt>
                <c:pt idx="3">
                  <c:v>0.13043478260869565</c:v>
                </c:pt>
                <c:pt idx="4">
                  <c:v>0.21</c:v>
                </c:pt>
              </c:numCache>
            </c:numRef>
          </c:val>
          <c:smooth val="0"/>
          <c:extLst>
            <c:ext xmlns:c16="http://schemas.microsoft.com/office/drawing/2014/chart" uri="{C3380CC4-5D6E-409C-BE32-E72D297353CC}">
              <c16:uniqueId val="{00000002-659F-4F4B-8B54-69E479C5F34A}"/>
            </c:ext>
          </c:extLst>
        </c:ser>
        <c:ser>
          <c:idx val="3"/>
          <c:order val="3"/>
          <c:tx>
            <c:strRef>
              <c:f>Sheet1!$A$34</c:f>
              <c:strCache>
                <c:ptCount val="1"/>
                <c:pt idx="0">
                  <c:v>Obesity Class II - 35-39.9</c:v>
                </c:pt>
              </c:strCache>
            </c:strRef>
          </c:tx>
          <c:marker>
            <c:symbol val="none"/>
          </c:marker>
          <c:dLbls>
            <c:delete val="1"/>
          </c:dLbls>
          <c:cat>
            <c:numRef>
              <c:f>Sheet1!$B$30:$F$30</c:f>
              <c:numCache>
                <c:formatCode>General</c:formatCode>
                <c:ptCount val="5"/>
                <c:pt idx="0">
                  <c:v>2011</c:v>
                </c:pt>
                <c:pt idx="1">
                  <c:v>2012</c:v>
                </c:pt>
                <c:pt idx="2">
                  <c:v>2013</c:v>
                </c:pt>
                <c:pt idx="3">
                  <c:v>2014</c:v>
                </c:pt>
                <c:pt idx="4">
                  <c:v>2015</c:v>
                </c:pt>
              </c:numCache>
            </c:numRef>
          </c:cat>
          <c:val>
            <c:numRef>
              <c:f>Sheet1!$B$34:$F$34</c:f>
              <c:numCache>
                <c:formatCode>0%</c:formatCode>
                <c:ptCount val="5"/>
                <c:pt idx="0">
                  <c:v>8.6419753086419748E-2</c:v>
                </c:pt>
                <c:pt idx="1">
                  <c:v>6.0606060606060608E-2</c:v>
                </c:pt>
                <c:pt idx="2">
                  <c:v>0.16981132075471697</c:v>
                </c:pt>
                <c:pt idx="3">
                  <c:v>0.15217391304347827</c:v>
                </c:pt>
                <c:pt idx="4">
                  <c:v>0.13</c:v>
                </c:pt>
              </c:numCache>
            </c:numRef>
          </c:val>
          <c:smooth val="0"/>
          <c:extLst>
            <c:ext xmlns:c16="http://schemas.microsoft.com/office/drawing/2014/chart" uri="{C3380CC4-5D6E-409C-BE32-E72D297353CC}">
              <c16:uniqueId val="{00000003-659F-4F4B-8B54-69E479C5F34A}"/>
            </c:ext>
          </c:extLst>
        </c:ser>
        <c:ser>
          <c:idx val="4"/>
          <c:order val="4"/>
          <c:tx>
            <c:strRef>
              <c:f>Sheet1!$A$35</c:f>
              <c:strCache>
                <c:ptCount val="1"/>
                <c:pt idx="0">
                  <c:v>Obesity Class III (Extreme Obesity) - ≥ 40</c:v>
                </c:pt>
              </c:strCache>
            </c:strRef>
          </c:tx>
          <c:marker>
            <c:symbol val="none"/>
          </c:marker>
          <c:dLbls>
            <c:delete val="1"/>
          </c:dLbls>
          <c:cat>
            <c:numRef>
              <c:f>Sheet1!$B$30:$F$30</c:f>
              <c:numCache>
                <c:formatCode>General</c:formatCode>
                <c:ptCount val="5"/>
                <c:pt idx="0">
                  <c:v>2011</c:v>
                </c:pt>
                <c:pt idx="1">
                  <c:v>2012</c:v>
                </c:pt>
                <c:pt idx="2">
                  <c:v>2013</c:v>
                </c:pt>
                <c:pt idx="3">
                  <c:v>2014</c:v>
                </c:pt>
                <c:pt idx="4">
                  <c:v>2015</c:v>
                </c:pt>
              </c:numCache>
            </c:numRef>
          </c:cat>
          <c:val>
            <c:numRef>
              <c:f>Sheet1!$B$35:$F$35</c:f>
              <c:numCache>
                <c:formatCode>0%</c:formatCode>
                <c:ptCount val="5"/>
                <c:pt idx="0">
                  <c:v>6.1728395061728392E-2</c:v>
                </c:pt>
                <c:pt idx="1">
                  <c:v>0.10606060606060606</c:v>
                </c:pt>
                <c:pt idx="2">
                  <c:v>7.5471698113207544E-2</c:v>
                </c:pt>
                <c:pt idx="3">
                  <c:v>2.1739130434782608E-2</c:v>
                </c:pt>
                <c:pt idx="4">
                  <c:v>0</c:v>
                </c:pt>
              </c:numCache>
            </c:numRef>
          </c:val>
          <c:smooth val="0"/>
          <c:extLst>
            <c:ext xmlns:c16="http://schemas.microsoft.com/office/drawing/2014/chart" uri="{C3380CC4-5D6E-409C-BE32-E72D297353CC}">
              <c16:uniqueId val="{00000004-659F-4F4B-8B54-69E479C5F34A}"/>
            </c:ext>
          </c:extLst>
        </c:ser>
        <c:dLbls>
          <c:showLegendKey val="0"/>
          <c:showVal val="1"/>
          <c:showCatName val="0"/>
          <c:showSerName val="0"/>
          <c:showPercent val="0"/>
          <c:showBubbleSize val="0"/>
        </c:dLbls>
        <c:smooth val="0"/>
        <c:axId val="112399104"/>
        <c:axId val="112400640"/>
      </c:lineChart>
      <c:catAx>
        <c:axId val="112399104"/>
        <c:scaling>
          <c:orientation val="minMax"/>
        </c:scaling>
        <c:delete val="0"/>
        <c:axPos val="b"/>
        <c:numFmt formatCode="General" sourceLinked="1"/>
        <c:majorTickMark val="none"/>
        <c:minorTickMark val="none"/>
        <c:tickLblPos val="nextTo"/>
        <c:crossAx val="112400640"/>
        <c:crosses val="autoZero"/>
        <c:auto val="1"/>
        <c:lblAlgn val="ctr"/>
        <c:lblOffset val="100"/>
        <c:noMultiLvlLbl val="0"/>
      </c:catAx>
      <c:valAx>
        <c:axId val="112400640"/>
        <c:scaling>
          <c:orientation val="minMax"/>
        </c:scaling>
        <c:delete val="0"/>
        <c:axPos val="l"/>
        <c:majorGridlines/>
        <c:numFmt formatCode="0%" sourceLinked="1"/>
        <c:majorTickMark val="none"/>
        <c:minorTickMark val="none"/>
        <c:tickLblPos val="nextTo"/>
        <c:crossAx val="112399104"/>
        <c:crosses val="autoZero"/>
        <c:crossBetween val="between"/>
      </c:valAx>
    </c:plotArea>
    <c:legend>
      <c:legendPos val="r"/>
      <c:layout>
        <c:manualLayout>
          <c:xMode val="edge"/>
          <c:yMode val="edge"/>
          <c:x val="0.66816535433070867"/>
          <c:y val="0.222862715077282"/>
          <c:w val="0.31516797900262467"/>
          <c:h val="0.69293161271507742"/>
        </c:manualLayout>
      </c:layout>
      <c:overlay val="0"/>
      <c:txPr>
        <a:bodyPr/>
        <a:lstStyle/>
        <a:p>
          <a:pPr>
            <a:defRPr sz="800"/>
          </a:pPr>
          <a:endParaRPr lang="en-US"/>
        </a:p>
      </c:txPr>
    </c:legend>
    <c:plotVisOnly val="1"/>
    <c:dispBlanksAs val="gap"/>
    <c:showDLblsOverMax val="0"/>
  </c:chart>
  <c:spPr>
    <a:solidFill>
      <a:schemeClr val="lt1"/>
    </a:solidFill>
    <a:ln w="28575" cap="flat" cmpd="sng" algn="ctr">
      <a:solidFill>
        <a:sysClr val="windowText" lastClr="000000"/>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Waist Circumference </a:t>
            </a:r>
          </a:p>
        </c:rich>
      </c:tx>
      <c:overlay val="0"/>
    </c:title>
    <c:autoTitleDeleted val="0"/>
    <c:plotArea>
      <c:layout/>
      <c:barChart>
        <c:barDir val="col"/>
        <c:grouping val="clustered"/>
        <c:varyColors val="0"/>
        <c:dLbls>
          <c:showLegendKey val="0"/>
          <c:showVal val="1"/>
          <c:showCatName val="0"/>
          <c:showSerName val="0"/>
          <c:showPercent val="0"/>
          <c:showBubbleSize val="0"/>
        </c:dLbls>
        <c:gapWidth val="150"/>
        <c:overlap val="-25"/>
        <c:axId val="112451584"/>
        <c:axId val="112453120"/>
      </c:barChart>
      <c:catAx>
        <c:axId val="112451584"/>
        <c:scaling>
          <c:orientation val="minMax"/>
        </c:scaling>
        <c:delete val="0"/>
        <c:axPos val="b"/>
        <c:majorTickMark val="none"/>
        <c:minorTickMark val="none"/>
        <c:tickLblPos val="nextTo"/>
        <c:crossAx val="112453120"/>
        <c:crosses val="autoZero"/>
        <c:auto val="1"/>
        <c:lblAlgn val="ctr"/>
        <c:lblOffset val="100"/>
        <c:noMultiLvlLbl val="0"/>
      </c:catAx>
      <c:valAx>
        <c:axId val="112453120"/>
        <c:scaling>
          <c:orientation val="minMax"/>
        </c:scaling>
        <c:delete val="1"/>
        <c:axPos val="l"/>
        <c:numFmt formatCode="0%" sourceLinked="1"/>
        <c:majorTickMark val="none"/>
        <c:minorTickMark val="none"/>
        <c:tickLblPos val="nextTo"/>
        <c:crossAx val="112451584"/>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Intake of Whole Grain</a:t>
            </a:r>
          </a:p>
        </c:rich>
      </c:tx>
      <c:layout/>
      <c:overlay val="0"/>
    </c:title>
    <c:autoTitleDeleted val="0"/>
    <c:plotArea>
      <c:layout/>
      <c:barChart>
        <c:barDir val="col"/>
        <c:grouping val="clustered"/>
        <c:varyColors val="0"/>
        <c:ser>
          <c:idx val="0"/>
          <c:order val="0"/>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Sheet2!$F$14:$F$15</c:f>
              <c:strCache>
                <c:ptCount val="2"/>
                <c:pt idx="0">
                  <c:v>Met Recommended Daily Allowance</c:v>
                </c:pt>
                <c:pt idx="1">
                  <c:v>Consumed Less than Daily Recommended Allowance</c:v>
                </c:pt>
              </c:strCache>
            </c:strRef>
          </c:cat>
          <c:val>
            <c:numRef>
              <c:f>Sheet2!$G$14:$G$15</c:f>
              <c:numCache>
                <c:formatCode>0%</c:formatCode>
                <c:ptCount val="2"/>
                <c:pt idx="0">
                  <c:v>0.51</c:v>
                </c:pt>
                <c:pt idx="1">
                  <c:v>0.49</c:v>
                </c:pt>
              </c:numCache>
            </c:numRef>
          </c:val>
          <c:extLst>
            <c:ext xmlns:c16="http://schemas.microsoft.com/office/drawing/2014/chart" uri="{C3380CC4-5D6E-409C-BE32-E72D297353CC}">
              <c16:uniqueId val="{00000000-59F8-4C32-884F-3280F00913BB}"/>
            </c:ext>
          </c:extLst>
        </c:ser>
        <c:dLbls>
          <c:showLegendKey val="0"/>
          <c:showVal val="1"/>
          <c:showCatName val="0"/>
          <c:showSerName val="0"/>
          <c:showPercent val="0"/>
          <c:showBubbleSize val="0"/>
        </c:dLbls>
        <c:gapWidth val="150"/>
        <c:overlap val="-25"/>
        <c:axId val="101826944"/>
        <c:axId val="101828480"/>
      </c:barChart>
      <c:catAx>
        <c:axId val="101826944"/>
        <c:scaling>
          <c:orientation val="minMax"/>
        </c:scaling>
        <c:delete val="0"/>
        <c:axPos val="b"/>
        <c:numFmt formatCode="General" sourceLinked="0"/>
        <c:majorTickMark val="none"/>
        <c:minorTickMark val="none"/>
        <c:tickLblPos val="nextTo"/>
        <c:crossAx val="101828480"/>
        <c:crosses val="autoZero"/>
        <c:auto val="1"/>
        <c:lblAlgn val="ctr"/>
        <c:lblOffset val="100"/>
        <c:noMultiLvlLbl val="0"/>
      </c:catAx>
      <c:valAx>
        <c:axId val="101828480"/>
        <c:scaling>
          <c:orientation val="minMax"/>
        </c:scaling>
        <c:delete val="1"/>
        <c:axPos val="l"/>
        <c:numFmt formatCode="0%" sourceLinked="1"/>
        <c:majorTickMark val="out"/>
        <c:minorTickMark val="none"/>
        <c:tickLblPos val="nextTo"/>
        <c:crossAx val="101826944"/>
        <c:crosses val="autoZero"/>
        <c:crossBetween val="between"/>
      </c:valAx>
    </c:plotArea>
    <c:plotVisOnly val="1"/>
    <c:dispBlanksAs val="gap"/>
    <c:showDLblsOverMax val="0"/>
  </c:chart>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a:pPr>
            <a:r>
              <a:rPr lang="en-US" dirty="0"/>
              <a:t>Waist </a:t>
            </a:r>
            <a:r>
              <a:rPr lang="en-US" dirty="0" smtClean="0"/>
              <a:t>Circumference</a:t>
            </a:r>
            <a:endParaRPr lang="en-US" dirty="0"/>
          </a:p>
        </c:rich>
      </c:tx>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Sheet1!$B$267</c:f>
              <c:strCache>
                <c:ptCount val="1"/>
                <c:pt idx="0">
                  <c:v>2014</c:v>
                </c:pt>
              </c:strCache>
            </c:strRef>
          </c:tx>
          <c:invertIfNegative val="0"/>
          <c:dPt>
            <c:idx val="1"/>
            <c:invertIfNegative val="0"/>
            <c:bubble3D val="0"/>
            <c:spPr>
              <a:ln w="28575"/>
            </c:spPr>
            <c:extLst>
              <c:ext xmlns:c16="http://schemas.microsoft.com/office/drawing/2014/chart" uri="{C3380CC4-5D6E-409C-BE32-E72D297353CC}">
                <c16:uniqueId val="{00000001-CE5F-4580-888D-93FF33F5C199}"/>
              </c:ext>
            </c:extLst>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Sheet1!$A$268:$A$269</c:f>
              <c:strCache>
                <c:ptCount val="2"/>
                <c:pt idx="0">
                  <c:v>Goal: Women ≤ 35 in. Men ≤ 40 in</c:v>
                </c:pt>
                <c:pt idx="1">
                  <c:v>Did not meet goal: Women &gt;35 in. Men &gt;40 in.</c:v>
                </c:pt>
              </c:strCache>
            </c:strRef>
          </c:cat>
          <c:val>
            <c:numRef>
              <c:f>Sheet1!$B$268:$B$269</c:f>
              <c:numCache>
                <c:formatCode>0%</c:formatCode>
                <c:ptCount val="2"/>
                <c:pt idx="0">
                  <c:v>0.56097560975609762</c:v>
                </c:pt>
                <c:pt idx="1">
                  <c:v>0.43902439024390244</c:v>
                </c:pt>
              </c:numCache>
            </c:numRef>
          </c:val>
          <c:extLst>
            <c:ext xmlns:c16="http://schemas.microsoft.com/office/drawing/2014/chart" uri="{C3380CC4-5D6E-409C-BE32-E72D297353CC}">
              <c16:uniqueId val="{00000002-CE5F-4580-888D-93FF33F5C199}"/>
            </c:ext>
          </c:extLst>
        </c:ser>
        <c:ser>
          <c:idx val="1"/>
          <c:order val="1"/>
          <c:tx>
            <c:strRef>
              <c:f>Sheet1!$C$267</c:f>
              <c:strCache>
                <c:ptCount val="1"/>
                <c:pt idx="0">
                  <c:v>2015</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Sheet1!$A$268:$A$269</c:f>
              <c:strCache>
                <c:ptCount val="2"/>
                <c:pt idx="0">
                  <c:v>Goal: Women ≤ 35 in. Men ≤ 40 in</c:v>
                </c:pt>
                <c:pt idx="1">
                  <c:v>Did not meet goal: Women &gt;35 in. Men &gt;40 in.</c:v>
                </c:pt>
              </c:strCache>
            </c:strRef>
          </c:cat>
          <c:val>
            <c:numRef>
              <c:f>Sheet1!$C$268:$C$269</c:f>
              <c:numCache>
                <c:formatCode>0%</c:formatCode>
                <c:ptCount val="2"/>
                <c:pt idx="0">
                  <c:v>0.61</c:v>
                </c:pt>
                <c:pt idx="1">
                  <c:v>0.39</c:v>
                </c:pt>
              </c:numCache>
            </c:numRef>
          </c:val>
          <c:extLst>
            <c:ext xmlns:c16="http://schemas.microsoft.com/office/drawing/2014/chart" uri="{C3380CC4-5D6E-409C-BE32-E72D297353CC}">
              <c16:uniqueId val="{00000003-CE5F-4580-888D-93FF33F5C199}"/>
            </c:ext>
          </c:extLst>
        </c:ser>
        <c:dLbls>
          <c:showLegendKey val="0"/>
          <c:showVal val="1"/>
          <c:showCatName val="0"/>
          <c:showSerName val="0"/>
          <c:showPercent val="0"/>
          <c:showBubbleSize val="0"/>
        </c:dLbls>
        <c:gapWidth val="150"/>
        <c:shape val="box"/>
        <c:axId val="112484352"/>
        <c:axId val="112485888"/>
        <c:axId val="0"/>
      </c:bar3DChart>
      <c:catAx>
        <c:axId val="112484352"/>
        <c:scaling>
          <c:orientation val="minMax"/>
        </c:scaling>
        <c:delete val="0"/>
        <c:axPos val="b"/>
        <c:numFmt formatCode="General" sourceLinked="0"/>
        <c:majorTickMark val="none"/>
        <c:minorTickMark val="none"/>
        <c:tickLblPos val="nextTo"/>
        <c:crossAx val="112485888"/>
        <c:crosses val="autoZero"/>
        <c:auto val="1"/>
        <c:lblAlgn val="ctr"/>
        <c:lblOffset val="100"/>
        <c:noMultiLvlLbl val="0"/>
      </c:catAx>
      <c:valAx>
        <c:axId val="112485888"/>
        <c:scaling>
          <c:orientation val="minMax"/>
        </c:scaling>
        <c:delete val="1"/>
        <c:axPos val="l"/>
        <c:numFmt formatCode="0%" sourceLinked="1"/>
        <c:majorTickMark val="none"/>
        <c:minorTickMark val="none"/>
        <c:tickLblPos val="nextTo"/>
        <c:crossAx val="112484352"/>
        <c:crosses val="autoZero"/>
        <c:crossBetween val="between"/>
      </c:valAx>
    </c:plotArea>
    <c:plotVisOnly val="1"/>
    <c:dispBlanksAs val="gap"/>
    <c:showDLblsOverMax val="0"/>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Total Cholesterol</a:t>
            </a:r>
          </a:p>
        </c:rich>
      </c:tx>
      <c:overlay val="0"/>
    </c:title>
    <c:autoTitleDeleted val="0"/>
    <c:plotArea>
      <c:layout/>
      <c:barChart>
        <c:barDir val="col"/>
        <c:grouping val="clustered"/>
        <c:varyColors val="0"/>
        <c:ser>
          <c:idx val="0"/>
          <c:order val="0"/>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Sheet2!$F$45:$F$47</c:f>
              <c:strCache>
                <c:ptCount val="3"/>
                <c:pt idx="0">
                  <c:v>Optimal</c:v>
                </c:pt>
                <c:pt idx="1">
                  <c:v>Borderline</c:v>
                </c:pt>
                <c:pt idx="2">
                  <c:v>High</c:v>
                </c:pt>
              </c:strCache>
            </c:strRef>
          </c:cat>
          <c:val>
            <c:numRef>
              <c:f>Sheet2!$G$45:$G$47</c:f>
              <c:numCache>
                <c:formatCode>0%</c:formatCode>
                <c:ptCount val="3"/>
                <c:pt idx="0">
                  <c:v>0.33</c:v>
                </c:pt>
                <c:pt idx="1">
                  <c:v>0.6</c:v>
                </c:pt>
                <c:pt idx="2">
                  <c:v>0.06</c:v>
                </c:pt>
              </c:numCache>
            </c:numRef>
          </c:val>
          <c:extLst>
            <c:ext xmlns:c16="http://schemas.microsoft.com/office/drawing/2014/chart" uri="{C3380CC4-5D6E-409C-BE32-E72D297353CC}">
              <c16:uniqueId val="{00000000-1678-467F-87E1-3E795B58EE1B}"/>
            </c:ext>
          </c:extLst>
        </c:ser>
        <c:dLbls>
          <c:showLegendKey val="0"/>
          <c:showVal val="1"/>
          <c:showCatName val="0"/>
          <c:showSerName val="0"/>
          <c:showPercent val="0"/>
          <c:showBubbleSize val="0"/>
        </c:dLbls>
        <c:gapWidth val="150"/>
        <c:overlap val="-25"/>
        <c:axId val="112619904"/>
        <c:axId val="112621440"/>
      </c:barChart>
      <c:catAx>
        <c:axId val="112619904"/>
        <c:scaling>
          <c:orientation val="minMax"/>
        </c:scaling>
        <c:delete val="0"/>
        <c:axPos val="b"/>
        <c:numFmt formatCode="General" sourceLinked="0"/>
        <c:majorTickMark val="none"/>
        <c:minorTickMark val="none"/>
        <c:tickLblPos val="nextTo"/>
        <c:crossAx val="112621440"/>
        <c:crosses val="autoZero"/>
        <c:auto val="1"/>
        <c:lblAlgn val="ctr"/>
        <c:lblOffset val="100"/>
        <c:noMultiLvlLbl val="0"/>
      </c:catAx>
      <c:valAx>
        <c:axId val="112621440"/>
        <c:scaling>
          <c:orientation val="minMax"/>
        </c:scaling>
        <c:delete val="1"/>
        <c:axPos val="l"/>
        <c:numFmt formatCode="0%" sourceLinked="1"/>
        <c:majorTickMark val="out"/>
        <c:minorTickMark val="none"/>
        <c:tickLblPos val="nextTo"/>
        <c:crossAx val="112619904"/>
        <c:crosses val="autoZero"/>
        <c:crossBetween val="between"/>
      </c:valAx>
    </c:plotArea>
    <c:plotVisOnly val="1"/>
    <c:dispBlanksAs val="gap"/>
    <c:showDLblsOverMax val="0"/>
  </c:chart>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HDL</a:t>
            </a:r>
          </a:p>
        </c:rich>
      </c:tx>
      <c:overlay val="0"/>
    </c:title>
    <c:autoTitleDeleted val="0"/>
    <c:plotArea>
      <c:layout/>
      <c:barChart>
        <c:barDir val="col"/>
        <c:grouping val="clustered"/>
        <c:varyColors val="0"/>
        <c:ser>
          <c:idx val="0"/>
          <c:order val="0"/>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Sheet2!$F$51:$F$53</c:f>
              <c:strCache>
                <c:ptCount val="3"/>
                <c:pt idx="0">
                  <c:v>Optimal</c:v>
                </c:pt>
                <c:pt idx="1">
                  <c:v>Low</c:v>
                </c:pt>
                <c:pt idx="2">
                  <c:v>Less than Optimal</c:v>
                </c:pt>
              </c:strCache>
            </c:strRef>
          </c:cat>
          <c:val>
            <c:numRef>
              <c:f>Sheet2!$G$51:$G$53</c:f>
              <c:numCache>
                <c:formatCode>0%</c:formatCode>
                <c:ptCount val="3"/>
                <c:pt idx="0">
                  <c:v>0.35</c:v>
                </c:pt>
                <c:pt idx="1">
                  <c:v>0.2</c:v>
                </c:pt>
                <c:pt idx="2">
                  <c:v>0.45</c:v>
                </c:pt>
              </c:numCache>
            </c:numRef>
          </c:val>
          <c:extLst>
            <c:ext xmlns:c16="http://schemas.microsoft.com/office/drawing/2014/chart" uri="{C3380CC4-5D6E-409C-BE32-E72D297353CC}">
              <c16:uniqueId val="{00000000-6189-4E59-8582-23C40C657629}"/>
            </c:ext>
          </c:extLst>
        </c:ser>
        <c:dLbls>
          <c:showLegendKey val="0"/>
          <c:showVal val="1"/>
          <c:showCatName val="0"/>
          <c:showSerName val="0"/>
          <c:showPercent val="0"/>
          <c:showBubbleSize val="0"/>
        </c:dLbls>
        <c:gapWidth val="150"/>
        <c:overlap val="-25"/>
        <c:axId val="112646400"/>
        <c:axId val="112652288"/>
      </c:barChart>
      <c:catAx>
        <c:axId val="112646400"/>
        <c:scaling>
          <c:orientation val="minMax"/>
        </c:scaling>
        <c:delete val="0"/>
        <c:axPos val="b"/>
        <c:numFmt formatCode="General" sourceLinked="0"/>
        <c:majorTickMark val="none"/>
        <c:minorTickMark val="none"/>
        <c:tickLblPos val="nextTo"/>
        <c:crossAx val="112652288"/>
        <c:crosses val="autoZero"/>
        <c:auto val="1"/>
        <c:lblAlgn val="ctr"/>
        <c:lblOffset val="100"/>
        <c:noMultiLvlLbl val="0"/>
      </c:catAx>
      <c:valAx>
        <c:axId val="112652288"/>
        <c:scaling>
          <c:orientation val="minMax"/>
        </c:scaling>
        <c:delete val="1"/>
        <c:axPos val="l"/>
        <c:numFmt formatCode="0%" sourceLinked="1"/>
        <c:majorTickMark val="none"/>
        <c:minorTickMark val="none"/>
        <c:tickLblPos val="nextTo"/>
        <c:crossAx val="112646400"/>
        <c:crosses val="autoZero"/>
        <c:crossBetween val="between"/>
      </c:valAx>
    </c:plotArea>
    <c:plotVisOnly val="1"/>
    <c:dispBlanksAs val="gap"/>
    <c:showDLblsOverMax val="0"/>
  </c:chart>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LDL</a:t>
            </a:r>
          </a:p>
        </c:rich>
      </c:tx>
      <c:overlay val="0"/>
    </c:title>
    <c:autoTitleDeleted val="0"/>
    <c:plotArea>
      <c:layout/>
      <c:barChart>
        <c:barDir val="col"/>
        <c:grouping val="clustered"/>
        <c:varyColors val="0"/>
        <c:ser>
          <c:idx val="0"/>
          <c:order val="0"/>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Sheet2!$F$84:$F$87</c:f>
              <c:strCache>
                <c:ptCount val="4"/>
                <c:pt idx="0">
                  <c:v>Optimal</c:v>
                </c:pt>
                <c:pt idx="1">
                  <c:v>Near Optimal </c:v>
                </c:pt>
                <c:pt idx="2">
                  <c:v>Borderline</c:v>
                </c:pt>
                <c:pt idx="3">
                  <c:v>Very High</c:v>
                </c:pt>
              </c:strCache>
            </c:strRef>
          </c:cat>
          <c:val>
            <c:numRef>
              <c:f>Sheet2!$G$84:$G$87</c:f>
              <c:numCache>
                <c:formatCode>0%</c:formatCode>
                <c:ptCount val="4"/>
                <c:pt idx="0">
                  <c:v>0.5</c:v>
                </c:pt>
                <c:pt idx="1">
                  <c:v>0.25</c:v>
                </c:pt>
                <c:pt idx="2">
                  <c:v>0.20408163265306123</c:v>
                </c:pt>
                <c:pt idx="3">
                  <c:v>4.1666666666666664E-2</c:v>
                </c:pt>
              </c:numCache>
            </c:numRef>
          </c:val>
          <c:extLst>
            <c:ext xmlns:c16="http://schemas.microsoft.com/office/drawing/2014/chart" uri="{C3380CC4-5D6E-409C-BE32-E72D297353CC}">
              <c16:uniqueId val="{00000000-DB50-496A-86BA-E83057204E47}"/>
            </c:ext>
          </c:extLst>
        </c:ser>
        <c:dLbls>
          <c:showLegendKey val="0"/>
          <c:showVal val="1"/>
          <c:showCatName val="0"/>
          <c:showSerName val="0"/>
          <c:showPercent val="0"/>
          <c:showBubbleSize val="0"/>
        </c:dLbls>
        <c:gapWidth val="150"/>
        <c:overlap val="-25"/>
        <c:axId val="112673152"/>
        <c:axId val="112674688"/>
      </c:barChart>
      <c:catAx>
        <c:axId val="112673152"/>
        <c:scaling>
          <c:orientation val="minMax"/>
        </c:scaling>
        <c:delete val="0"/>
        <c:axPos val="b"/>
        <c:numFmt formatCode="General" sourceLinked="0"/>
        <c:majorTickMark val="none"/>
        <c:minorTickMark val="none"/>
        <c:tickLblPos val="nextTo"/>
        <c:crossAx val="112674688"/>
        <c:crosses val="autoZero"/>
        <c:auto val="1"/>
        <c:lblAlgn val="ctr"/>
        <c:lblOffset val="100"/>
        <c:noMultiLvlLbl val="0"/>
      </c:catAx>
      <c:valAx>
        <c:axId val="112674688"/>
        <c:scaling>
          <c:orientation val="minMax"/>
        </c:scaling>
        <c:delete val="1"/>
        <c:axPos val="l"/>
        <c:numFmt formatCode="0%" sourceLinked="1"/>
        <c:majorTickMark val="out"/>
        <c:minorTickMark val="none"/>
        <c:tickLblPos val="nextTo"/>
        <c:crossAx val="112673152"/>
        <c:crosses val="autoZero"/>
        <c:crossBetween val="between"/>
      </c:valAx>
      <c:spPr>
        <a:noFill/>
      </c:spPr>
    </c:plotArea>
    <c:plotVisOnly val="1"/>
    <c:dispBlanksAs val="gap"/>
    <c:showDLblsOverMax val="0"/>
  </c:chart>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a:pPr>
            <a:r>
              <a:rPr lang="en-US"/>
              <a:t>Total Cholesterol</a:t>
            </a:r>
          </a:p>
        </c:rich>
      </c:tx>
      <c:overlay val="0"/>
    </c:title>
    <c:autoTitleDeleted val="0"/>
    <c:plotArea>
      <c:layout/>
      <c:lineChart>
        <c:grouping val="standard"/>
        <c:varyColors val="0"/>
        <c:ser>
          <c:idx val="0"/>
          <c:order val="0"/>
          <c:tx>
            <c:strRef>
              <c:f>Sheet1!$A$72</c:f>
              <c:strCache>
                <c:ptCount val="1"/>
                <c:pt idx="0">
                  <c:v>Optimal- &lt; 200 mg/dL</c:v>
                </c:pt>
              </c:strCache>
            </c:strRef>
          </c:tx>
          <c:marker>
            <c:symbol val="none"/>
          </c:marker>
          <c:dLbls>
            <c:delete val="1"/>
          </c:dLbls>
          <c:cat>
            <c:numRef>
              <c:f>Sheet1!$B$71:$F$71</c:f>
              <c:numCache>
                <c:formatCode>General</c:formatCode>
                <c:ptCount val="5"/>
                <c:pt idx="0">
                  <c:v>2011</c:v>
                </c:pt>
                <c:pt idx="1">
                  <c:v>2012</c:v>
                </c:pt>
                <c:pt idx="2">
                  <c:v>2013</c:v>
                </c:pt>
                <c:pt idx="3">
                  <c:v>2014</c:v>
                </c:pt>
                <c:pt idx="4">
                  <c:v>2015</c:v>
                </c:pt>
              </c:numCache>
            </c:numRef>
          </c:cat>
          <c:val>
            <c:numRef>
              <c:f>Sheet1!$B$72:$F$72</c:f>
              <c:numCache>
                <c:formatCode>0%</c:formatCode>
                <c:ptCount val="5"/>
                <c:pt idx="0">
                  <c:v>0.7407407407407407</c:v>
                </c:pt>
                <c:pt idx="1">
                  <c:v>0.66666666666666663</c:v>
                </c:pt>
                <c:pt idx="2">
                  <c:v>0.71153846153846156</c:v>
                </c:pt>
                <c:pt idx="3">
                  <c:v>0.55319148936170215</c:v>
                </c:pt>
                <c:pt idx="4">
                  <c:v>0.33</c:v>
                </c:pt>
              </c:numCache>
            </c:numRef>
          </c:val>
          <c:smooth val="0"/>
          <c:extLst>
            <c:ext xmlns:c16="http://schemas.microsoft.com/office/drawing/2014/chart" uri="{C3380CC4-5D6E-409C-BE32-E72D297353CC}">
              <c16:uniqueId val="{00000000-80B7-4214-95C2-EFD04739C0BA}"/>
            </c:ext>
          </c:extLst>
        </c:ser>
        <c:ser>
          <c:idx val="1"/>
          <c:order val="1"/>
          <c:tx>
            <c:strRef>
              <c:f>Sheet1!$A$73</c:f>
              <c:strCache>
                <c:ptCount val="1"/>
                <c:pt idx="0">
                  <c:v>Borderline - 200-239 mg/dL</c:v>
                </c:pt>
              </c:strCache>
            </c:strRef>
          </c:tx>
          <c:marker>
            <c:symbol val="none"/>
          </c:marker>
          <c:dLbls>
            <c:delete val="1"/>
          </c:dLbls>
          <c:cat>
            <c:numRef>
              <c:f>Sheet1!$B$71:$F$71</c:f>
              <c:numCache>
                <c:formatCode>General</c:formatCode>
                <c:ptCount val="5"/>
                <c:pt idx="0">
                  <c:v>2011</c:v>
                </c:pt>
                <c:pt idx="1">
                  <c:v>2012</c:v>
                </c:pt>
                <c:pt idx="2">
                  <c:v>2013</c:v>
                </c:pt>
                <c:pt idx="3">
                  <c:v>2014</c:v>
                </c:pt>
                <c:pt idx="4">
                  <c:v>2015</c:v>
                </c:pt>
              </c:numCache>
            </c:numRef>
          </c:cat>
          <c:val>
            <c:numRef>
              <c:f>Sheet1!$B$73:$F$73</c:f>
              <c:numCache>
                <c:formatCode>0%</c:formatCode>
                <c:ptCount val="5"/>
                <c:pt idx="0">
                  <c:v>0.20987654320987653</c:v>
                </c:pt>
                <c:pt idx="1">
                  <c:v>0.27272727272727271</c:v>
                </c:pt>
                <c:pt idx="2">
                  <c:v>0.19230769230769232</c:v>
                </c:pt>
                <c:pt idx="3">
                  <c:v>0.31914893617021278</c:v>
                </c:pt>
                <c:pt idx="4">
                  <c:v>0.6</c:v>
                </c:pt>
              </c:numCache>
            </c:numRef>
          </c:val>
          <c:smooth val="0"/>
          <c:extLst>
            <c:ext xmlns:c16="http://schemas.microsoft.com/office/drawing/2014/chart" uri="{C3380CC4-5D6E-409C-BE32-E72D297353CC}">
              <c16:uniqueId val="{00000001-80B7-4214-95C2-EFD04739C0BA}"/>
            </c:ext>
          </c:extLst>
        </c:ser>
        <c:ser>
          <c:idx val="2"/>
          <c:order val="2"/>
          <c:tx>
            <c:strRef>
              <c:f>Sheet1!$A$74</c:f>
              <c:strCache>
                <c:ptCount val="1"/>
                <c:pt idx="0">
                  <c:v>High - ≥240 mg/dL </c:v>
                </c:pt>
              </c:strCache>
            </c:strRef>
          </c:tx>
          <c:marker>
            <c:symbol val="none"/>
          </c:marker>
          <c:dLbls>
            <c:delete val="1"/>
          </c:dLbls>
          <c:cat>
            <c:numRef>
              <c:f>Sheet1!$B$71:$F$71</c:f>
              <c:numCache>
                <c:formatCode>General</c:formatCode>
                <c:ptCount val="5"/>
                <c:pt idx="0">
                  <c:v>2011</c:v>
                </c:pt>
                <c:pt idx="1">
                  <c:v>2012</c:v>
                </c:pt>
                <c:pt idx="2">
                  <c:v>2013</c:v>
                </c:pt>
                <c:pt idx="3">
                  <c:v>2014</c:v>
                </c:pt>
                <c:pt idx="4">
                  <c:v>2015</c:v>
                </c:pt>
              </c:numCache>
            </c:numRef>
          </c:cat>
          <c:val>
            <c:numRef>
              <c:f>Sheet1!$B$74:$F$74</c:f>
              <c:numCache>
                <c:formatCode>0%</c:formatCode>
                <c:ptCount val="5"/>
                <c:pt idx="0">
                  <c:v>4.9382716049382713E-2</c:v>
                </c:pt>
                <c:pt idx="1">
                  <c:v>6.0606060606060608E-2</c:v>
                </c:pt>
                <c:pt idx="2">
                  <c:v>9.6153846153846159E-2</c:v>
                </c:pt>
                <c:pt idx="3">
                  <c:v>0.1276595744680851</c:v>
                </c:pt>
                <c:pt idx="4">
                  <c:v>0.06</c:v>
                </c:pt>
              </c:numCache>
            </c:numRef>
          </c:val>
          <c:smooth val="0"/>
          <c:extLst>
            <c:ext xmlns:c16="http://schemas.microsoft.com/office/drawing/2014/chart" uri="{C3380CC4-5D6E-409C-BE32-E72D297353CC}">
              <c16:uniqueId val="{00000002-80B7-4214-95C2-EFD04739C0BA}"/>
            </c:ext>
          </c:extLst>
        </c:ser>
        <c:dLbls>
          <c:showLegendKey val="0"/>
          <c:showVal val="1"/>
          <c:showCatName val="0"/>
          <c:showSerName val="0"/>
          <c:showPercent val="0"/>
          <c:showBubbleSize val="0"/>
        </c:dLbls>
        <c:smooth val="0"/>
        <c:axId val="119491584"/>
        <c:axId val="119497472"/>
      </c:lineChart>
      <c:catAx>
        <c:axId val="119491584"/>
        <c:scaling>
          <c:orientation val="minMax"/>
        </c:scaling>
        <c:delete val="0"/>
        <c:axPos val="b"/>
        <c:numFmt formatCode="General" sourceLinked="1"/>
        <c:majorTickMark val="none"/>
        <c:minorTickMark val="none"/>
        <c:tickLblPos val="nextTo"/>
        <c:crossAx val="119497472"/>
        <c:crosses val="autoZero"/>
        <c:auto val="1"/>
        <c:lblAlgn val="ctr"/>
        <c:lblOffset val="100"/>
        <c:noMultiLvlLbl val="0"/>
      </c:catAx>
      <c:valAx>
        <c:axId val="119497472"/>
        <c:scaling>
          <c:orientation val="minMax"/>
        </c:scaling>
        <c:delete val="0"/>
        <c:axPos val="l"/>
        <c:majorGridlines/>
        <c:numFmt formatCode="0%" sourceLinked="1"/>
        <c:majorTickMark val="none"/>
        <c:minorTickMark val="none"/>
        <c:tickLblPos val="nextTo"/>
        <c:crossAx val="119491584"/>
        <c:crosses val="autoZero"/>
        <c:crossBetween val="between"/>
      </c:valAx>
    </c:plotArea>
    <c:legend>
      <c:legendPos val="r"/>
      <c:overlay val="0"/>
    </c:legend>
    <c:plotVisOnly val="1"/>
    <c:dispBlanksAs val="gap"/>
    <c:showDLblsOverMax val="0"/>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a:pPr>
            <a:r>
              <a:rPr lang="en-US"/>
              <a:t>HDL</a:t>
            </a:r>
            <a:r>
              <a:rPr lang="en-US" baseline="0"/>
              <a:t> Cholesterol</a:t>
            </a:r>
            <a:endParaRPr lang="en-US"/>
          </a:p>
        </c:rich>
      </c:tx>
      <c:overlay val="0"/>
    </c:title>
    <c:autoTitleDeleted val="0"/>
    <c:plotArea>
      <c:layout/>
      <c:lineChart>
        <c:grouping val="standard"/>
        <c:varyColors val="0"/>
        <c:ser>
          <c:idx val="0"/>
          <c:order val="0"/>
          <c:tx>
            <c:strRef>
              <c:f>Sheet1!$A$88</c:f>
              <c:strCache>
                <c:ptCount val="1"/>
                <c:pt idx="0">
                  <c:v>Optimal - ≥60 mg/dL</c:v>
                </c:pt>
              </c:strCache>
            </c:strRef>
          </c:tx>
          <c:marker>
            <c:symbol val="none"/>
          </c:marker>
          <c:dLbls>
            <c:delete val="1"/>
          </c:dLbls>
          <c:cat>
            <c:numRef>
              <c:f>Sheet1!$B$87:$F$87</c:f>
              <c:numCache>
                <c:formatCode>General</c:formatCode>
                <c:ptCount val="5"/>
                <c:pt idx="0">
                  <c:v>2011</c:v>
                </c:pt>
                <c:pt idx="1">
                  <c:v>2012</c:v>
                </c:pt>
                <c:pt idx="2">
                  <c:v>2013</c:v>
                </c:pt>
                <c:pt idx="3">
                  <c:v>2014</c:v>
                </c:pt>
                <c:pt idx="4">
                  <c:v>2015</c:v>
                </c:pt>
              </c:numCache>
            </c:numRef>
          </c:cat>
          <c:val>
            <c:numRef>
              <c:f>Sheet1!$B$88:$F$88</c:f>
              <c:numCache>
                <c:formatCode>0%</c:formatCode>
                <c:ptCount val="5"/>
                <c:pt idx="0">
                  <c:v>0.23749999999999999</c:v>
                </c:pt>
                <c:pt idx="1">
                  <c:v>0.25757575757575757</c:v>
                </c:pt>
                <c:pt idx="2">
                  <c:v>0.30769230769230771</c:v>
                </c:pt>
                <c:pt idx="3">
                  <c:v>0.31914893617021278</c:v>
                </c:pt>
                <c:pt idx="4">
                  <c:v>0.35</c:v>
                </c:pt>
              </c:numCache>
            </c:numRef>
          </c:val>
          <c:smooth val="0"/>
          <c:extLst>
            <c:ext xmlns:c16="http://schemas.microsoft.com/office/drawing/2014/chart" uri="{C3380CC4-5D6E-409C-BE32-E72D297353CC}">
              <c16:uniqueId val="{00000000-E103-4056-846F-5B3652CBB75B}"/>
            </c:ext>
          </c:extLst>
        </c:ser>
        <c:ser>
          <c:idx val="1"/>
          <c:order val="1"/>
          <c:tx>
            <c:strRef>
              <c:f>Sheet1!$A$89</c:f>
              <c:strCache>
                <c:ptCount val="1"/>
                <c:pt idx="0">
                  <c:v>Desirable - 40-59 mg/dL</c:v>
                </c:pt>
              </c:strCache>
            </c:strRef>
          </c:tx>
          <c:marker>
            <c:symbol val="none"/>
          </c:marker>
          <c:dLbls>
            <c:delete val="1"/>
          </c:dLbls>
          <c:cat>
            <c:numRef>
              <c:f>Sheet1!$B$87:$F$87</c:f>
              <c:numCache>
                <c:formatCode>General</c:formatCode>
                <c:ptCount val="5"/>
                <c:pt idx="0">
                  <c:v>2011</c:v>
                </c:pt>
                <c:pt idx="1">
                  <c:v>2012</c:v>
                </c:pt>
                <c:pt idx="2">
                  <c:v>2013</c:v>
                </c:pt>
                <c:pt idx="3">
                  <c:v>2014</c:v>
                </c:pt>
                <c:pt idx="4">
                  <c:v>2015</c:v>
                </c:pt>
              </c:numCache>
            </c:numRef>
          </c:cat>
          <c:val>
            <c:numRef>
              <c:f>Sheet1!$B$89:$F$89</c:f>
              <c:numCache>
                <c:formatCode>0%</c:formatCode>
                <c:ptCount val="5"/>
                <c:pt idx="0">
                  <c:v>0.45</c:v>
                </c:pt>
                <c:pt idx="1">
                  <c:v>0.39393939393939392</c:v>
                </c:pt>
                <c:pt idx="2">
                  <c:v>0.38461538461538464</c:v>
                </c:pt>
                <c:pt idx="3">
                  <c:v>0.42553191489361702</c:v>
                </c:pt>
                <c:pt idx="4">
                  <c:v>0.45</c:v>
                </c:pt>
              </c:numCache>
            </c:numRef>
          </c:val>
          <c:smooth val="0"/>
          <c:extLst>
            <c:ext xmlns:c16="http://schemas.microsoft.com/office/drawing/2014/chart" uri="{C3380CC4-5D6E-409C-BE32-E72D297353CC}">
              <c16:uniqueId val="{00000001-E103-4056-846F-5B3652CBB75B}"/>
            </c:ext>
          </c:extLst>
        </c:ser>
        <c:ser>
          <c:idx val="2"/>
          <c:order val="2"/>
          <c:tx>
            <c:strRef>
              <c:f>Sheet1!$A$90</c:f>
              <c:strCache>
                <c:ptCount val="1"/>
                <c:pt idx="0">
                  <c:v>Low- &lt;40</c:v>
                </c:pt>
              </c:strCache>
            </c:strRef>
          </c:tx>
          <c:marker>
            <c:symbol val="none"/>
          </c:marker>
          <c:dLbls>
            <c:delete val="1"/>
          </c:dLbls>
          <c:cat>
            <c:numRef>
              <c:f>Sheet1!$B$87:$F$87</c:f>
              <c:numCache>
                <c:formatCode>General</c:formatCode>
                <c:ptCount val="5"/>
                <c:pt idx="0">
                  <c:v>2011</c:v>
                </c:pt>
                <c:pt idx="1">
                  <c:v>2012</c:v>
                </c:pt>
                <c:pt idx="2">
                  <c:v>2013</c:v>
                </c:pt>
                <c:pt idx="3">
                  <c:v>2014</c:v>
                </c:pt>
                <c:pt idx="4">
                  <c:v>2015</c:v>
                </c:pt>
              </c:numCache>
            </c:numRef>
          </c:cat>
          <c:val>
            <c:numRef>
              <c:f>Sheet1!$B$90:$F$90</c:f>
              <c:numCache>
                <c:formatCode>0%</c:formatCode>
                <c:ptCount val="5"/>
                <c:pt idx="0">
                  <c:v>0.3125</c:v>
                </c:pt>
                <c:pt idx="1">
                  <c:v>0.34848484848484851</c:v>
                </c:pt>
                <c:pt idx="2">
                  <c:v>0.30769230769230771</c:v>
                </c:pt>
                <c:pt idx="3">
                  <c:v>0.25531914893617019</c:v>
                </c:pt>
                <c:pt idx="4">
                  <c:v>0.2</c:v>
                </c:pt>
              </c:numCache>
            </c:numRef>
          </c:val>
          <c:smooth val="0"/>
          <c:extLst>
            <c:ext xmlns:c16="http://schemas.microsoft.com/office/drawing/2014/chart" uri="{C3380CC4-5D6E-409C-BE32-E72D297353CC}">
              <c16:uniqueId val="{00000002-E103-4056-846F-5B3652CBB75B}"/>
            </c:ext>
          </c:extLst>
        </c:ser>
        <c:dLbls>
          <c:showLegendKey val="0"/>
          <c:showVal val="1"/>
          <c:showCatName val="0"/>
          <c:showSerName val="0"/>
          <c:showPercent val="0"/>
          <c:showBubbleSize val="0"/>
        </c:dLbls>
        <c:smooth val="0"/>
        <c:axId val="119519872"/>
        <c:axId val="119533952"/>
      </c:lineChart>
      <c:catAx>
        <c:axId val="119519872"/>
        <c:scaling>
          <c:orientation val="minMax"/>
        </c:scaling>
        <c:delete val="0"/>
        <c:axPos val="b"/>
        <c:numFmt formatCode="General" sourceLinked="1"/>
        <c:majorTickMark val="none"/>
        <c:minorTickMark val="none"/>
        <c:tickLblPos val="nextTo"/>
        <c:crossAx val="119533952"/>
        <c:crosses val="autoZero"/>
        <c:auto val="1"/>
        <c:lblAlgn val="ctr"/>
        <c:lblOffset val="100"/>
        <c:noMultiLvlLbl val="0"/>
      </c:catAx>
      <c:valAx>
        <c:axId val="119533952"/>
        <c:scaling>
          <c:orientation val="minMax"/>
          <c:max val="0.5"/>
        </c:scaling>
        <c:delete val="0"/>
        <c:axPos val="l"/>
        <c:majorGridlines/>
        <c:numFmt formatCode="0%" sourceLinked="1"/>
        <c:majorTickMark val="none"/>
        <c:minorTickMark val="none"/>
        <c:tickLblPos val="nextTo"/>
        <c:crossAx val="119519872"/>
        <c:crosses val="autoZero"/>
        <c:crossBetween val="between"/>
      </c:valAx>
    </c:plotArea>
    <c:legend>
      <c:legendPos val="r"/>
      <c:overlay val="0"/>
    </c:legend>
    <c:plotVisOnly val="1"/>
    <c:dispBlanksAs val="gap"/>
    <c:showDLblsOverMax val="0"/>
  </c:chart>
  <c:spPr>
    <a:ln w="28575">
      <a:solidFill>
        <a:sysClr val="windowText" lastClr="000000"/>
      </a:solidFill>
    </a:ln>
  </c:sp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a:pPr>
            <a:r>
              <a:rPr lang="en-US"/>
              <a:t>LDL (Bad Cholesterol)</a:t>
            </a:r>
          </a:p>
        </c:rich>
      </c:tx>
      <c:overlay val="0"/>
    </c:title>
    <c:autoTitleDeleted val="0"/>
    <c:plotArea>
      <c:layout/>
      <c:lineChart>
        <c:grouping val="standard"/>
        <c:varyColors val="0"/>
        <c:ser>
          <c:idx val="0"/>
          <c:order val="0"/>
          <c:tx>
            <c:strRef>
              <c:f>Sheet1!$A$105</c:f>
              <c:strCache>
                <c:ptCount val="1"/>
                <c:pt idx="0">
                  <c:v>Optimal - &lt;100 mg/dL</c:v>
                </c:pt>
              </c:strCache>
            </c:strRef>
          </c:tx>
          <c:marker>
            <c:symbol val="none"/>
          </c:marker>
          <c:dLbls>
            <c:delete val="1"/>
          </c:dLbls>
          <c:cat>
            <c:numRef>
              <c:f>Sheet1!$B$104:$F$104</c:f>
              <c:numCache>
                <c:formatCode>General</c:formatCode>
                <c:ptCount val="5"/>
                <c:pt idx="0">
                  <c:v>2011</c:v>
                </c:pt>
                <c:pt idx="1">
                  <c:v>2012</c:v>
                </c:pt>
                <c:pt idx="2">
                  <c:v>2013</c:v>
                </c:pt>
                <c:pt idx="3">
                  <c:v>2014</c:v>
                </c:pt>
                <c:pt idx="4">
                  <c:v>2015</c:v>
                </c:pt>
              </c:numCache>
            </c:numRef>
          </c:cat>
          <c:val>
            <c:numRef>
              <c:f>Sheet1!$B$105:$F$105</c:f>
              <c:numCache>
                <c:formatCode>0%</c:formatCode>
                <c:ptCount val="5"/>
                <c:pt idx="0">
                  <c:v>0.42307692307692307</c:v>
                </c:pt>
                <c:pt idx="1">
                  <c:v>0.46031746031746029</c:v>
                </c:pt>
                <c:pt idx="2">
                  <c:v>0.46153846153846156</c:v>
                </c:pt>
                <c:pt idx="3">
                  <c:v>0.33333333333333331</c:v>
                </c:pt>
                <c:pt idx="4">
                  <c:v>0.5</c:v>
                </c:pt>
              </c:numCache>
            </c:numRef>
          </c:val>
          <c:smooth val="0"/>
          <c:extLst>
            <c:ext xmlns:c16="http://schemas.microsoft.com/office/drawing/2014/chart" uri="{C3380CC4-5D6E-409C-BE32-E72D297353CC}">
              <c16:uniqueId val="{00000000-5E41-475C-867E-5AADBAB525F3}"/>
            </c:ext>
          </c:extLst>
        </c:ser>
        <c:ser>
          <c:idx val="1"/>
          <c:order val="1"/>
          <c:tx>
            <c:strRef>
              <c:f>Sheet1!$A$106</c:f>
              <c:strCache>
                <c:ptCount val="1"/>
                <c:pt idx="0">
                  <c:v>Near Optimal - 100-129 mg/dL</c:v>
                </c:pt>
              </c:strCache>
            </c:strRef>
          </c:tx>
          <c:marker>
            <c:symbol val="none"/>
          </c:marker>
          <c:dLbls>
            <c:delete val="1"/>
          </c:dLbls>
          <c:cat>
            <c:numRef>
              <c:f>Sheet1!$B$104:$F$104</c:f>
              <c:numCache>
                <c:formatCode>General</c:formatCode>
                <c:ptCount val="5"/>
                <c:pt idx="0">
                  <c:v>2011</c:v>
                </c:pt>
                <c:pt idx="1">
                  <c:v>2012</c:v>
                </c:pt>
                <c:pt idx="2">
                  <c:v>2013</c:v>
                </c:pt>
                <c:pt idx="3">
                  <c:v>2014</c:v>
                </c:pt>
                <c:pt idx="4">
                  <c:v>2015</c:v>
                </c:pt>
              </c:numCache>
            </c:numRef>
          </c:cat>
          <c:val>
            <c:numRef>
              <c:f>Sheet1!$B$106:$F$106</c:f>
              <c:numCache>
                <c:formatCode>0%</c:formatCode>
                <c:ptCount val="5"/>
                <c:pt idx="0">
                  <c:v>0.37179487179487181</c:v>
                </c:pt>
                <c:pt idx="1">
                  <c:v>0.31746031746031744</c:v>
                </c:pt>
                <c:pt idx="2">
                  <c:v>0.28846153846153844</c:v>
                </c:pt>
                <c:pt idx="3">
                  <c:v>0.26666666666666666</c:v>
                </c:pt>
                <c:pt idx="4">
                  <c:v>0.25</c:v>
                </c:pt>
              </c:numCache>
            </c:numRef>
          </c:val>
          <c:smooth val="0"/>
          <c:extLst>
            <c:ext xmlns:c16="http://schemas.microsoft.com/office/drawing/2014/chart" uri="{C3380CC4-5D6E-409C-BE32-E72D297353CC}">
              <c16:uniqueId val="{00000001-5E41-475C-867E-5AADBAB525F3}"/>
            </c:ext>
          </c:extLst>
        </c:ser>
        <c:ser>
          <c:idx val="2"/>
          <c:order val="2"/>
          <c:tx>
            <c:strRef>
              <c:f>Sheet1!$A$107</c:f>
              <c:strCache>
                <c:ptCount val="1"/>
                <c:pt idx="0">
                  <c:v>Borderline - 130-159 mg/dL</c:v>
                </c:pt>
              </c:strCache>
            </c:strRef>
          </c:tx>
          <c:marker>
            <c:symbol val="none"/>
          </c:marker>
          <c:dLbls>
            <c:delete val="1"/>
          </c:dLbls>
          <c:cat>
            <c:numRef>
              <c:f>Sheet1!$B$104:$F$104</c:f>
              <c:numCache>
                <c:formatCode>General</c:formatCode>
                <c:ptCount val="5"/>
                <c:pt idx="0">
                  <c:v>2011</c:v>
                </c:pt>
                <c:pt idx="1">
                  <c:v>2012</c:v>
                </c:pt>
                <c:pt idx="2">
                  <c:v>2013</c:v>
                </c:pt>
                <c:pt idx="3">
                  <c:v>2014</c:v>
                </c:pt>
                <c:pt idx="4">
                  <c:v>2015</c:v>
                </c:pt>
              </c:numCache>
            </c:numRef>
          </c:cat>
          <c:val>
            <c:numRef>
              <c:f>Sheet1!$B$107:$F$107</c:f>
              <c:numCache>
                <c:formatCode>0%</c:formatCode>
                <c:ptCount val="5"/>
                <c:pt idx="0">
                  <c:v>0.15384615384615385</c:v>
                </c:pt>
                <c:pt idx="1">
                  <c:v>0.15873015873015872</c:v>
                </c:pt>
                <c:pt idx="2">
                  <c:v>0.19230769230769232</c:v>
                </c:pt>
                <c:pt idx="3">
                  <c:v>0.28888888888888886</c:v>
                </c:pt>
                <c:pt idx="4">
                  <c:v>0.2</c:v>
                </c:pt>
              </c:numCache>
            </c:numRef>
          </c:val>
          <c:smooth val="0"/>
          <c:extLst>
            <c:ext xmlns:c16="http://schemas.microsoft.com/office/drawing/2014/chart" uri="{C3380CC4-5D6E-409C-BE32-E72D297353CC}">
              <c16:uniqueId val="{00000002-5E41-475C-867E-5AADBAB525F3}"/>
            </c:ext>
          </c:extLst>
        </c:ser>
        <c:ser>
          <c:idx val="3"/>
          <c:order val="3"/>
          <c:tx>
            <c:strRef>
              <c:f>Sheet1!$A$108</c:f>
              <c:strCache>
                <c:ptCount val="1"/>
                <c:pt idx="0">
                  <c:v>High - 160-189 mg/dL</c:v>
                </c:pt>
              </c:strCache>
            </c:strRef>
          </c:tx>
          <c:marker>
            <c:symbol val="none"/>
          </c:marker>
          <c:dLbls>
            <c:delete val="1"/>
          </c:dLbls>
          <c:cat>
            <c:numRef>
              <c:f>Sheet1!$B$104:$F$104</c:f>
              <c:numCache>
                <c:formatCode>General</c:formatCode>
                <c:ptCount val="5"/>
                <c:pt idx="0">
                  <c:v>2011</c:v>
                </c:pt>
                <c:pt idx="1">
                  <c:v>2012</c:v>
                </c:pt>
                <c:pt idx="2">
                  <c:v>2013</c:v>
                </c:pt>
                <c:pt idx="3">
                  <c:v>2014</c:v>
                </c:pt>
                <c:pt idx="4">
                  <c:v>2015</c:v>
                </c:pt>
              </c:numCache>
            </c:numRef>
          </c:cat>
          <c:val>
            <c:numRef>
              <c:f>Sheet1!$B$108:$F$108</c:f>
              <c:numCache>
                <c:formatCode>0%</c:formatCode>
                <c:ptCount val="5"/>
                <c:pt idx="0">
                  <c:v>5.128205128205128E-2</c:v>
                </c:pt>
                <c:pt idx="1">
                  <c:v>6.3492063492063489E-2</c:v>
                </c:pt>
                <c:pt idx="2">
                  <c:v>5.7692307692307696E-2</c:v>
                </c:pt>
                <c:pt idx="3">
                  <c:v>0.11</c:v>
                </c:pt>
                <c:pt idx="4">
                  <c:v>0.04</c:v>
                </c:pt>
              </c:numCache>
            </c:numRef>
          </c:val>
          <c:smooth val="0"/>
          <c:extLst>
            <c:ext xmlns:c16="http://schemas.microsoft.com/office/drawing/2014/chart" uri="{C3380CC4-5D6E-409C-BE32-E72D297353CC}">
              <c16:uniqueId val="{00000003-5E41-475C-867E-5AADBAB525F3}"/>
            </c:ext>
          </c:extLst>
        </c:ser>
        <c:dLbls>
          <c:showLegendKey val="0"/>
          <c:showVal val="1"/>
          <c:showCatName val="0"/>
          <c:showSerName val="0"/>
          <c:showPercent val="0"/>
          <c:showBubbleSize val="0"/>
        </c:dLbls>
        <c:smooth val="0"/>
        <c:axId val="116018176"/>
        <c:axId val="116024064"/>
      </c:lineChart>
      <c:catAx>
        <c:axId val="116018176"/>
        <c:scaling>
          <c:orientation val="minMax"/>
        </c:scaling>
        <c:delete val="0"/>
        <c:axPos val="b"/>
        <c:numFmt formatCode="General" sourceLinked="1"/>
        <c:majorTickMark val="none"/>
        <c:minorTickMark val="none"/>
        <c:tickLblPos val="nextTo"/>
        <c:crossAx val="116024064"/>
        <c:crosses val="autoZero"/>
        <c:auto val="1"/>
        <c:lblAlgn val="ctr"/>
        <c:lblOffset val="100"/>
        <c:noMultiLvlLbl val="0"/>
      </c:catAx>
      <c:valAx>
        <c:axId val="116024064"/>
        <c:scaling>
          <c:orientation val="minMax"/>
        </c:scaling>
        <c:delete val="0"/>
        <c:axPos val="l"/>
        <c:majorGridlines/>
        <c:numFmt formatCode="0%" sourceLinked="1"/>
        <c:majorTickMark val="none"/>
        <c:minorTickMark val="none"/>
        <c:tickLblPos val="nextTo"/>
        <c:crossAx val="116018176"/>
        <c:crosses val="autoZero"/>
        <c:crossBetween val="between"/>
      </c:valAx>
    </c:plotArea>
    <c:legend>
      <c:legendPos val="r"/>
      <c:overlay val="0"/>
    </c:legend>
    <c:plotVisOnly val="1"/>
    <c:dispBlanksAs val="gap"/>
    <c:showDLblsOverMax val="0"/>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Glucose (Fasting)</a:t>
            </a:r>
          </a:p>
        </c:rich>
      </c:tx>
      <c:overlay val="0"/>
    </c:title>
    <c:autoTitleDeleted val="0"/>
    <c:plotArea>
      <c:layout/>
      <c:barChart>
        <c:barDir val="col"/>
        <c:grouping val="clustered"/>
        <c:varyColors val="0"/>
        <c:ser>
          <c:idx val="0"/>
          <c:order val="0"/>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Sheet2!$F$57:$F$59</c:f>
              <c:strCache>
                <c:ptCount val="3"/>
                <c:pt idx="0">
                  <c:v>Optimal</c:v>
                </c:pt>
                <c:pt idx="1">
                  <c:v>Too Low</c:v>
                </c:pt>
                <c:pt idx="2">
                  <c:v>Caution</c:v>
                </c:pt>
              </c:strCache>
            </c:strRef>
          </c:cat>
          <c:val>
            <c:numRef>
              <c:f>Sheet2!$G$57:$G$59</c:f>
              <c:numCache>
                <c:formatCode>0%</c:formatCode>
                <c:ptCount val="3"/>
                <c:pt idx="0">
                  <c:v>0.88</c:v>
                </c:pt>
                <c:pt idx="1">
                  <c:v>0.02</c:v>
                </c:pt>
                <c:pt idx="2">
                  <c:v>0.1</c:v>
                </c:pt>
              </c:numCache>
            </c:numRef>
          </c:val>
          <c:extLst>
            <c:ext xmlns:c16="http://schemas.microsoft.com/office/drawing/2014/chart" uri="{C3380CC4-5D6E-409C-BE32-E72D297353CC}">
              <c16:uniqueId val="{00000000-BD99-48AE-BC95-867021B7062A}"/>
            </c:ext>
          </c:extLst>
        </c:ser>
        <c:dLbls>
          <c:showLegendKey val="0"/>
          <c:showVal val="1"/>
          <c:showCatName val="0"/>
          <c:showSerName val="0"/>
          <c:showPercent val="0"/>
          <c:showBubbleSize val="0"/>
        </c:dLbls>
        <c:gapWidth val="150"/>
        <c:overlap val="-25"/>
        <c:axId val="119820672"/>
        <c:axId val="119822208"/>
      </c:barChart>
      <c:catAx>
        <c:axId val="119820672"/>
        <c:scaling>
          <c:orientation val="minMax"/>
        </c:scaling>
        <c:delete val="0"/>
        <c:axPos val="b"/>
        <c:numFmt formatCode="General" sourceLinked="0"/>
        <c:majorTickMark val="none"/>
        <c:minorTickMark val="none"/>
        <c:tickLblPos val="nextTo"/>
        <c:crossAx val="119822208"/>
        <c:crosses val="autoZero"/>
        <c:auto val="1"/>
        <c:lblAlgn val="ctr"/>
        <c:lblOffset val="100"/>
        <c:noMultiLvlLbl val="0"/>
      </c:catAx>
      <c:valAx>
        <c:axId val="119822208"/>
        <c:scaling>
          <c:orientation val="minMax"/>
        </c:scaling>
        <c:delete val="1"/>
        <c:axPos val="l"/>
        <c:numFmt formatCode="0%" sourceLinked="1"/>
        <c:majorTickMark val="out"/>
        <c:minorTickMark val="none"/>
        <c:tickLblPos val="nextTo"/>
        <c:crossAx val="119820672"/>
        <c:crosses val="autoZero"/>
        <c:crossBetween val="between"/>
      </c:valAx>
    </c:plotArea>
    <c:plotVisOnly val="1"/>
    <c:dispBlanksAs val="gap"/>
    <c:showDLblsOverMax val="0"/>
  </c:chart>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a:pPr>
            <a:r>
              <a:rPr lang="en-US"/>
              <a:t>Blood Glucose</a:t>
            </a:r>
          </a:p>
        </c:rich>
      </c:tx>
      <c:overlay val="0"/>
    </c:title>
    <c:autoTitleDeleted val="0"/>
    <c:plotArea>
      <c:layout/>
      <c:lineChart>
        <c:grouping val="standard"/>
        <c:varyColors val="0"/>
        <c:ser>
          <c:idx val="0"/>
          <c:order val="0"/>
          <c:tx>
            <c:strRef>
              <c:f>Sheet1!$A$58</c:f>
              <c:strCache>
                <c:ptCount val="1"/>
                <c:pt idx="0">
                  <c:v>Too Low</c:v>
                </c:pt>
              </c:strCache>
            </c:strRef>
          </c:tx>
          <c:marker>
            <c:symbol val="none"/>
          </c:marker>
          <c:dLbls>
            <c:delete val="1"/>
          </c:dLbls>
          <c:cat>
            <c:numRef>
              <c:f>Sheet1!$B$57:$F$57</c:f>
              <c:numCache>
                <c:formatCode>General</c:formatCode>
                <c:ptCount val="5"/>
                <c:pt idx="0">
                  <c:v>2011</c:v>
                </c:pt>
                <c:pt idx="1">
                  <c:v>2012</c:v>
                </c:pt>
                <c:pt idx="2">
                  <c:v>2013</c:v>
                </c:pt>
                <c:pt idx="3">
                  <c:v>2014</c:v>
                </c:pt>
                <c:pt idx="4">
                  <c:v>2015</c:v>
                </c:pt>
              </c:numCache>
            </c:numRef>
          </c:cat>
          <c:val>
            <c:numRef>
              <c:f>Sheet1!$B$58:$F$58</c:f>
              <c:numCache>
                <c:formatCode>0%</c:formatCode>
                <c:ptCount val="5"/>
                <c:pt idx="0">
                  <c:v>0</c:v>
                </c:pt>
                <c:pt idx="1">
                  <c:v>0</c:v>
                </c:pt>
                <c:pt idx="2">
                  <c:v>0</c:v>
                </c:pt>
                <c:pt idx="3">
                  <c:v>0</c:v>
                </c:pt>
                <c:pt idx="4">
                  <c:v>0.02</c:v>
                </c:pt>
              </c:numCache>
            </c:numRef>
          </c:val>
          <c:smooth val="0"/>
          <c:extLst>
            <c:ext xmlns:c16="http://schemas.microsoft.com/office/drawing/2014/chart" uri="{C3380CC4-5D6E-409C-BE32-E72D297353CC}">
              <c16:uniqueId val="{00000000-16B0-4FAD-B0F9-80991EFFBCBF}"/>
            </c:ext>
          </c:extLst>
        </c:ser>
        <c:ser>
          <c:idx val="1"/>
          <c:order val="1"/>
          <c:tx>
            <c:strRef>
              <c:f>Sheet1!$A$59</c:f>
              <c:strCache>
                <c:ptCount val="1"/>
                <c:pt idx="0">
                  <c:v>Optimal</c:v>
                </c:pt>
              </c:strCache>
            </c:strRef>
          </c:tx>
          <c:marker>
            <c:symbol val="none"/>
          </c:marker>
          <c:dLbls>
            <c:delete val="1"/>
          </c:dLbls>
          <c:cat>
            <c:numRef>
              <c:f>Sheet1!$B$57:$F$57</c:f>
              <c:numCache>
                <c:formatCode>General</c:formatCode>
                <c:ptCount val="5"/>
                <c:pt idx="0">
                  <c:v>2011</c:v>
                </c:pt>
                <c:pt idx="1">
                  <c:v>2012</c:v>
                </c:pt>
                <c:pt idx="2">
                  <c:v>2013</c:v>
                </c:pt>
                <c:pt idx="3">
                  <c:v>2014</c:v>
                </c:pt>
                <c:pt idx="4">
                  <c:v>2015</c:v>
                </c:pt>
              </c:numCache>
            </c:numRef>
          </c:cat>
          <c:val>
            <c:numRef>
              <c:f>Sheet1!$B$59:$F$59</c:f>
              <c:numCache>
                <c:formatCode>0%</c:formatCode>
                <c:ptCount val="5"/>
                <c:pt idx="0">
                  <c:v>0.88888888888888884</c:v>
                </c:pt>
                <c:pt idx="1">
                  <c:v>0.68181818181818177</c:v>
                </c:pt>
                <c:pt idx="2">
                  <c:v>0.84615384615384615</c:v>
                </c:pt>
                <c:pt idx="3">
                  <c:v>0.87234042553191493</c:v>
                </c:pt>
                <c:pt idx="4">
                  <c:v>0.88</c:v>
                </c:pt>
              </c:numCache>
            </c:numRef>
          </c:val>
          <c:smooth val="0"/>
          <c:extLst>
            <c:ext xmlns:c16="http://schemas.microsoft.com/office/drawing/2014/chart" uri="{C3380CC4-5D6E-409C-BE32-E72D297353CC}">
              <c16:uniqueId val="{00000001-16B0-4FAD-B0F9-80991EFFBCBF}"/>
            </c:ext>
          </c:extLst>
        </c:ser>
        <c:ser>
          <c:idx val="2"/>
          <c:order val="2"/>
          <c:tx>
            <c:strRef>
              <c:f>Sheet1!$A$60</c:f>
              <c:strCache>
                <c:ptCount val="1"/>
                <c:pt idx="0">
                  <c:v>Caution</c:v>
                </c:pt>
              </c:strCache>
            </c:strRef>
          </c:tx>
          <c:marker>
            <c:symbol val="none"/>
          </c:marker>
          <c:dLbls>
            <c:delete val="1"/>
          </c:dLbls>
          <c:cat>
            <c:numRef>
              <c:f>Sheet1!$B$57:$F$57</c:f>
              <c:numCache>
                <c:formatCode>General</c:formatCode>
                <c:ptCount val="5"/>
                <c:pt idx="0">
                  <c:v>2011</c:v>
                </c:pt>
                <c:pt idx="1">
                  <c:v>2012</c:v>
                </c:pt>
                <c:pt idx="2">
                  <c:v>2013</c:v>
                </c:pt>
                <c:pt idx="3">
                  <c:v>2014</c:v>
                </c:pt>
                <c:pt idx="4">
                  <c:v>2015</c:v>
                </c:pt>
              </c:numCache>
            </c:numRef>
          </c:cat>
          <c:val>
            <c:numRef>
              <c:f>Sheet1!$B$60:$F$60</c:f>
              <c:numCache>
                <c:formatCode>0%</c:formatCode>
                <c:ptCount val="5"/>
                <c:pt idx="0">
                  <c:v>0.1111111111111111</c:v>
                </c:pt>
                <c:pt idx="1">
                  <c:v>0.32</c:v>
                </c:pt>
                <c:pt idx="2">
                  <c:v>0.16</c:v>
                </c:pt>
                <c:pt idx="3">
                  <c:v>0.12</c:v>
                </c:pt>
                <c:pt idx="4">
                  <c:v>0.1</c:v>
                </c:pt>
              </c:numCache>
            </c:numRef>
          </c:val>
          <c:smooth val="0"/>
          <c:extLst>
            <c:ext xmlns:c16="http://schemas.microsoft.com/office/drawing/2014/chart" uri="{C3380CC4-5D6E-409C-BE32-E72D297353CC}">
              <c16:uniqueId val="{00000002-16B0-4FAD-B0F9-80991EFFBCBF}"/>
            </c:ext>
          </c:extLst>
        </c:ser>
        <c:ser>
          <c:idx val="3"/>
          <c:order val="3"/>
          <c:tx>
            <c:strRef>
              <c:f>Sheet1!$A$61</c:f>
              <c:strCache>
                <c:ptCount val="1"/>
              </c:strCache>
            </c:strRef>
          </c:tx>
          <c:marker>
            <c:symbol val="none"/>
          </c:marker>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Sheet1!$B$57:$F$57</c:f>
              <c:numCache>
                <c:formatCode>General</c:formatCode>
                <c:ptCount val="5"/>
                <c:pt idx="0">
                  <c:v>2011</c:v>
                </c:pt>
                <c:pt idx="1">
                  <c:v>2012</c:v>
                </c:pt>
                <c:pt idx="2">
                  <c:v>2013</c:v>
                </c:pt>
                <c:pt idx="3">
                  <c:v>2014</c:v>
                </c:pt>
                <c:pt idx="4">
                  <c:v>2015</c:v>
                </c:pt>
              </c:numCache>
            </c:numRef>
          </c:cat>
          <c:val>
            <c:numRef>
              <c:f>Sheet1!$B$61:$F$61</c:f>
              <c:numCache>
                <c:formatCode>General</c:formatCode>
                <c:ptCount val="5"/>
              </c:numCache>
            </c:numRef>
          </c:val>
          <c:smooth val="0"/>
          <c:extLst>
            <c:ext xmlns:c16="http://schemas.microsoft.com/office/drawing/2014/chart" uri="{C3380CC4-5D6E-409C-BE32-E72D297353CC}">
              <c16:uniqueId val="{00000003-16B0-4FAD-B0F9-80991EFFBCBF}"/>
            </c:ext>
          </c:extLst>
        </c:ser>
        <c:dLbls>
          <c:showLegendKey val="0"/>
          <c:showVal val="1"/>
          <c:showCatName val="0"/>
          <c:showSerName val="0"/>
          <c:showPercent val="0"/>
          <c:showBubbleSize val="0"/>
        </c:dLbls>
        <c:smooth val="0"/>
        <c:axId val="119885184"/>
        <c:axId val="119886976"/>
      </c:lineChart>
      <c:catAx>
        <c:axId val="119885184"/>
        <c:scaling>
          <c:orientation val="minMax"/>
        </c:scaling>
        <c:delete val="0"/>
        <c:axPos val="b"/>
        <c:numFmt formatCode="General" sourceLinked="1"/>
        <c:majorTickMark val="none"/>
        <c:minorTickMark val="none"/>
        <c:tickLblPos val="nextTo"/>
        <c:crossAx val="119886976"/>
        <c:crosses val="autoZero"/>
        <c:auto val="1"/>
        <c:lblAlgn val="ctr"/>
        <c:lblOffset val="100"/>
        <c:noMultiLvlLbl val="0"/>
      </c:catAx>
      <c:valAx>
        <c:axId val="119886976"/>
        <c:scaling>
          <c:orientation val="minMax"/>
        </c:scaling>
        <c:delete val="0"/>
        <c:axPos val="l"/>
        <c:majorGridlines/>
        <c:numFmt formatCode="0%" sourceLinked="1"/>
        <c:majorTickMark val="none"/>
        <c:minorTickMark val="none"/>
        <c:tickLblPos val="nextTo"/>
        <c:crossAx val="119885184"/>
        <c:crosses val="autoZero"/>
        <c:crossBetween val="between"/>
      </c:valAx>
    </c:plotArea>
    <c:legend>
      <c:legendPos val="r"/>
      <c:overlay val="0"/>
    </c:legend>
    <c:plotVisOnly val="1"/>
    <c:dispBlanksAs val="gap"/>
    <c:showDLblsOverMax val="0"/>
  </c:chart>
  <c:spPr>
    <a:ln w="28575">
      <a:solidFill>
        <a:sysClr val="windowText" lastClr="000000"/>
      </a:solidFill>
    </a:ln>
  </c:sp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Blood Pressure</a:t>
            </a:r>
          </a:p>
        </c:rich>
      </c:tx>
      <c:overlay val="0"/>
    </c:title>
    <c:autoTitleDeleted val="0"/>
    <c:plotArea>
      <c:layout/>
      <c:barChart>
        <c:barDir val="col"/>
        <c:grouping val="clustered"/>
        <c:varyColors val="0"/>
        <c:ser>
          <c:idx val="0"/>
          <c:order val="0"/>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Sheet2!$F$63:$F$65</c:f>
              <c:strCache>
                <c:ptCount val="3"/>
                <c:pt idx="0">
                  <c:v>Optimal</c:v>
                </c:pt>
                <c:pt idx="1">
                  <c:v>Pre-hypertensive</c:v>
                </c:pt>
                <c:pt idx="2">
                  <c:v>Hypertensive 1</c:v>
                </c:pt>
              </c:strCache>
            </c:strRef>
          </c:cat>
          <c:val>
            <c:numRef>
              <c:f>Sheet2!$G$63:$G$65</c:f>
              <c:numCache>
                <c:formatCode>0%</c:formatCode>
                <c:ptCount val="3"/>
                <c:pt idx="0">
                  <c:v>0.27</c:v>
                </c:pt>
                <c:pt idx="1">
                  <c:v>0.47</c:v>
                </c:pt>
                <c:pt idx="2">
                  <c:v>0.27</c:v>
                </c:pt>
              </c:numCache>
            </c:numRef>
          </c:val>
          <c:extLst>
            <c:ext xmlns:c16="http://schemas.microsoft.com/office/drawing/2014/chart" uri="{C3380CC4-5D6E-409C-BE32-E72D297353CC}">
              <c16:uniqueId val="{00000000-A9FB-4E63-9293-2B6CC56A244C}"/>
            </c:ext>
          </c:extLst>
        </c:ser>
        <c:dLbls>
          <c:showLegendKey val="0"/>
          <c:showVal val="1"/>
          <c:showCatName val="0"/>
          <c:showSerName val="0"/>
          <c:showPercent val="0"/>
          <c:showBubbleSize val="0"/>
        </c:dLbls>
        <c:gapWidth val="150"/>
        <c:overlap val="-25"/>
        <c:axId val="119619968"/>
        <c:axId val="119621504"/>
      </c:barChart>
      <c:catAx>
        <c:axId val="119619968"/>
        <c:scaling>
          <c:orientation val="minMax"/>
        </c:scaling>
        <c:delete val="0"/>
        <c:axPos val="b"/>
        <c:numFmt formatCode="General" sourceLinked="0"/>
        <c:majorTickMark val="none"/>
        <c:minorTickMark val="none"/>
        <c:tickLblPos val="nextTo"/>
        <c:crossAx val="119621504"/>
        <c:crosses val="autoZero"/>
        <c:auto val="1"/>
        <c:lblAlgn val="ctr"/>
        <c:lblOffset val="100"/>
        <c:noMultiLvlLbl val="0"/>
      </c:catAx>
      <c:valAx>
        <c:axId val="119621504"/>
        <c:scaling>
          <c:orientation val="minMax"/>
        </c:scaling>
        <c:delete val="1"/>
        <c:axPos val="l"/>
        <c:numFmt formatCode="0%" sourceLinked="1"/>
        <c:majorTickMark val="out"/>
        <c:minorTickMark val="none"/>
        <c:tickLblPos val="nextTo"/>
        <c:crossAx val="119619968"/>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Daily Intake of Fruits</a:t>
            </a:r>
          </a:p>
        </c:rich>
      </c:tx>
      <c:layout/>
      <c:overlay val="0"/>
    </c:title>
    <c:autoTitleDeleted val="0"/>
    <c:plotArea>
      <c:layout/>
      <c:barChart>
        <c:barDir val="col"/>
        <c:grouping val="clustered"/>
        <c:varyColors val="0"/>
        <c:ser>
          <c:idx val="0"/>
          <c:order val="0"/>
          <c:invertIfNegative val="0"/>
          <c:dLbls>
            <c:dLbl>
              <c:idx val="0"/>
              <c:layout/>
              <c:spPr>
                <a:noFill/>
                <a:ln>
                  <a:noFill/>
                </a:ln>
                <a:effectLst/>
              </c:spPr>
              <c:txPr>
                <a:bodyPr wrap="square" lIns="38100" tIns="19050" rIns="38100" bIns="19050" anchor="ctr">
                  <a:noAutofit/>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7.9779874213836463E-2"/>
                      <c:h val="5.9675925925925917E-2"/>
                    </c:manualLayout>
                  </c15:layout>
                </c:ext>
                <c:ext xmlns:c16="http://schemas.microsoft.com/office/drawing/2014/chart" uri="{C3380CC4-5D6E-409C-BE32-E72D297353CC}">
                  <c16:uniqueId val="{00000001-12F9-4D33-BBCD-3D649ABE9D00}"/>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Sheet2!$F$9:$F$10</c:f>
              <c:strCache>
                <c:ptCount val="2"/>
                <c:pt idx="0">
                  <c:v>Met Recommended Daily Allowance</c:v>
                </c:pt>
                <c:pt idx="1">
                  <c:v>Consumed Less than Daily Recommended Allowance</c:v>
                </c:pt>
              </c:strCache>
            </c:strRef>
          </c:cat>
          <c:val>
            <c:numRef>
              <c:f>Sheet2!$G$9:$G$10</c:f>
              <c:numCache>
                <c:formatCode>0%</c:formatCode>
                <c:ptCount val="2"/>
                <c:pt idx="0">
                  <c:v>0.69</c:v>
                </c:pt>
                <c:pt idx="1">
                  <c:v>0.31</c:v>
                </c:pt>
              </c:numCache>
            </c:numRef>
          </c:val>
          <c:extLst>
            <c:ext xmlns:c16="http://schemas.microsoft.com/office/drawing/2014/chart" uri="{C3380CC4-5D6E-409C-BE32-E72D297353CC}">
              <c16:uniqueId val="{00000000-12F9-4D33-BBCD-3D649ABE9D00}"/>
            </c:ext>
          </c:extLst>
        </c:ser>
        <c:dLbls>
          <c:showLegendKey val="0"/>
          <c:showVal val="1"/>
          <c:showCatName val="0"/>
          <c:showSerName val="0"/>
          <c:showPercent val="0"/>
          <c:showBubbleSize val="0"/>
        </c:dLbls>
        <c:gapWidth val="150"/>
        <c:overlap val="-25"/>
        <c:axId val="101841152"/>
        <c:axId val="101875712"/>
      </c:barChart>
      <c:catAx>
        <c:axId val="101841152"/>
        <c:scaling>
          <c:orientation val="minMax"/>
        </c:scaling>
        <c:delete val="0"/>
        <c:axPos val="b"/>
        <c:numFmt formatCode="General" sourceLinked="0"/>
        <c:majorTickMark val="none"/>
        <c:minorTickMark val="none"/>
        <c:tickLblPos val="nextTo"/>
        <c:crossAx val="101875712"/>
        <c:crosses val="autoZero"/>
        <c:auto val="1"/>
        <c:lblAlgn val="ctr"/>
        <c:lblOffset val="100"/>
        <c:noMultiLvlLbl val="0"/>
      </c:catAx>
      <c:valAx>
        <c:axId val="101875712"/>
        <c:scaling>
          <c:orientation val="minMax"/>
        </c:scaling>
        <c:delete val="1"/>
        <c:axPos val="l"/>
        <c:numFmt formatCode="0%" sourceLinked="1"/>
        <c:majorTickMark val="out"/>
        <c:minorTickMark val="none"/>
        <c:tickLblPos val="nextTo"/>
        <c:crossAx val="101841152"/>
        <c:crosses val="autoZero"/>
        <c:crossBetween val="between"/>
      </c:valAx>
    </c:plotArea>
    <c:plotVisOnly val="1"/>
    <c:dispBlanksAs val="gap"/>
    <c:showDLblsOverMax val="0"/>
  </c:chart>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a:pPr>
            <a:r>
              <a:rPr lang="en-US"/>
              <a:t>Blood Pressure</a:t>
            </a:r>
          </a:p>
        </c:rich>
      </c:tx>
      <c:overlay val="0"/>
    </c:title>
    <c:autoTitleDeleted val="0"/>
    <c:plotArea>
      <c:layout/>
      <c:lineChart>
        <c:grouping val="standard"/>
        <c:varyColors val="0"/>
        <c:ser>
          <c:idx val="0"/>
          <c:order val="0"/>
          <c:tx>
            <c:strRef>
              <c:f>Sheet1!$A$12</c:f>
              <c:strCache>
                <c:ptCount val="1"/>
                <c:pt idx="0">
                  <c:v>Optimal - &lt;120/80</c:v>
                </c:pt>
              </c:strCache>
            </c:strRef>
          </c:tx>
          <c:marker>
            <c:symbol val="none"/>
          </c:marker>
          <c:dLbls>
            <c:delete val="1"/>
          </c:dLbls>
          <c:cat>
            <c:numRef>
              <c:f>Sheet1!$B$11:$F$11</c:f>
              <c:numCache>
                <c:formatCode>General</c:formatCode>
                <c:ptCount val="5"/>
                <c:pt idx="0">
                  <c:v>2011</c:v>
                </c:pt>
                <c:pt idx="1">
                  <c:v>2012</c:v>
                </c:pt>
                <c:pt idx="2">
                  <c:v>2013</c:v>
                </c:pt>
                <c:pt idx="3">
                  <c:v>2014</c:v>
                </c:pt>
                <c:pt idx="4">
                  <c:v>2015</c:v>
                </c:pt>
              </c:numCache>
            </c:numRef>
          </c:cat>
          <c:val>
            <c:numRef>
              <c:f>Sheet1!$B$12:$F$12</c:f>
              <c:numCache>
                <c:formatCode>0%</c:formatCode>
                <c:ptCount val="5"/>
                <c:pt idx="0">
                  <c:v>0.34567901234567899</c:v>
                </c:pt>
                <c:pt idx="1">
                  <c:v>0.46969696969696972</c:v>
                </c:pt>
                <c:pt idx="2">
                  <c:v>0.45283018867924529</c:v>
                </c:pt>
                <c:pt idx="3">
                  <c:v>0.39130434782608697</c:v>
                </c:pt>
                <c:pt idx="4">
                  <c:v>0.27</c:v>
                </c:pt>
              </c:numCache>
            </c:numRef>
          </c:val>
          <c:smooth val="0"/>
          <c:extLst>
            <c:ext xmlns:c16="http://schemas.microsoft.com/office/drawing/2014/chart" uri="{C3380CC4-5D6E-409C-BE32-E72D297353CC}">
              <c16:uniqueId val="{00000000-934A-4493-9F61-31BCFA6BCE71}"/>
            </c:ext>
          </c:extLst>
        </c:ser>
        <c:ser>
          <c:idx val="1"/>
          <c:order val="1"/>
          <c:tx>
            <c:strRef>
              <c:f>Sheet1!$A$13</c:f>
              <c:strCache>
                <c:ptCount val="1"/>
                <c:pt idx="0">
                  <c:v>Pre-hypertensive - 120-139/80-89</c:v>
                </c:pt>
              </c:strCache>
            </c:strRef>
          </c:tx>
          <c:marker>
            <c:symbol val="none"/>
          </c:marker>
          <c:dLbls>
            <c:delete val="1"/>
          </c:dLbls>
          <c:cat>
            <c:numRef>
              <c:f>Sheet1!$B$11:$F$11</c:f>
              <c:numCache>
                <c:formatCode>General</c:formatCode>
                <c:ptCount val="5"/>
                <c:pt idx="0">
                  <c:v>2011</c:v>
                </c:pt>
                <c:pt idx="1">
                  <c:v>2012</c:v>
                </c:pt>
                <c:pt idx="2">
                  <c:v>2013</c:v>
                </c:pt>
                <c:pt idx="3">
                  <c:v>2014</c:v>
                </c:pt>
                <c:pt idx="4">
                  <c:v>2015</c:v>
                </c:pt>
              </c:numCache>
            </c:numRef>
          </c:cat>
          <c:val>
            <c:numRef>
              <c:f>Sheet1!$B$13:$F$13</c:f>
              <c:numCache>
                <c:formatCode>0%</c:formatCode>
                <c:ptCount val="5"/>
                <c:pt idx="0">
                  <c:v>0.41975308641975306</c:v>
                </c:pt>
                <c:pt idx="1">
                  <c:v>0.43939393939393939</c:v>
                </c:pt>
                <c:pt idx="2">
                  <c:v>0.30188679245283018</c:v>
                </c:pt>
                <c:pt idx="3">
                  <c:v>0.45652173913043476</c:v>
                </c:pt>
                <c:pt idx="4">
                  <c:v>0.47</c:v>
                </c:pt>
              </c:numCache>
            </c:numRef>
          </c:val>
          <c:smooth val="0"/>
          <c:extLst>
            <c:ext xmlns:c16="http://schemas.microsoft.com/office/drawing/2014/chart" uri="{C3380CC4-5D6E-409C-BE32-E72D297353CC}">
              <c16:uniqueId val="{00000001-934A-4493-9F61-31BCFA6BCE71}"/>
            </c:ext>
          </c:extLst>
        </c:ser>
        <c:ser>
          <c:idx val="2"/>
          <c:order val="2"/>
          <c:tx>
            <c:strRef>
              <c:f>Sheet1!$A$14</c:f>
              <c:strCache>
                <c:ptCount val="1"/>
                <c:pt idx="0">
                  <c:v>Hypertensive 1 - 140-159/90-99</c:v>
                </c:pt>
              </c:strCache>
            </c:strRef>
          </c:tx>
          <c:marker>
            <c:symbol val="none"/>
          </c:marker>
          <c:dLbls>
            <c:delete val="1"/>
          </c:dLbls>
          <c:cat>
            <c:numRef>
              <c:f>Sheet1!$B$11:$F$11</c:f>
              <c:numCache>
                <c:formatCode>General</c:formatCode>
                <c:ptCount val="5"/>
                <c:pt idx="0">
                  <c:v>2011</c:v>
                </c:pt>
                <c:pt idx="1">
                  <c:v>2012</c:v>
                </c:pt>
                <c:pt idx="2">
                  <c:v>2013</c:v>
                </c:pt>
                <c:pt idx="3">
                  <c:v>2014</c:v>
                </c:pt>
                <c:pt idx="4">
                  <c:v>2015</c:v>
                </c:pt>
              </c:numCache>
            </c:numRef>
          </c:cat>
          <c:val>
            <c:numRef>
              <c:f>Sheet1!$B$14:$F$14</c:f>
              <c:numCache>
                <c:formatCode>0%</c:formatCode>
                <c:ptCount val="5"/>
                <c:pt idx="0">
                  <c:v>0.24</c:v>
                </c:pt>
                <c:pt idx="1">
                  <c:v>9.0909090909090912E-2</c:v>
                </c:pt>
                <c:pt idx="2">
                  <c:v>0.25</c:v>
                </c:pt>
                <c:pt idx="3">
                  <c:v>0.15217391304347827</c:v>
                </c:pt>
                <c:pt idx="4">
                  <c:v>0.27</c:v>
                </c:pt>
              </c:numCache>
            </c:numRef>
          </c:val>
          <c:smooth val="0"/>
          <c:extLst>
            <c:ext xmlns:c16="http://schemas.microsoft.com/office/drawing/2014/chart" uri="{C3380CC4-5D6E-409C-BE32-E72D297353CC}">
              <c16:uniqueId val="{00000002-934A-4493-9F61-31BCFA6BCE71}"/>
            </c:ext>
          </c:extLst>
        </c:ser>
        <c:dLbls>
          <c:showLegendKey val="0"/>
          <c:showVal val="1"/>
          <c:showCatName val="0"/>
          <c:showSerName val="0"/>
          <c:showPercent val="0"/>
          <c:showBubbleSize val="0"/>
        </c:dLbls>
        <c:smooth val="0"/>
        <c:axId val="119679232"/>
        <c:axId val="119693312"/>
      </c:lineChart>
      <c:catAx>
        <c:axId val="119679232"/>
        <c:scaling>
          <c:orientation val="minMax"/>
        </c:scaling>
        <c:delete val="0"/>
        <c:axPos val="b"/>
        <c:numFmt formatCode="General" sourceLinked="1"/>
        <c:majorTickMark val="none"/>
        <c:minorTickMark val="none"/>
        <c:tickLblPos val="nextTo"/>
        <c:crossAx val="119693312"/>
        <c:crosses val="autoZero"/>
        <c:auto val="1"/>
        <c:lblAlgn val="ctr"/>
        <c:lblOffset val="100"/>
        <c:noMultiLvlLbl val="0"/>
      </c:catAx>
      <c:valAx>
        <c:axId val="119693312"/>
        <c:scaling>
          <c:orientation val="minMax"/>
        </c:scaling>
        <c:delete val="0"/>
        <c:axPos val="l"/>
        <c:majorGridlines/>
        <c:numFmt formatCode="0%" sourceLinked="1"/>
        <c:majorTickMark val="none"/>
        <c:minorTickMark val="none"/>
        <c:tickLblPos val="nextTo"/>
        <c:crossAx val="119679232"/>
        <c:crosses val="autoZero"/>
        <c:crossBetween val="between"/>
      </c:valAx>
    </c:plotArea>
    <c:legend>
      <c:legendPos val="r"/>
      <c:overlay val="0"/>
    </c:legend>
    <c:plotVisOnly val="1"/>
    <c:dispBlanksAs val="gap"/>
    <c:showDLblsOverMax val="0"/>
  </c:chart>
  <c:spPr>
    <a:solidFill>
      <a:schemeClr val="lt1"/>
    </a:solidFill>
    <a:ln w="28575"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Risk Factors</a:t>
            </a:r>
            <a:r>
              <a:rPr lang="en-US" baseline="0"/>
              <a:t> for Metabolic Syndrome</a:t>
            </a:r>
            <a:endParaRPr lang="en-US"/>
          </a:p>
        </c:rich>
      </c:tx>
      <c:overlay val="0"/>
    </c:title>
    <c:autoTitleDeleted val="0"/>
    <c:plotArea>
      <c:layout/>
      <c:barChart>
        <c:barDir val="col"/>
        <c:grouping val="clustered"/>
        <c:varyColors val="0"/>
        <c:ser>
          <c:idx val="0"/>
          <c:order val="0"/>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Sheet2!$F$90:$F$92</c:f>
              <c:strCache>
                <c:ptCount val="3"/>
                <c:pt idx="0">
                  <c:v>Zero to Two</c:v>
                </c:pt>
                <c:pt idx="1">
                  <c:v>Three to Four</c:v>
                </c:pt>
                <c:pt idx="2">
                  <c:v>Five</c:v>
                </c:pt>
              </c:strCache>
            </c:strRef>
          </c:cat>
          <c:val>
            <c:numRef>
              <c:f>Sheet2!$G$90:$G$92</c:f>
              <c:numCache>
                <c:formatCode>0%</c:formatCode>
                <c:ptCount val="3"/>
                <c:pt idx="0">
                  <c:v>0.77083333333333337</c:v>
                </c:pt>
                <c:pt idx="1">
                  <c:v>0.1875</c:v>
                </c:pt>
                <c:pt idx="2">
                  <c:v>4.1666666666666664E-2</c:v>
                </c:pt>
              </c:numCache>
            </c:numRef>
          </c:val>
          <c:extLst>
            <c:ext xmlns:c16="http://schemas.microsoft.com/office/drawing/2014/chart" uri="{C3380CC4-5D6E-409C-BE32-E72D297353CC}">
              <c16:uniqueId val="{00000000-61A2-4046-8676-5CE6CF01D05D}"/>
            </c:ext>
          </c:extLst>
        </c:ser>
        <c:dLbls>
          <c:showLegendKey val="0"/>
          <c:showVal val="1"/>
          <c:showCatName val="0"/>
          <c:showSerName val="0"/>
          <c:showPercent val="0"/>
          <c:showBubbleSize val="0"/>
        </c:dLbls>
        <c:gapWidth val="150"/>
        <c:overlap val="-25"/>
        <c:axId val="119712768"/>
        <c:axId val="119726848"/>
      </c:barChart>
      <c:catAx>
        <c:axId val="119712768"/>
        <c:scaling>
          <c:orientation val="minMax"/>
        </c:scaling>
        <c:delete val="0"/>
        <c:axPos val="b"/>
        <c:numFmt formatCode="General" sourceLinked="0"/>
        <c:majorTickMark val="none"/>
        <c:minorTickMark val="none"/>
        <c:tickLblPos val="nextTo"/>
        <c:crossAx val="119726848"/>
        <c:crosses val="autoZero"/>
        <c:auto val="1"/>
        <c:lblAlgn val="ctr"/>
        <c:lblOffset val="100"/>
        <c:noMultiLvlLbl val="0"/>
      </c:catAx>
      <c:valAx>
        <c:axId val="119726848"/>
        <c:scaling>
          <c:orientation val="minMax"/>
        </c:scaling>
        <c:delete val="1"/>
        <c:axPos val="l"/>
        <c:numFmt formatCode="0%" sourceLinked="1"/>
        <c:majorTickMark val="out"/>
        <c:minorTickMark val="none"/>
        <c:tickLblPos val="nextTo"/>
        <c:crossAx val="119712768"/>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Intake of Vegetables</a:t>
            </a:r>
          </a:p>
        </c:rich>
      </c:tx>
      <c:layout/>
      <c:overlay val="0"/>
    </c:title>
    <c:autoTitleDeleted val="0"/>
    <c:plotArea>
      <c:layout/>
      <c:barChart>
        <c:barDir val="col"/>
        <c:grouping val="clustered"/>
        <c:varyColors val="0"/>
        <c:ser>
          <c:idx val="0"/>
          <c:order val="0"/>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Sheet2!$F$24:$F$25</c:f>
              <c:strCache>
                <c:ptCount val="2"/>
                <c:pt idx="0">
                  <c:v>Met Recommended Daily Allowance</c:v>
                </c:pt>
                <c:pt idx="1">
                  <c:v>Consumed Less than Daily Recommended Allowance</c:v>
                </c:pt>
              </c:strCache>
            </c:strRef>
          </c:cat>
          <c:val>
            <c:numRef>
              <c:f>Sheet2!$G$24:$G$25</c:f>
              <c:numCache>
                <c:formatCode>0%</c:formatCode>
                <c:ptCount val="2"/>
                <c:pt idx="0">
                  <c:v>0.63</c:v>
                </c:pt>
                <c:pt idx="1">
                  <c:v>0.37</c:v>
                </c:pt>
              </c:numCache>
            </c:numRef>
          </c:val>
          <c:extLst>
            <c:ext xmlns:c16="http://schemas.microsoft.com/office/drawing/2014/chart" uri="{C3380CC4-5D6E-409C-BE32-E72D297353CC}">
              <c16:uniqueId val="{00000000-F89C-4883-9B93-450C494D7F80}"/>
            </c:ext>
          </c:extLst>
        </c:ser>
        <c:dLbls>
          <c:showLegendKey val="0"/>
          <c:showVal val="1"/>
          <c:showCatName val="0"/>
          <c:showSerName val="0"/>
          <c:showPercent val="0"/>
          <c:showBubbleSize val="0"/>
        </c:dLbls>
        <c:gapWidth val="150"/>
        <c:overlap val="-25"/>
        <c:axId val="101888384"/>
        <c:axId val="101889920"/>
      </c:barChart>
      <c:catAx>
        <c:axId val="101888384"/>
        <c:scaling>
          <c:orientation val="minMax"/>
        </c:scaling>
        <c:delete val="0"/>
        <c:axPos val="b"/>
        <c:numFmt formatCode="General" sourceLinked="0"/>
        <c:majorTickMark val="none"/>
        <c:minorTickMark val="none"/>
        <c:tickLblPos val="nextTo"/>
        <c:crossAx val="101889920"/>
        <c:crosses val="autoZero"/>
        <c:auto val="1"/>
        <c:lblAlgn val="ctr"/>
        <c:lblOffset val="100"/>
        <c:noMultiLvlLbl val="0"/>
      </c:catAx>
      <c:valAx>
        <c:axId val="101889920"/>
        <c:scaling>
          <c:orientation val="minMax"/>
        </c:scaling>
        <c:delete val="1"/>
        <c:axPos val="l"/>
        <c:numFmt formatCode="0%" sourceLinked="1"/>
        <c:majorTickMark val="out"/>
        <c:minorTickMark val="none"/>
        <c:tickLblPos val="nextTo"/>
        <c:crossAx val="101888384"/>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Intake of Protein</a:t>
            </a:r>
          </a:p>
        </c:rich>
      </c:tx>
      <c:overlay val="0"/>
    </c:title>
    <c:autoTitleDeleted val="0"/>
    <c:plotArea>
      <c:layout/>
      <c:barChart>
        <c:barDir val="col"/>
        <c:grouping val="clustered"/>
        <c:varyColors val="0"/>
        <c:ser>
          <c:idx val="0"/>
          <c:order val="0"/>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Sheet2!$F$29:$F$31</c:f>
              <c:strCache>
                <c:ptCount val="3"/>
                <c:pt idx="0">
                  <c:v>Met Recommended Daily Allowance</c:v>
                </c:pt>
                <c:pt idx="1">
                  <c:v>Consumed Less than Daily Recommended Allowance</c:v>
                </c:pt>
                <c:pt idx="2">
                  <c:v>Consumed More than Daily Recommended Allowance</c:v>
                </c:pt>
              </c:strCache>
            </c:strRef>
          </c:cat>
          <c:val>
            <c:numRef>
              <c:f>Sheet2!$G$29:$G$31</c:f>
              <c:numCache>
                <c:formatCode>0%</c:formatCode>
                <c:ptCount val="3"/>
                <c:pt idx="0">
                  <c:v>0.78</c:v>
                </c:pt>
                <c:pt idx="1">
                  <c:v>0.18</c:v>
                </c:pt>
                <c:pt idx="2">
                  <c:v>0.04</c:v>
                </c:pt>
              </c:numCache>
            </c:numRef>
          </c:val>
          <c:extLst>
            <c:ext xmlns:c16="http://schemas.microsoft.com/office/drawing/2014/chart" uri="{C3380CC4-5D6E-409C-BE32-E72D297353CC}">
              <c16:uniqueId val="{00000000-AEAF-4E85-BDDF-487A94BBC15C}"/>
            </c:ext>
          </c:extLst>
        </c:ser>
        <c:dLbls>
          <c:showLegendKey val="0"/>
          <c:showVal val="1"/>
          <c:showCatName val="0"/>
          <c:showSerName val="0"/>
          <c:showPercent val="0"/>
          <c:showBubbleSize val="0"/>
        </c:dLbls>
        <c:gapWidth val="150"/>
        <c:overlap val="-25"/>
        <c:axId val="101950208"/>
        <c:axId val="101951744"/>
      </c:barChart>
      <c:catAx>
        <c:axId val="101950208"/>
        <c:scaling>
          <c:orientation val="minMax"/>
        </c:scaling>
        <c:delete val="0"/>
        <c:axPos val="b"/>
        <c:numFmt formatCode="General" sourceLinked="0"/>
        <c:majorTickMark val="none"/>
        <c:minorTickMark val="none"/>
        <c:tickLblPos val="nextTo"/>
        <c:crossAx val="101951744"/>
        <c:crosses val="autoZero"/>
        <c:auto val="1"/>
        <c:lblAlgn val="ctr"/>
        <c:lblOffset val="100"/>
        <c:noMultiLvlLbl val="0"/>
      </c:catAx>
      <c:valAx>
        <c:axId val="101951744"/>
        <c:scaling>
          <c:orientation val="minMax"/>
        </c:scaling>
        <c:delete val="1"/>
        <c:axPos val="l"/>
        <c:numFmt formatCode="0%" sourceLinked="1"/>
        <c:majorTickMark val="out"/>
        <c:minorTickMark val="none"/>
        <c:tickLblPos val="nextTo"/>
        <c:crossAx val="101950208"/>
        <c:crosses val="autoZero"/>
        <c:crossBetween val="between"/>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a:pPr>
            <a:r>
              <a:rPr lang="en-US"/>
              <a:t>Fruit Intake</a:t>
            </a:r>
          </a:p>
        </c:rich>
      </c:tx>
      <c:overlay val="0"/>
    </c:title>
    <c:autoTitleDeleted val="0"/>
    <c:plotArea>
      <c:layout/>
      <c:lineChart>
        <c:grouping val="standard"/>
        <c:varyColors val="0"/>
        <c:ser>
          <c:idx val="0"/>
          <c:order val="0"/>
          <c:tx>
            <c:strRef>
              <c:f>Sheet1!$A$164</c:f>
              <c:strCache>
                <c:ptCount val="1"/>
                <c:pt idx="0">
                  <c:v>Goal: 1 1/2 - 2 cups</c:v>
                </c:pt>
              </c:strCache>
            </c:strRef>
          </c:tx>
          <c:marker>
            <c:symbol val="none"/>
          </c:marker>
          <c:dLbls>
            <c:delete val="1"/>
          </c:dLbls>
          <c:cat>
            <c:numRef>
              <c:f>Sheet1!$B$163:$F$163</c:f>
              <c:numCache>
                <c:formatCode>General</c:formatCode>
                <c:ptCount val="5"/>
                <c:pt idx="0">
                  <c:v>2011</c:v>
                </c:pt>
                <c:pt idx="1">
                  <c:v>2012</c:v>
                </c:pt>
                <c:pt idx="2">
                  <c:v>2013</c:v>
                </c:pt>
                <c:pt idx="3">
                  <c:v>2014</c:v>
                </c:pt>
                <c:pt idx="4">
                  <c:v>2015</c:v>
                </c:pt>
              </c:numCache>
            </c:numRef>
          </c:cat>
          <c:val>
            <c:numRef>
              <c:f>Sheet1!$B$164:$F$164</c:f>
              <c:numCache>
                <c:formatCode>0%</c:formatCode>
                <c:ptCount val="5"/>
                <c:pt idx="0">
                  <c:v>0.43209876543209874</c:v>
                </c:pt>
                <c:pt idx="1">
                  <c:v>0.51515151515151514</c:v>
                </c:pt>
                <c:pt idx="2">
                  <c:v>0.62264150943396224</c:v>
                </c:pt>
                <c:pt idx="3">
                  <c:v>0.51063829787234039</c:v>
                </c:pt>
                <c:pt idx="4">
                  <c:v>0.69</c:v>
                </c:pt>
              </c:numCache>
            </c:numRef>
          </c:val>
          <c:smooth val="0"/>
          <c:extLst>
            <c:ext xmlns:c16="http://schemas.microsoft.com/office/drawing/2014/chart" uri="{C3380CC4-5D6E-409C-BE32-E72D297353CC}">
              <c16:uniqueId val="{00000000-2BB3-4A37-9C4F-45EDE540AF15}"/>
            </c:ext>
          </c:extLst>
        </c:ser>
        <c:ser>
          <c:idx val="1"/>
          <c:order val="1"/>
          <c:tx>
            <c:strRef>
              <c:f>Sheet1!$A$165</c:f>
              <c:strCache>
                <c:ptCount val="1"/>
                <c:pt idx="0">
                  <c:v>Less than Goal: Less than 1 1/2 cups</c:v>
                </c:pt>
              </c:strCache>
            </c:strRef>
          </c:tx>
          <c:marker>
            <c:symbol val="none"/>
          </c:marker>
          <c:dLbls>
            <c:delete val="1"/>
          </c:dLbls>
          <c:cat>
            <c:numRef>
              <c:f>Sheet1!$B$163:$F$163</c:f>
              <c:numCache>
                <c:formatCode>General</c:formatCode>
                <c:ptCount val="5"/>
                <c:pt idx="0">
                  <c:v>2011</c:v>
                </c:pt>
                <c:pt idx="1">
                  <c:v>2012</c:v>
                </c:pt>
                <c:pt idx="2">
                  <c:v>2013</c:v>
                </c:pt>
                <c:pt idx="3">
                  <c:v>2014</c:v>
                </c:pt>
                <c:pt idx="4">
                  <c:v>2015</c:v>
                </c:pt>
              </c:numCache>
            </c:numRef>
          </c:cat>
          <c:val>
            <c:numRef>
              <c:f>Sheet1!$B$165:$F$165</c:f>
              <c:numCache>
                <c:formatCode>0%</c:formatCode>
                <c:ptCount val="5"/>
                <c:pt idx="0">
                  <c:v>0.5679012345679012</c:v>
                </c:pt>
                <c:pt idx="1">
                  <c:v>0.48484848484848486</c:v>
                </c:pt>
                <c:pt idx="2">
                  <c:v>0.37735849056603776</c:v>
                </c:pt>
                <c:pt idx="3">
                  <c:v>0.48936170212765956</c:v>
                </c:pt>
                <c:pt idx="4">
                  <c:v>0.31</c:v>
                </c:pt>
              </c:numCache>
            </c:numRef>
          </c:val>
          <c:smooth val="0"/>
          <c:extLst>
            <c:ext xmlns:c16="http://schemas.microsoft.com/office/drawing/2014/chart" uri="{C3380CC4-5D6E-409C-BE32-E72D297353CC}">
              <c16:uniqueId val="{00000001-2BB3-4A37-9C4F-45EDE540AF15}"/>
            </c:ext>
          </c:extLst>
        </c:ser>
        <c:dLbls>
          <c:showLegendKey val="0"/>
          <c:showVal val="1"/>
          <c:showCatName val="0"/>
          <c:showSerName val="0"/>
          <c:showPercent val="0"/>
          <c:showBubbleSize val="0"/>
        </c:dLbls>
        <c:smooth val="0"/>
        <c:axId val="102799232"/>
        <c:axId val="102800768"/>
      </c:lineChart>
      <c:catAx>
        <c:axId val="102799232"/>
        <c:scaling>
          <c:orientation val="minMax"/>
        </c:scaling>
        <c:delete val="0"/>
        <c:axPos val="b"/>
        <c:numFmt formatCode="General" sourceLinked="1"/>
        <c:majorTickMark val="none"/>
        <c:minorTickMark val="none"/>
        <c:tickLblPos val="nextTo"/>
        <c:crossAx val="102800768"/>
        <c:crosses val="autoZero"/>
        <c:auto val="1"/>
        <c:lblAlgn val="ctr"/>
        <c:lblOffset val="100"/>
        <c:noMultiLvlLbl val="0"/>
      </c:catAx>
      <c:valAx>
        <c:axId val="102800768"/>
        <c:scaling>
          <c:orientation val="minMax"/>
        </c:scaling>
        <c:delete val="0"/>
        <c:axPos val="l"/>
        <c:majorGridlines/>
        <c:numFmt formatCode="0%" sourceLinked="1"/>
        <c:majorTickMark val="none"/>
        <c:minorTickMark val="none"/>
        <c:tickLblPos val="nextTo"/>
        <c:crossAx val="102799232"/>
        <c:crosses val="autoZero"/>
        <c:crossBetween val="between"/>
      </c:valAx>
      <c:spPr>
        <a:noFill/>
        <a:ln w="25400">
          <a:noFill/>
        </a:ln>
      </c:spPr>
    </c:plotArea>
    <c:legend>
      <c:legendPos val="r"/>
      <c:overlay val="0"/>
    </c:legend>
    <c:plotVisOnly val="1"/>
    <c:dispBlanksAs val="gap"/>
    <c:showDLblsOverMax val="0"/>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a:pPr>
            <a:r>
              <a:rPr lang="en-US"/>
              <a:t>Vegetable Intake</a:t>
            </a:r>
          </a:p>
        </c:rich>
      </c:tx>
      <c:overlay val="0"/>
    </c:title>
    <c:autoTitleDeleted val="0"/>
    <c:plotArea>
      <c:layout/>
      <c:lineChart>
        <c:grouping val="standard"/>
        <c:varyColors val="0"/>
        <c:ser>
          <c:idx val="0"/>
          <c:order val="0"/>
          <c:tx>
            <c:strRef>
              <c:f>Sheet1!$A$181</c:f>
              <c:strCache>
                <c:ptCount val="1"/>
                <c:pt idx="0">
                  <c:v>Goal: 2-3 cups</c:v>
                </c:pt>
              </c:strCache>
            </c:strRef>
          </c:tx>
          <c:marker>
            <c:symbol val="none"/>
          </c:marker>
          <c:dLbls>
            <c:delete val="1"/>
          </c:dLbls>
          <c:cat>
            <c:numRef>
              <c:f>Sheet1!$B$180:$F$180</c:f>
              <c:numCache>
                <c:formatCode>General</c:formatCode>
                <c:ptCount val="5"/>
                <c:pt idx="0">
                  <c:v>2011</c:v>
                </c:pt>
                <c:pt idx="1">
                  <c:v>2012</c:v>
                </c:pt>
                <c:pt idx="2">
                  <c:v>2013</c:v>
                </c:pt>
                <c:pt idx="3">
                  <c:v>2014</c:v>
                </c:pt>
                <c:pt idx="4">
                  <c:v>2015</c:v>
                </c:pt>
              </c:numCache>
            </c:numRef>
          </c:cat>
          <c:val>
            <c:numRef>
              <c:f>Sheet1!$B$181:$F$181</c:f>
              <c:numCache>
                <c:formatCode>0%</c:formatCode>
                <c:ptCount val="5"/>
                <c:pt idx="0">
                  <c:v>0.49382716049382713</c:v>
                </c:pt>
                <c:pt idx="1">
                  <c:v>0.59090909090909094</c:v>
                </c:pt>
                <c:pt idx="2">
                  <c:v>0.56603773584905659</c:v>
                </c:pt>
                <c:pt idx="3">
                  <c:v>0.55319148936170215</c:v>
                </c:pt>
                <c:pt idx="4">
                  <c:v>0.63</c:v>
                </c:pt>
              </c:numCache>
            </c:numRef>
          </c:val>
          <c:smooth val="0"/>
          <c:extLst>
            <c:ext xmlns:c16="http://schemas.microsoft.com/office/drawing/2014/chart" uri="{C3380CC4-5D6E-409C-BE32-E72D297353CC}">
              <c16:uniqueId val="{00000000-7D0C-457C-8A31-B5B4CAF883AA}"/>
            </c:ext>
          </c:extLst>
        </c:ser>
        <c:ser>
          <c:idx val="1"/>
          <c:order val="1"/>
          <c:tx>
            <c:strRef>
              <c:f>Sheet1!$A$182</c:f>
              <c:strCache>
                <c:ptCount val="1"/>
                <c:pt idx="0">
                  <c:v>Less than goal: 2 cups</c:v>
                </c:pt>
              </c:strCache>
            </c:strRef>
          </c:tx>
          <c:marker>
            <c:symbol val="none"/>
          </c:marker>
          <c:dLbls>
            <c:delete val="1"/>
          </c:dLbls>
          <c:cat>
            <c:numRef>
              <c:f>Sheet1!$B$180:$F$180</c:f>
              <c:numCache>
                <c:formatCode>General</c:formatCode>
                <c:ptCount val="5"/>
                <c:pt idx="0">
                  <c:v>2011</c:v>
                </c:pt>
                <c:pt idx="1">
                  <c:v>2012</c:v>
                </c:pt>
                <c:pt idx="2">
                  <c:v>2013</c:v>
                </c:pt>
                <c:pt idx="3">
                  <c:v>2014</c:v>
                </c:pt>
                <c:pt idx="4">
                  <c:v>2015</c:v>
                </c:pt>
              </c:numCache>
            </c:numRef>
          </c:cat>
          <c:val>
            <c:numRef>
              <c:f>Sheet1!$B$182:$F$182</c:f>
              <c:numCache>
                <c:formatCode>0%</c:formatCode>
                <c:ptCount val="5"/>
                <c:pt idx="0">
                  <c:v>0.50617283950617287</c:v>
                </c:pt>
                <c:pt idx="1">
                  <c:v>0.40909090909090912</c:v>
                </c:pt>
                <c:pt idx="2">
                  <c:v>0.43396226415094341</c:v>
                </c:pt>
                <c:pt idx="3">
                  <c:v>0.44680851063829785</c:v>
                </c:pt>
                <c:pt idx="4">
                  <c:v>0.37</c:v>
                </c:pt>
              </c:numCache>
            </c:numRef>
          </c:val>
          <c:smooth val="0"/>
          <c:extLst>
            <c:ext xmlns:c16="http://schemas.microsoft.com/office/drawing/2014/chart" uri="{C3380CC4-5D6E-409C-BE32-E72D297353CC}">
              <c16:uniqueId val="{00000001-7D0C-457C-8A31-B5B4CAF883AA}"/>
            </c:ext>
          </c:extLst>
        </c:ser>
        <c:dLbls>
          <c:showLegendKey val="0"/>
          <c:showVal val="1"/>
          <c:showCatName val="0"/>
          <c:showSerName val="0"/>
          <c:showPercent val="0"/>
          <c:showBubbleSize val="0"/>
        </c:dLbls>
        <c:smooth val="0"/>
        <c:axId val="102824960"/>
        <c:axId val="111964928"/>
      </c:lineChart>
      <c:catAx>
        <c:axId val="102824960"/>
        <c:scaling>
          <c:orientation val="minMax"/>
        </c:scaling>
        <c:delete val="0"/>
        <c:axPos val="b"/>
        <c:numFmt formatCode="General" sourceLinked="1"/>
        <c:majorTickMark val="none"/>
        <c:minorTickMark val="none"/>
        <c:tickLblPos val="nextTo"/>
        <c:crossAx val="111964928"/>
        <c:crosses val="autoZero"/>
        <c:auto val="1"/>
        <c:lblAlgn val="ctr"/>
        <c:lblOffset val="100"/>
        <c:noMultiLvlLbl val="0"/>
      </c:catAx>
      <c:valAx>
        <c:axId val="111964928"/>
        <c:scaling>
          <c:orientation val="minMax"/>
        </c:scaling>
        <c:delete val="0"/>
        <c:axPos val="l"/>
        <c:majorGridlines/>
        <c:numFmt formatCode="0%" sourceLinked="1"/>
        <c:majorTickMark val="none"/>
        <c:minorTickMark val="none"/>
        <c:tickLblPos val="nextTo"/>
        <c:crossAx val="102824960"/>
        <c:crosses val="autoZero"/>
        <c:crossBetween val="between"/>
      </c:valAx>
    </c:plotArea>
    <c:legend>
      <c:legendPos val="r"/>
      <c:overlay val="0"/>
    </c:legend>
    <c:plotVisOnly val="1"/>
    <c:dispBlanksAs val="gap"/>
    <c:showDLblsOverMax val="0"/>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a:pPr>
            <a:r>
              <a:rPr lang="en-US" dirty="0"/>
              <a:t>Calcium Rich</a:t>
            </a:r>
            <a:r>
              <a:rPr lang="en-US" baseline="0" dirty="0"/>
              <a:t> </a:t>
            </a:r>
            <a:r>
              <a:rPr lang="en-US" baseline="0" dirty="0" smtClean="0"/>
              <a:t>Foods Intake</a:t>
            </a:r>
            <a:endParaRPr lang="en-US" dirty="0"/>
          </a:p>
        </c:rich>
      </c:tx>
      <c:overlay val="0"/>
    </c:title>
    <c:autoTitleDeleted val="0"/>
    <c:plotArea>
      <c:layout/>
      <c:lineChart>
        <c:grouping val="standard"/>
        <c:varyColors val="0"/>
        <c:ser>
          <c:idx val="0"/>
          <c:order val="0"/>
          <c:tx>
            <c:strRef>
              <c:f>Sheet1!$A$199</c:f>
              <c:strCache>
                <c:ptCount val="1"/>
                <c:pt idx="0">
                  <c:v>Goal: 3 cups</c:v>
                </c:pt>
              </c:strCache>
            </c:strRef>
          </c:tx>
          <c:marker>
            <c:symbol val="none"/>
          </c:marker>
          <c:dLbls>
            <c:delete val="1"/>
          </c:dLbls>
          <c:cat>
            <c:numRef>
              <c:f>Sheet1!$B$198:$F$198</c:f>
              <c:numCache>
                <c:formatCode>General</c:formatCode>
                <c:ptCount val="5"/>
                <c:pt idx="0">
                  <c:v>2011</c:v>
                </c:pt>
                <c:pt idx="1">
                  <c:v>2012</c:v>
                </c:pt>
                <c:pt idx="2">
                  <c:v>2013</c:v>
                </c:pt>
                <c:pt idx="3">
                  <c:v>2014</c:v>
                </c:pt>
                <c:pt idx="4">
                  <c:v>2015</c:v>
                </c:pt>
              </c:numCache>
            </c:numRef>
          </c:cat>
          <c:val>
            <c:numRef>
              <c:f>Sheet1!$B$199:$F$199</c:f>
              <c:numCache>
                <c:formatCode>0%</c:formatCode>
                <c:ptCount val="5"/>
                <c:pt idx="0">
                  <c:v>0.24050632911392406</c:v>
                </c:pt>
                <c:pt idx="1">
                  <c:v>0.30303030303030304</c:v>
                </c:pt>
                <c:pt idx="2">
                  <c:v>0.26415094339622641</c:v>
                </c:pt>
                <c:pt idx="3">
                  <c:v>0.2978723404255319</c:v>
                </c:pt>
                <c:pt idx="4">
                  <c:v>0.43</c:v>
                </c:pt>
              </c:numCache>
            </c:numRef>
          </c:val>
          <c:smooth val="0"/>
          <c:extLst>
            <c:ext xmlns:c16="http://schemas.microsoft.com/office/drawing/2014/chart" uri="{C3380CC4-5D6E-409C-BE32-E72D297353CC}">
              <c16:uniqueId val="{00000000-A2CA-483D-B066-E79013B9FA4C}"/>
            </c:ext>
          </c:extLst>
        </c:ser>
        <c:ser>
          <c:idx val="1"/>
          <c:order val="1"/>
          <c:tx>
            <c:strRef>
              <c:f>Sheet1!$A$200</c:f>
              <c:strCache>
                <c:ptCount val="1"/>
                <c:pt idx="0">
                  <c:v>Less than goal: Under 3 CUPS</c:v>
                </c:pt>
              </c:strCache>
            </c:strRef>
          </c:tx>
          <c:marker>
            <c:symbol val="none"/>
          </c:marker>
          <c:dLbls>
            <c:delete val="1"/>
          </c:dLbls>
          <c:cat>
            <c:numRef>
              <c:f>Sheet1!$B$198:$F$198</c:f>
              <c:numCache>
                <c:formatCode>General</c:formatCode>
                <c:ptCount val="5"/>
                <c:pt idx="0">
                  <c:v>2011</c:v>
                </c:pt>
                <c:pt idx="1">
                  <c:v>2012</c:v>
                </c:pt>
                <c:pt idx="2">
                  <c:v>2013</c:v>
                </c:pt>
                <c:pt idx="3">
                  <c:v>2014</c:v>
                </c:pt>
                <c:pt idx="4">
                  <c:v>2015</c:v>
                </c:pt>
              </c:numCache>
            </c:numRef>
          </c:cat>
          <c:val>
            <c:numRef>
              <c:f>Sheet1!$B$200:$F$200</c:f>
              <c:numCache>
                <c:formatCode>0%</c:formatCode>
                <c:ptCount val="5"/>
                <c:pt idx="0">
                  <c:v>0.759493670886076</c:v>
                </c:pt>
                <c:pt idx="1">
                  <c:v>0.69696969696969702</c:v>
                </c:pt>
                <c:pt idx="2">
                  <c:v>0.73584905660377353</c:v>
                </c:pt>
                <c:pt idx="3">
                  <c:v>0.7021276595744681</c:v>
                </c:pt>
                <c:pt idx="4">
                  <c:v>0.56999999999999995</c:v>
                </c:pt>
              </c:numCache>
            </c:numRef>
          </c:val>
          <c:smooth val="0"/>
          <c:extLst>
            <c:ext xmlns:c16="http://schemas.microsoft.com/office/drawing/2014/chart" uri="{C3380CC4-5D6E-409C-BE32-E72D297353CC}">
              <c16:uniqueId val="{00000001-A2CA-483D-B066-E79013B9FA4C}"/>
            </c:ext>
          </c:extLst>
        </c:ser>
        <c:dLbls>
          <c:showLegendKey val="0"/>
          <c:showVal val="1"/>
          <c:showCatName val="0"/>
          <c:showSerName val="0"/>
          <c:showPercent val="0"/>
          <c:showBubbleSize val="0"/>
        </c:dLbls>
        <c:smooth val="0"/>
        <c:axId val="112009600"/>
        <c:axId val="112011136"/>
      </c:lineChart>
      <c:catAx>
        <c:axId val="112009600"/>
        <c:scaling>
          <c:orientation val="minMax"/>
        </c:scaling>
        <c:delete val="0"/>
        <c:axPos val="b"/>
        <c:numFmt formatCode="General" sourceLinked="1"/>
        <c:majorTickMark val="none"/>
        <c:minorTickMark val="none"/>
        <c:tickLblPos val="nextTo"/>
        <c:crossAx val="112011136"/>
        <c:crosses val="autoZero"/>
        <c:auto val="1"/>
        <c:lblAlgn val="ctr"/>
        <c:lblOffset val="100"/>
        <c:noMultiLvlLbl val="0"/>
      </c:catAx>
      <c:valAx>
        <c:axId val="112011136"/>
        <c:scaling>
          <c:orientation val="minMax"/>
        </c:scaling>
        <c:delete val="0"/>
        <c:axPos val="l"/>
        <c:majorGridlines/>
        <c:numFmt formatCode="0%" sourceLinked="1"/>
        <c:majorTickMark val="none"/>
        <c:minorTickMark val="none"/>
        <c:tickLblPos val="nextTo"/>
        <c:crossAx val="112009600"/>
        <c:crosses val="autoZero"/>
        <c:crossBetween val="between"/>
      </c:valAx>
    </c:plotArea>
    <c:legend>
      <c:legendPos val="r"/>
      <c:overlay val="0"/>
    </c:legend>
    <c:plotVisOnly val="1"/>
    <c:dispBlanksAs val="gap"/>
    <c:showDLblsOverMax val="0"/>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a:pPr>
            <a:r>
              <a:rPr lang="en-US"/>
              <a:t>Whole Grain Intake</a:t>
            </a:r>
          </a:p>
        </c:rich>
      </c:tx>
      <c:overlay val="0"/>
    </c:title>
    <c:autoTitleDeleted val="0"/>
    <c:plotArea>
      <c:layout/>
      <c:lineChart>
        <c:grouping val="standard"/>
        <c:varyColors val="0"/>
        <c:ser>
          <c:idx val="0"/>
          <c:order val="0"/>
          <c:tx>
            <c:strRef>
              <c:f>Sheet1!$A$217</c:f>
              <c:strCache>
                <c:ptCount val="1"/>
                <c:pt idx="0">
                  <c:v>Goal: 5-8 ounces whole grain</c:v>
                </c:pt>
              </c:strCache>
            </c:strRef>
          </c:tx>
          <c:marker>
            <c:symbol val="none"/>
          </c:marker>
          <c:dLbls>
            <c:delete val="1"/>
          </c:dLbls>
          <c:cat>
            <c:numRef>
              <c:f>Sheet1!$B$216:$F$216</c:f>
              <c:numCache>
                <c:formatCode>General</c:formatCode>
                <c:ptCount val="5"/>
                <c:pt idx="0">
                  <c:v>2011</c:v>
                </c:pt>
                <c:pt idx="1">
                  <c:v>2012</c:v>
                </c:pt>
                <c:pt idx="2">
                  <c:v>2013</c:v>
                </c:pt>
                <c:pt idx="3">
                  <c:v>2014</c:v>
                </c:pt>
                <c:pt idx="4">
                  <c:v>2015</c:v>
                </c:pt>
              </c:numCache>
            </c:numRef>
          </c:cat>
          <c:val>
            <c:numRef>
              <c:f>Sheet1!$B$217:$F$217</c:f>
              <c:numCache>
                <c:formatCode>0%</c:formatCode>
                <c:ptCount val="5"/>
                <c:pt idx="0">
                  <c:v>0.72839506172839508</c:v>
                </c:pt>
                <c:pt idx="1">
                  <c:v>0.66666666666666663</c:v>
                </c:pt>
                <c:pt idx="2">
                  <c:v>0.60377358490566035</c:v>
                </c:pt>
                <c:pt idx="3">
                  <c:v>0.73913043478260865</c:v>
                </c:pt>
                <c:pt idx="4">
                  <c:v>0.51</c:v>
                </c:pt>
              </c:numCache>
            </c:numRef>
          </c:val>
          <c:smooth val="0"/>
          <c:extLst>
            <c:ext xmlns:c16="http://schemas.microsoft.com/office/drawing/2014/chart" uri="{C3380CC4-5D6E-409C-BE32-E72D297353CC}">
              <c16:uniqueId val="{00000000-C60C-42FC-8F4D-23E036F10C54}"/>
            </c:ext>
          </c:extLst>
        </c:ser>
        <c:ser>
          <c:idx val="1"/>
          <c:order val="1"/>
          <c:tx>
            <c:strRef>
              <c:f>Sheet1!$A$218</c:f>
              <c:strCache>
                <c:ptCount val="1"/>
                <c:pt idx="0">
                  <c:v>Less than goal: 5 ounces or less</c:v>
                </c:pt>
              </c:strCache>
            </c:strRef>
          </c:tx>
          <c:marker>
            <c:symbol val="none"/>
          </c:marker>
          <c:dLbls>
            <c:delete val="1"/>
          </c:dLbls>
          <c:cat>
            <c:numRef>
              <c:f>Sheet1!$B$216:$F$216</c:f>
              <c:numCache>
                <c:formatCode>General</c:formatCode>
                <c:ptCount val="5"/>
                <c:pt idx="0">
                  <c:v>2011</c:v>
                </c:pt>
                <c:pt idx="1">
                  <c:v>2012</c:v>
                </c:pt>
                <c:pt idx="2">
                  <c:v>2013</c:v>
                </c:pt>
                <c:pt idx="3">
                  <c:v>2014</c:v>
                </c:pt>
                <c:pt idx="4">
                  <c:v>2015</c:v>
                </c:pt>
              </c:numCache>
            </c:numRef>
          </c:cat>
          <c:val>
            <c:numRef>
              <c:f>Sheet1!$B$218:$F$218</c:f>
              <c:numCache>
                <c:formatCode>0%</c:formatCode>
                <c:ptCount val="5"/>
                <c:pt idx="0">
                  <c:v>0.27160493827160492</c:v>
                </c:pt>
                <c:pt idx="1">
                  <c:v>0.33333333333333331</c:v>
                </c:pt>
                <c:pt idx="2">
                  <c:v>0.39622641509433965</c:v>
                </c:pt>
                <c:pt idx="3">
                  <c:v>0.2608695652173913</c:v>
                </c:pt>
                <c:pt idx="4">
                  <c:v>0.49</c:v>
                </c:pt>
              </c:numCache>
            </c:numRef>
          </c:val>
          <c:smooth val="0"/>
          <c:extLst>
            <c:ext xmlns:c16="http://schemas.microsoft.com/office/drawing/2014/chart" uri="{C3380CC4-5D6E-409C-BE32-E72D297353CC}">
              <c16:uniqueId val="{00000001-C60C-42FC-8F4D-23E036F10C54}"/>
            </c:ext>
          </c:extLst>
        </c:ser>
        <c:dLbls>
          <c:showLegendKey val="0"/>
          <c:showVal val="1"/>
          <c:showCatName val="0"/>
          <c:showSerName val="0"/>
          <c:showPercent val="0"/>
          <c:showBubbleSize val="0"/>
        </c:dLbls>
        <c:smooth val="0"/>
        <c:axId val="112055808"/>
        <c:axId val="112057344"/>
      </c:lineChart>
      <c:catAx>
        <c:axId val="112055808"/>
        <c:scaling>
          <c:orientation val="minMax"/>
        </c:scaling>
        <c:delete val="0"/>
        <c:axPos val="b"/>
        <c:numFmt formatCode="General" sourceLinked="1"/>
        <c:majorTickMark val="none"/>
        <c:minorTickMark val="none"/>
        <c:tickLblPos val="nextTo"/>
        <c:crossAx val="112057344"/>
        <c:crosses val="autoZero"/>
        <c:auto val="1"/>
        <c:lblAlgn val="ctr"/>
        <c:lblOffset val="100"/>
        <c:noMultiLvlLbl val="0"/>
      </c:catAx>
      <c:valAx>
        <c:axId val="112057344"/>
        <c:scaling>
          <c:orientation val="minMax"/>
        </c:scaling>
        <c:delete val="0"/>
        <c:axPos val="l"/>
        <c:majorGridlines/>
        <c:numFmt formatCode="0%" sourceLinked="1"/>
        <c:majorTickMark val="none"/>
        <c:minorTickMark val="none"/>
        <c:tickLblPos val="nextTo"/>
        <c:crossAx val="112055808"/>
        <c:crosses val="autoZero"/>
        <c:crossBetween val="between"/>
      </c:valAx>
    </c:plotArea>
    <c:legend>
      <c:legendPos val="r"/>
      <c:overlay val="0"/>
    </c:legend>
    <c:plotVisOnly val="1"/>
    <c:dispBlanksAs val="gap"/>
    <c:showDLblsOverMax val="0"/>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AAB9D47E-67C1-4E1B-91B6-1C4A4CD91A70}" type="datetimeFigureOut">
              <a:rPr lang="en-US" smtClean="0"/>
              <a:t>8/18/2016</a:t>
            </a:fld>
            <a:endParaRPr lang="en-US" dirty="0"/>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01428708-D9B1-4BDD-91D4-ABF1B40EE712}" type="slidenum">
              <a:rPr lang="en-US" smtClean="0"/>
              <a:t>‹#›</a:t>
            </a:fld>
            <a:endParaRPr lang="en-US" dirty="0"/>
          </a:p>
        </p:txBody>
      </p:sp>
    </p:spTree>
    <p:extLst>
      <p:ext uri="{BB962C8B-B14F-4D97-AF65-F5344CB8AC3E}">
        <p14:creationId xmlns:p14="http://schemas.microsoft.com/office/powerpoint/2010/main" val="1020027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D43B9A28-89AB-4FF7-B6F7-B576186B66F1}" type="datetimeFigureOut">
              <a:rPr lang="en-US" smtClean="0"/>
              <a:t>8/18/2016</a:t>
            </a:fld>
            <a:endParaRPr lang="en-US" dirty="0"/>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3F33A409-1646-4137-A75F-3A02A90E5C52}" type="slidenum">
              <a:rPr lang="en-US" smtClean="0"/>
              <a:t>‹#›</a:t>
            </a:fld>
            <a:endParaRPr lang="en-US" dirty="0"/>
          </a:p>
        </p:txBody>
      </p:sp>
    </p:spTree>
    <p:extLst>
      <p:ext uri="{BB962C8B-B14F-4D97-AF65-F5344CB8AC3E}">
        <p14:creationId xmlns:p14="http://schemas.microsoft.com/office/powerpoint/2010/main" val="688970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Change from Dairy to Calcium-Rich Foods (also includes non-dairy)</a:t>
            </a:r>
          </a:p>
          <a:p>
            <a:r>
              <a:rPr lang="en-US" baseline="0" dirty="0" smtClean="0"/>
              <a:t>Change Grain to Whole Grains</a:t>
            </a:r>
          </a:p>
        </p:txBody>
      </p:sp>
      <p:sp>
        <p:nvSpPr>
          <p:cNvPr id="4" name="Slide Number Placeholder 3"/>
          <p:cNvSpPr>
            <a:spLocks noGrp="1"/>
          </p:cNvSpPr>
          <p:nvPr>
            <p:ph type="sldNum" sz="quarter" idx="10"/>
          </p:nvPr>
        </p:nvSpPr>
        <p:spPr/>
        <p:txBody>
          <a:bodyPr/>
          <a:lstStyle/>
          <a:p>
            <a:fld id="{3F33A409-1646-4137-A75F-3A02A90E5C52}" type="slidenum">
              <a:rPr lang="en-US" smtClean="0"/>
              <a:t>3</a:t>
            </a:fld>
            <a:endParaRPr lang="en-US" dirty="0"/>
          </a:p>
        </p:txBody>
      </p:sp>
    </p:spTree>
    <p:extLst>
      <p:ext uri="{BB962C8B-B14F-4D97-AF65-F5344CB8AC3E}">
        <p14:creationId xmlns:p14="http://schemas.microsoft.com/office/powerpoint/2010/main" val="94634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6% of employees use tobacco.  </a:t>
            </a:r>
            <a:r>
              <a:rPr lang="en-US" baseline="0" dirty="0" smtClean="0"/>
              <a:t> Creating a 100% smoke-free workplace, using smoking cessation coaches, or offering incentives to quit are all strategies to reduce the number of tobacco users. </a:t>
            </a:r>
            <a:endParaRPr lang="en-US" dirty="0"/>
          </a:p>
        </p:txBody>
      </p:sp>
      <p:sp>
        <p:nvSpPr>
          <p:cNvPr id="4" name="Slide Number Placeholder 3"/>
          <p:cNvSpPr>
            <a:spLocks noGrp="1"/>
          </p:cNvSpPr>
          <p:nvPr>
            <p:ph type="sldNum" sz="quarter" idx="10"/>
          </p:nvPr>
        </p:nvSpPr>
        <p:spPr/>
        <p:txBody>
          <a:bodyPr/>
          <a:lstStyle/>
          <a:p>
            <a:fld id="{3F33A409-1646-4137-A75F-3A02A90E5C52}" type="slidenum">
              <a:rPr lang="en-US" smtClean="0"/>
              <a:t>12</a:t>
            </a:fld>
            <a:endParaRPr lang="en-US" dirty="0"/>
          </a:p>
        </p:txBody>
      </p:sp>
    </p:spTree>
    <p:extLst>
      <p:ext uri="{BB962C8B-B14F-4D97-AF65-F5344CB8AC3E}">
        <p14:creationId xmlns:p14="http://schemas.microsoft.com/office/powerpoint/2010/main" val="536228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6% of employees use tobacco.  </a:t>
            </a:r>
            <a:r>
              <a:rPr lang="en-US" baseline="0" dirty="0" smtClean="0"/>
              <a:t> Creating a 100% smoke-free workplace, using smoking cessation coaches, or offering incentives to quit are all strategies to reduce the number of tobacco users. </a:t>
            </a:r>
            <a:endParaRPr lang="en-US" dirty="0"/>
          </a:p>
        </p:txBody>
      </p:sp>
      <p:sp>
        <p:nvSpPr>
          <p:cNvPr id="4" name="Slide Number Placeholder 3"/>
          <p:cNvSpPr>
            <a:spLocks noGrp="1"/>
          </p:cNvSpPr>
          <p:nvPr>
            <p:ph type="sldNum" sz="quarter" idx="10"/>
          </p:nvPr>
        </p:nvSpPr>
        <p:spPr/>
        <p:txBody>
          <a:bodyPr/>
          <a:lstStyle/>
          <a:p>
            <a:fld id="{3F33A409-1646-4137-A75F-3A02A90E5C52}" type="slidenum">
              <a:rPr lang="en-US" smtClean="0"/>
              <a:t>13</a:t>
            </a:fld>
            <a:endParaRPr lang="en-US" dirty="0"/>
          </a:p>
        </p:txBody>
      </p:sp>
    </p:spTree>
    <p:extLst>
      <p:ext uri="{BB962C8B-B14F-4D97-AF65-F5344CB8AC3E}">
        <p14:creationId xmlns:p14="http://schemas.microsoft.com/office/powerpoint/2010/main" val="536228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6% of employees use tobacco.  </a:t>
            </a:r>
            <a:r>
              <a:rPr lang="en-US" baseline="0" dirty="0" smtClean="0"/>
              <a:t> Creating a 100% smoke-free workplace, using smoking cessation coaches, or offering incentives to quit are all strategies to reduce the number of tobacco users. </a:t>
            </a:r>
            <a:endParaRPr lang="en-US" dirty="0"/>
          </a:p>
        </p:txBody>
      </p:sp>
      <p:sp>
        <p:nvSpPr>
          <p:cNvPr id="4" name="Slide Number Placeholder 3"/>
          <p:cNvSpPr>
            <a:spLocks noGrp="1"/>
          </p:cNvSpPr>
          <p:nvPr>
            <p:ph type="sldNum" sz="quarter" idx="10"/>
          </p:nvPr>
        </p:nvSpPr>
        <p:spPr/>
        <p:txBody>
          <a:bodyPr/>
          <a:lstStyle/>
          <a:p>
            <a:fld id="{3F33A409-1646-4137-A75F-3A02A90E5C52}" type="slidenum">
              <a:rPr lang="en-US" smtClean="0"/>
              <a:t>14</a:t>
            </a:fld>
            <a:endParaRPr lang="en-US" dirty="0"/>
          </a:p>
        </p:txBody>
      </p:sp>
    </p:spTree>
    <p:extLst>
      <p:ext uri="{BB962C8B-B14F-4D97-AF65-F5344CB8AC3E}">
        <p14:creationId xmlns:p14="http://schemas.microsoft.com/office/powerpoint/2010/main" val="536228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Combine this slide with Waist Circumference.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t>
            </a:r>
            <a:r>
              <a:rPr lang="en-US" dirty="0" smtClean="0"/>
              <a:t>People who are overweight/obese, compared to those with a normal or healthy weight, are at increased risk for many serious diseases and health conditions. </a:t>
            </a:r>
            <a:r>
              <a:rPr lang="en-US" sz="1200" b="0" i="0" kern="1200" dirty="0" smtClean="0">
                <a:solidFill>
                  <a:schemeClr val="tx1"/>
                </a:solidFill>
                <a:effectLst/>
                <a:latin typeface="+mn-lt"/>
                <a:ea typeface="+mn-ea"/>
                <a:cs typeface="+mn-cs"/>
              </a:rPr>
              <a:t>Obesity contributes to major causes of death and disability, including heart attacks, strokes, high blood pressure, cancer, diabetes, osteoarthritis, fatty liver, and depression.  In addition, those with excess abdominal</a:t>
            </a:r>
            <a:r>
              <a:rPr lang="en-US" sz="1200" b="0" i="0" kern="1200" baseline="0" dirty="0" smtClean="0">
                <a:solidFill>
                  <a:schemeClr val="tx1"/>
                </a:solidFill>
                <a:effectLst/>
                <a:latin typeface="+mn-lt"/>
                <a:ea typeface="+mn-ea"/>
                <a:cs typeface="+mn-cs"/>
              </a:rPr>
              <a:t> obesity are at greater risk for cardiovascular disease.  Modifying diet and exercise is an effective way to reduce and prevent obesity.”</a:t>
            </a:r>
            <a:endParaRPr lang="en-US" dirty="0" smtClean="0"/>
          </a:p>
        </p:txBody>
      </p:sp>
      <p:sp>
        <p:nvSpPr>
          <p:cNvPr id="4" name="Slide Number Placeholder 3"/>
          <p:cNvSpPr>
            <a:spLocks noGrp="1"/>
          </p:cNvSpPr>
          <p:nvPr>
            <p:ph type="sldNum" sz="quarter" idx="10"/>
          </p:nvPr>
        </p:nvSpPr>
        <p:spPr/>
        <p:txBody>
          <a:bodyPr/>
          <a:lstStyle/>
          <a:p>
            <a:fld id="{3F33A409-1646-4137-A75F-3A02A90E5C52}" type="slidenum">
              <a:rPr lang="en-US" smtClean="0"/>
              <a:t>15</a:t>
            </a:fld>
            <a:endParaRPr lang="en-US" dirty="0"/>
          </a:p>
        </p:txBody>
      </p:sp>
    </p:spTree>
    <p:extLst>
      <p:ext uri="{BB962C8B-B14F-4D97-AF65-F5344CB8AC3E}">
        <p14:creationId xmlns:p14="http://schemas.microsoft.com/office/powerpoint/2010/main" val="1344297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Combine this slide with Waist Circumference.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t>
            </a:r>
            <a:r>
              <a:rPr lang="en-US" dirty="0" smtClean="0"/>
              <a:t>People who are overweight/obese, compared to those with a normal or healthy weight, are at increased risk for many serious diseases and health conditions. </a:t>
            </a:r>
            <a:r>
              <a:rPr lang="en-US" sz="1200" b="0" i="0" kern="1200" dirty="0" smtClean="0">
                <a:solidFill>
                  <a:schemeClr val="tx1"/>
                </a:solidFill>
                <a:effectLst/>
                <a:latin typeface="+mn-lt"/>
                <a:ea typeface="+mn-ea"/>
                <a:cs typeface="+mn-cs"/>
              </a:rPr>
              <a:t>Obesity contributes to major causes of death and disability, including heart attacks, strokes, high blood pressure, cancer, diabetes, osteoarthritis, fatty liver, and depression.  In addition, those with excess abdominal</a:t>
            </a:r>
            <a:r>
              <a:rPr lang="en-US" sz="1200" b="0" i="0" kern="1200" baseline="0" dirty="0" smtClean="0">
                <a:solidFill>
                  <a:schemeClr val="tx1"/>
                </a:solidFill>
                <a:effectLst/>
                <a:latin typeface="+mn-lt"/>
                <a:ea typeface="+mn-ea"/>
                <a:cs typeface="+mn-cs"/>
              </a:rPr>
              <a:t> obesity are at greater risk for cardiovascular disease.  Modifying diet and exercise is an effective way to reduce and prevent obesity.”</a:t>
            </a:r>
            <a:endParaRPr lang="en-US" dirty="0" smtClean="0"/>
          </a:p>
        </p:txBody>
      </p:sp>
      <p:sp>
        <p:nvSpPr>
          <p:cNvPr id="4" name="Slide Number Placeholder 3"/>
          <p:cNvSpPr>
            <a:spLocks noGrp="1"/>
          </p:cNvSpPr>
          <p:nvPr>
            <p:ph type="sldNum" sz="quarter" idx="10"/>
          </p:nvPr>
        </p:nvSpPr>
        <p:spPr/>
        <p:txBody>
          <a:bodyPr/>
          <a:lstStyle/>
          <a:p>
            <a:fld id="{3F33A409-1646-4137-A75F-3A02A90E5C52}" type="slidenum">
              <a:rPr lang="en-US" smtClean="0"/>
              <a:t>16</a:t>
            </a:fld>
            <a:endParaRPr lang="en-US" dirty="0"/>
          </a:p>
        </p:txBody>
      </p:sp>
    </p:spTree>
    <p:extLst>
      <p:ext uri="{BB962C8B-B14F-4D97-AF65-F5344CB8AC3E}">
        <p14:creationId xmlns:p14="http://schemas.microsoft.com/office/powerpoint/2010/main" val="1344297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Combine this slide with Waist Circumference.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t>
            </a:r>
            <a:r>
              <a:rPr lang="en-US" dirty="0" smtClean="0"/>
              <a:t>People who are overweight/obese, compared to those with a normal or healthy weight, are at increased risk for many serious diseases and health conditions. </a:t>
            </a:r>
            <a:r>
              <a:rPr lang="en-US" sz="1200" b="0" i="0" kern="1200" dirty="0" smtClean="0">
                <a:solidFill>
                  <a:schemeClr val="tx1"/>
                </a:solidFill>
                <a:effectLst/>
                <a:latin typeface="+mn-lt"/>
                <a:ea typeface="+mn-ea"/>
                <a:cs typeface="+mn-cs"/>
              </a:rPr>
              <a:t>Obesity contributes to major causes of death and disability, including heart attacks, strokes, high blood pressure, cancer, diabetes, osteoarthritis, fatty liver, and depression.  In addition, those with excess abdominal</a:t>
            </a:r>
            <a:r>
              <a:rPr lang="en-US" sz="1200" b="0" i="0" kern="1200" baseline="0" dirty="0" smtClean="0">
                <a:solidFill>
                  <a:schemeClr val="tx1"/>
                </a:solidFill>
                <a:effectLst/>
                <a:latin typeface="+mn-lt"/>
                <a:ea typeface="+mn-ea"/>
                <a:cs typeface="+mn-cs"/>
              </a:rPr>
              <a:t> obesity are at greater risk for cardiovascular disease.  Modifying diet and exercise is an effective way to reduce and prevent obesity.”</a:t>
            </a:r>
            <a:endParaRPr lang="en-US" dirty="0" smtClean="0"/>
          </a:p>
        </p:txBody>
      </p:sp>
      <p:sp>
        <p:nvSpPr>
          <p:cNvPr id="4" name="Slide Number Placeholder 3"/>
          <p:cNvSpPr>
            <a:spLocks noGrp="1"/>
          </p:cNvSpPr>
          <p:nvPr>
            <p:ph type="sldNum" sz="quarter" idx="10"/>
          </p:nvPr>
        </p:nvSpPr>
        <p:spPr/>
        <p:txBody>
          <a:bodyPr/>
          <a:lstStyle/>
          <a:p>
            <a:fld id="{3F33A409-1646-4137-A75F-3A02A90E5C52}" type="slidenum">
              <a:rPr lang="en-US" smtClean="0"/>
              <a:t>17</a:t>
            </a:fld>
            <a:endParaRPr lang="en-US" dirty="0"/>
          </a:p>
        </p:txBody>
      </p:sp>
    </p:spTree>
    <p:extLst>
      <p:ext uri="{BB962C8B-B14F-4D97-AF65-F5344CB8AC3E}">
        <p14:creationId xmlns:p14="http://schemas.microsoft.com/office/powerpoint/2010/main" val="1344297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 cholesterol is one of the major </a:t>
            </a:r>
            <a:r>
              <a:rPr lang="en-US" i="1" u="sng" dirty="0" smtClean="0"/>
              <a:t>controllable</a:t>
            </a:r>
            <a:r>
              <a:rPr lang="en-US" dirty="0" smtClean="0"/>
              <a:t> risk factors for coronary heart disease, heart attack and stroke.  Other risk factors like high blood pressure or diabetes increase the risk even further.</a:t>
            </a:r>
            <a:r>
              <a:rPr lang="en-US" baseline="0" dirty="0" smtClean="0"/>
              <a:t>  High HDL cholesterol is beneficial for heart health.  Less than optimal HDL can be a result of inactivity and poor diet.  46% of employees have high cholesterol and 72% have less than optimal HDL cholesterol. </a:t>
            </a:r>
            <a:endParaRPr lang="en-US" dirty="0" smtClean="0"/>
          </a:p>
        </p:txBody>
      </p:sp>
      <p:sp>
        <p:nvSpPr>
          <p:cNvPr id="4" name="Slide Number Placeholder 3"/>
          <p:cNvSpPr>
            <a:spLocks noGrp="1"/>
          </p:cNvSpPr>
          <p:nvPr>
            <p:ph type="sldNum" sz="quarter" idx="10"/>
          </p:nvPr>
        </p:nvSpPr>
        <p:spPr/>
        <p:txBody>
          <a:bodyPr/>
          <a:lstStyle/>
          <a:p>
            <a:fld id="{3F33A409-1646-4137-A75F-3A02A90E5C52}" type="slidenum">
              <a:rPr lang="en-US" smtClean="0"/>
              <a:t>18</a:t>
            </a:fld>
            <a:endParaRPr lang="en-US" dirty="0"/>
          </a:p>
        </p:txBody>
      </p:sp>
    </p:spTree>
    <p:extLst>
      <p:ext uri="{BB962C8B-B14F-4D97-AF65-F5344CB8AC3E}">
        <p14:creationId xmlns:p14="http://schemas.microsoft.com/office/powerpoint/2010/main" val="4007201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 cholesterol is one of the major </a:t>
            </a:r>
            <a:r>
              <a:rPr lang="en-US" i="1" u="sng" dirty="0" smtClean="0"/>
              <a:t>controllable</a:t>
            </a:r>
            <a:r>
              <a:rPr lang="en-US" dirty="0" smtClean="0"/>
              <a:t> risk factors for coronary heart disease, heart attack and stroke.  Other risk factors like high blood pressure or diabetes increase the risk even further.</a:t>
            </a:r>
            <a:r>
              <a:rPr lang="en-US" baseline="0" dirty="0" smtClean="0"/>
              <a:t>  High HDL cholesterol is beneficial for heart health.  Less than optimal HDL can be a result of inactivity and poor diet.  46% of employees have high cholesterol and 72% have less than optimal HDL cholesterol. </a:t>
            </a:r>
            <a:endParaRPr lang="en-US" dirty="0" smtClean="0"/>
          </a:p>
        </p:txBody>
      </p:sp>
      <p:sp>
        <p:nvSpPr>
          <p:cNvPr id="4" name="Slide Number Placeholder 3"/>
          <p:cNvSpPr>
            <a:spLocks noGrp="1"/>
          </p:cNvSpPr>
          <p:nvPr>
            <p:ph type="sldNum" sz="quarter" idx="10"/>
          </p:nvPr>
        </p:nvSpPr>
        <p:spPr/>
        <p:txBody>
          <a:bodyPr/>
          <a:lstStyle/>
          <a:p>
            <a:fld id="{3F33A409-1646-4137-A75F-3A02A90E5C52}" type="slidenum">
              <a:rPr lang="en-US" smtClean="0"/>
              <a:t>19</a:t>
            </a:fld>
            <a:endParaRPr lang="en-US" dirty="0"/>
          </a:p>
        </p:txBody>
      </p:sp>
    </p:spTree>
    <p:extLst>
      <p:ext uri="{BB962C8B-B14F-4D97-AF65-F5344CB8AC3E}">
        <p14:creationId xmlns:p14="http://schemas.microsoft.com/office/powerpoint/2010/main" val="4007201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 of employees have optimal glucose when they are non-fasting.  Employees may still be at risk for high</a:t>
            </a:r>
            <a:r>
              <a:rPr lang="en-US" baseline="0" dirty="0" smtClean="0"/>
              <a:t> blood sugar.  It is recommended to have a fasting screening and/or A1C test to determine health risks.  </a:t>
            </a:r>
            <a:endParaRPr lang="en-US" dirty="0"/>
          </a:p>
        </p:txBody>
      </p:sp>
      <p:sp>
        <p:nvSpPr>
          <p:cNvPr id="4" name="Slide Number Placeholder 3"/>
          <p:cNvSpPr>
            <a:spLocks noGrp="1"/>
          </p:cNvSpPr>
          <p:nvPr>
            <p:ph type="sldNum" sz="quarter" idx="10"/>
          </p:nvPr>
        </p:nvSpPr>
        <p:spPr/>
        <p:txBody>
          <a:bodyPr/>
          <a:lstStyle/>
          <a:p>
            <a:fld id="{3F33A409-1646-4137-A75F-3A02A90E5C52}" type="slidenum">
              <a:rPr lang="en-US" smtClean="0"/>
              <a:t>20</a:t>
            </a:fld>
            <a:endParaRPr lang="en-US" dirty="0"/>
          </a:p>
        </p:txBody>
      </p:sp>
    </p:spTree>
    <p:extLst>
      <p:ext uri="{BB962C8B-B14F-4D97-AF65-F5344CB8AC3E}">
        <p14:creationId xmlns:p14="http://schemas.microsoft.com/office/powerpoint/2010/main" val="3252118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 of employees have optimal glucose when they are non-fasting.  Employees may still be at risk for high</a:t>
            </a:r>
            <a:r>
              <a:rPr lang="en-US" baseline="0" dirty="0" smtClean="0"/>
              <a:t> blood sugar.  It is recommended to have a fasting screening and/or A1C test to determine health risks.  </a:t>
            </a:r>
            <a:endParaRPr lang="en-US" dirty="0"/>
          </a:p>
        </p:txBody>
      </p:sp>
      <p:sp>
        <p:nvSpPr>
          <p:cNvPr id="4" name="Slide Number Placeholder 3"/>
          <p:cNvSpPr>
            <a:spLocks noGrp="1"/>
          </p:cNvSpPr>
          <p:nvPr>
            <p:ph type="sldNum" sz="quarter" idx="10"/>
          </p:nvPr>
        </p:nvSpPr>
        <p:spPr/>
        <p:txBody>
          <a:bodyPr/>
          <a:lstStyle/>
          <a:p>
            <a:fld id="{3F33A409-1646-4137-A75F-3A02A90E5C52}" type="slidenum">
              <a:rPr lang="en-US" smtClean="0"/>
              <a:t>21</a:t>
            </a:fld>
            <a:endParaRPr lang="en-US" dirty="0"/>
          </a:p>
        </p:txBody>
      </p:sp>
    </p:spTree>
    <p:extLst>
      <p:ext uri="{BB962C8B-B14F-4D97-AF65-F5344CB8AC3E}">
        <p14:creationId xmlns:p14="http://schemas.microsoft.com/office/powerpoint/2010/main" val="3252118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SB Note: Maybe</a:t>
            </a:r>
            <a:r>
              <a:rPr lang="en-US" baseline="0" dirty="0" smtClean="0"/>
              <a:t> the bottom % should be a graph?  I want it to stand out though, how badly they are doing as a group. – maybe just show 63% not meeting as a graph?</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63% of employees are</a:t>
            </a:r>
            <a:r>
              <a:rPr lang="en-US" baseline="0" dirty="0" smtClean="0"/>
              <a:t> not meeting at least 4 out of 5 dietary recommendations.  Inadequate intake of nutrient-dense foods can lead to nutrient deficiencies, impairs worker productivity, and contributes to disease risk.  Even small positive dietary changes can have a profound effect on overall health and wellbeing.  </a:t>
            </a:r>
          </a:p>
          <a:p>
            <a:endParaRPr lang="en-US" dirty="0" smtClean="0"/>
          </a:p>
          <a:p>
            <a:r>
              <a:rPr lang="en-US" dirty="0" smtClean="0"/>
              <a:t>Change Protein to Lean</a:t>
            </a:r>
            <a:r>
              <a:rPr lang="en-US" baseline="0" dirty="0" smtClean="0"/>
              <a:t> Protein</a:t>
            </a:r>
            <a:endParaRPr lang="en-US" dirty="0"/>
          </a:p>
        </p:txBody>
      </p:sp>
      <p:sp>
        <p:nvSpPr>
          <p:cNvPr id="4" name="Slide Number Placeholder 3"/>
          <p:cNvSpPr>
            <a:spLocks noGrp="1"/>
          </p:cNvSpPr>
          <p:nvPr>
            <p:ph type="sldNum" sz="quarter" idx="10"/>
          </p:nvPr>
        </p:nvSpPr>
        <p:spPr/>
        <p:txBody>
          <a:bodyPr/>
          <a:lstStyle/>
          <a:p>
            <a:fld id="{3F33A409-1646-4137-A75F-3A02A90E5C52}" type="slidenum">
              <a:rPr lang="en-US" smtClean="0"/>
              <a:t>4</a:t>
            </a:fld>
            <a:endParaRPr lang="en-US" dirty="0"/>
          </a:p>
        </p:txBody>
      </p:sp>
    </p:spTree>
    <p:extLst>
      <p:ext uri="{BB962C8B-B14F-4D97-AF65-F5344CB8AC3E}">
        <p14:creationId xmlns:p14="http://schemas.microsoft.com/office/powerpoint/2010/main" val="20392810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33A409-1646-4137-A75F-3A02A90E5C52}" type="slidenum">
              <a:rPr lang="en-US" smtClean="0"/>
              <a:t>22</a:t>
            </a:fld>
            <a:endParaRPr lang="en-US" dirty="0"/>
          </a:p>
        </p:txBody>
      </p:sp>
    </p:spTree>
    <p:extLst>
      <p:ext uri="{BB962C8B-B14F-4D97-AF65-F5344CB8AC3E}">
        <p14:creationId xmlns:p14="http://schemas.microsoft.com/office/powerpoint/2010/main" val="34337093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33A409-1646-4137-A75F-3A02A90E5C52}" type="slidenum">
              <a:rPr lang="en-US" smtClean="0"/>
              <a:t>23</a:t>
            </a:fld>
            <a:endParaRPr lang="en-US" dirty="0"/>
          </a:p>
        </p:txBody>
      </p:sp>
    </p:spTree>
    <p:extLst>
      <p:ext uri="{BB962C8B-B14F-4D97-AF65-F5344CB8AC3E}">
        <p14:creationId xmlns:p14="http://schemas.microsoft.com/office/powerpoint/2010/main" val="3433709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33A409-1646-4137-A75F-3A02A90E5C52}" type="slidenum">
              <a:rPr lang="en-US" smtClean="0"/>
              <a:t>24</a:t>
            </a:fld>
            <a:endParaRPr lang="en-US" dirty="0"/>
          </a:p>
        </p:txBody>
      </p:sp>
    </p:spTree>
    <p:extLst>
      <p:ext uri="{BB962C8B-B14F-4D97-AF65-F5344CB8AC3E}">
        <p14:creationId xmlns:p14="http://schemas.microsoft.com/office/powerpoint/2010/main" val="34337093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 you think their three biggest areas for improvement are? </a:t>
            </a:r>
          </a:p>
          <a:p>
            <a:r>
              <a:rPr lang="en-US" dirty="0" smtClean="0"/>
              <a:t>Blood</a:t>
            </a:r>
            <a:r>
              <a:rPr lang="en-US" baseline="0" dirty="0" smtClean="0"/>
              <a:t> Pressure</a:t>
            </a:r>
          </a:p>
          <a:p>
            <a:r>
              <a:rPr lang="en-US" baseline="0" dirty="0" smtClean="0"/>
              <a:t>Nutrition</a:t>
            </a:r>
          </a:p>
          <a:p>
            <a:r>
              <a:rPr lang="en-US" baseline="0" dirty="0" smtClean="0"/>
              <a:t>Weight Loss</a:t>
            </a:r>
            <a:endParaRPr lang="en-US" dirty="0"/>
          </a:p>
        </p:txBody>
      </p:sp>
      <p:sp>
        <p:nvSpPr>
          <p:cNvPr id="4" name="Slide Number Placeholder 3"/>
          <p:cNvSpPr>
            <a:spLocks noGrp="1"/>
          </p:cNvSpPr>
          <p:nvPr>
            <p:ph type="sldNum" sz="quarter" idx="10"/>
          </p:nvPr>
        </p:nvSpPr>
        <p:spPr/>
        <p:txBody>
          <a:bodyPr/>
          <a:lstStyle/>
          <a:p>
            <a:fld id="{3F33A409-1646-4137-A75F-3A02A90E5C52}" type="slidenum">
              <a:rPr lang="en-US" smtClean="0"/>
              <a:t>26</a:t>
            </a:fld>
            <a:endParaRPr lang="en-US" dirty="0"/>
          </a:p>
        </p:txBody>
      </p:sp>
    </p:spTree>
    <p:extLst>
      <p:ext uri="{BB962C8B-B14F-4D97-AF65-F5344CB8AC3E}">
        <p14:creationId xmlns:p14="http://schemas.microsoft.com/office/powerpoint/2010/main" val="896111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SB Note: I’d like</a:t>
            </a:r>
            <a:r>
              <a:rPr lang="en-US" baseline="0" dirty="0" smtClean="0"/>
              <a:t> this page to be about where we got the info.  But also where they can go to read more. What others should we include?  What would be nice, actually, is if we had a resource page for each factor we tested and we could put it at the bottom of each slide!</a:t>
            </a:r>
            <a:endParaRPr lang="en-US" dirty="0"/>
          </a:p>
        </p:txBody>
      </p:sp>
      <p:sp>
        <p:nvSpPr>
          <p:cNvPr id="4" name="Slide Number Placeholder 3"/>
          <p:cNvSpPr>
            <a:spLocks noGrp="1"/>
          </p:cNvSpPr>
          <p:nvPr>
            <p:ph type="sldNum" sz="quarter" idx="10"/>
          </p:nvPr>
        </p:nvSpPr>
        <p:spPr/>
        <p:txBody>
          <a:bodyPr/>
          <a:lstStyle/>
          <a:p>
            <a:fld id="{3F33A409-1646-4137-A75F-3A02A90E5C52}" type="slidenum">
              <a:rPr lang="en-US" smtClean="0"/>
              <a:t>27</a:t>
            </a:fld>
            <a:endParaRPr lang="en-US" dirty="0"/>
          </a:p>
        </p:txBody>
      </p:sp>
    </p:spTree>
    <p:extLst>
      <p:ext uri="{BB962C8B-B14F-4D97-AF65-F5344CB8AC3E}">
        <p14:creationId xmlns:p14="http://schemas.microsoft.com/office/powerpoint/2010/main" val="3005467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SB Note: Maybe</a:t>
            </a:r>
            <a:r>
              <a:rPr lang="en-US" baseline="0" dirty="0" smtClean="0"/>
              <a:t> the bottom % should be a graph?  I want it to stand out though, how badly they are doing as a group. – maybe just show 63% not meeting as a graph?</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63% of employees are</a:t>
            </a:r>
            <a:r>
              <a:rPr lang="en-US" baseline="0" dirty="0" smtClean="0"/>
              <a:t> not meeting at least 4 out of 5 dietary recommendations.  Inadequate intake of nutrient-dense foods can lead to nutrient deficiencies, impairs worker productivity, and contributes to disease risk.  Even small positive dietary changes can have a profound effect on overall health and wellbeing.  </a:t>
            </a:r>
          </a:p>
          <a:p>
            <a:endParaRPr lang="en-US" dirty="0" smtClean="0"/>
          </a:p>
          <a:p>
            <a:r>
              <a:rPr lang="en-US" dirty="0" smtClean="0"/>
              <a:t>Change Protein to Lean</a:t>
            </a:r>
            <a:r>
              <a:rPr lang="en-US" baseline="0" dirty="0" smtClean="0"/>
              <a:t> Protein</a:t>
            </a:r>
            <a:endParaRPr lang="en-US" dirty="0"/>
          </a:p>
        </p:txBody>
      </p:sp>
      <p:sp>
        <p:nvSpPr>
          <p:cNvPr id="4" name="Slide Number Placeholder 3"/>
          <p:cNvSpPr>
            <a:spLocks noGrp="1"/>
          </p:cNvSpPr>
          <p:nvPr>
            <p:ph type="sldNum" sz="quarter" idx="10"/>
          </p:nvPr>
        </p:nvSpPr>
        <p:spPr/>
        <p:txBody>
          <a:bodyPr/>
          <a:lstStyle/>
          <a:p>
            <a:fld id="{3F33A409-1646-4137-A75F-3A02A90E5C52}" type="slidenum">
              <a:rPr lang="en-US" smtClean="0"/>
              <a:t>5</a:t>
            </a:fld>
            <a:endParaRPr lang="en-US" dirty="0"/>
          </a:p>
        </p:txBody>
      </p:sp>
    </p:spTree>
    <p:extLst>
      <p:ext uri="{BB962C8B-B14F-4D97-AF65-F5344CB8AC3E}">
        <p14:creationId xmlns:p14="http://schemas.microsoft.com/office/powerpoint/2010/main" val="2039281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SB Note: Maybe</a:t>
            </a:r>
            <a:r>
              <a:rPr lang="en-US" baseline="0" dirty="0" smtClean="0"/>
              <a:t> the bottom % should be a graph?  I want it to stand out though, how badly they are doing as a group. – maybe just show 63% not meeting as a graph?</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63% of employees are</a:t>
            </a:r>
            <a:r>
              <a:rPr lang="en-US" baseline="0" dirty="0" smtClean="0"/>
              <a:t> not meeting at least 4 out of 5 dietary recommendations.  Inadequate intake of nutrient-dense foods can lead to nutrient deficiencies, impairs worker productivity, and contributes to disease risk.  Even small positive dietary changes can have a profound effect on overall health and wellbeing.  </a:t>
            </a:r>
          </a:p>
          <a:p>
            <a:endParaRPr lang="en-US" dirty="0" smtClean="0"/>
          </a:p>
          <a:p>
            <a:r>
              <a:rPr lang="en-US" dirty="0" smtClean="0"/>
              <a:t>Change Protein to Lean</a:t>
            </a:r>
            <a:r>
              <a:rPr lang="en-US" baseline="0" dirty="0" smtClean="0"/>
              <a:t> Protein</a:t>
            </a:r>
            <a:endParaRPr lang="en-US" dirty="0"/>
          </a:p>
        </p:txBody>
      </p:sp>
      <p:sp>
        <p:nvSpPr>
          <p:cNvPr id="4" name="Slide Number Placeholder 3"/>
          <p:cNvSpPr>
            <a:spLocks noGrp="1"/>
          </p:cNvSpPr>
          <p:nvPr>
            <p:ph type="sldNum" sz="quarter" idx="10"/>
          </p:nvPr>
        </p:nvSpPr>
        <p:spPr/>
        <p:txBody>
          <a:bodyPr/>
          <a:lstStyle/>
          <a:p>
            <a:fld id="{3F33A409-1646-4137-A75F-3A02A90E5C52}" type="slidenum">
              <a:rPr lang="en-US" smtClean="0"/>
              <a:t>6</a:t>
            </a:fld>
            <a:endParaRPr lang="en-US" dirty="0"/>
          </a:p>
        </p:txBody>
      </p:sp>
    </p:spTree>
    <p:extLst>
      <p:ext uri="{BB962C8B-B14F-4D97-AF65-F5344CB8AC3E}">
        <p14:creationId xmlns:p14="http://schemas.microsoft.com/office/powerpoint/2010/main" val="2039281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SB Note: Maybe</a:t>
            </a:r>
            <a:r>
              <a:rPr lang="en-US" baseline="0" dirty="0" smtClean="0"/>
              <a:t> the bottom % should be a graph?  I want it to stand out though, how badly they are doing as a group. – maybe just show 63% not meeting as a graph?</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63% of employees are</a:t>
            </a:r>
            <a:r>
              <a:rPr lang="en-US" baseline="0" dirty="0" smtClean="0"/>
              <a:t> not meeting at least 4 out of 5 dietary recommendations.  Inadequate intake of nutrient-dense foods can lead to nutrient deficiencies, impairs worker productivity, and contributes to disease risk.  Even small positive dietary changes can have a profound effect on overall health and wellbeing.  </a:t>
            </a:r>
          </a:p>
          <a:p>
            <a:endParaRPr lang="en-US" dirty="0" smtClean="0"/>
          </a:p>
          <a:p>
            <a:r>
              <a:rPr lang="en-US" dirty="0" smtClean="0"/>
              <a:t>Change Protein to Lean</a:t>
            </a:r>
            <a:r>
              <a:rPr lang="en-US" baseline="0" dirty="0" smtClean="0"/>
              <a:t> Protein</a:t>
            </a:r>
            <a:endParaRPr lang="en-US" dirty="0"/>
          </a:p>
        </p:txBody>
      </p:sp>
      <p:sp>
        <p:nvSpPr>
          <p:cNvPr id="4" name="Slide Number Placeholder 3"/>
          <p:cNvSpPr>
            <a:spLocks noGrp="1"/>
          </p:cNvSpPr>
          <p:nvPr>
            <p:ph type="sldNum" sz="quarter" idx="10"/>
          </p:nvPr>
        </p:nvSpPr>
        <p:spPr/>
        <p:txBody>
          <a:bodyPr/>
          <a:lstStyle/>
          <a:p>
            <a:fld id="{3F33A409-1646-4137-A75F-3A02A90E5C52}" type="slidenum">
              <a:rPr lang="en-US" smtClean="0"/>
              <a:t>7</a:t>
            </a:fld>
            <a:endParaRPr lang="en-US" dirty="0"/>
          </a:p>
        </p:txBody>
      </p:sp>
    </p:spTree>
    <p:extLst>
      <p:ext uri="{BB962C8B-B14F-4D97-AF65-F5344CB8AC3E}">
        <p14:creationId xmlns:p14="http://schemas.microsoft.com/office/powerpoint/2010/main" val="2039281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SB Note: Maybe</a:t>
            </a:r>
            <a:r>
              <a:rPr lang="en-US" baseline="0" dirty="0" smtClean="0"/>
              <a:t> the bottom % should be a graph?  I want it to stand out though, how badly they are doing as a group. – maybe just show 63% not meeting as a graph?</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63% of employees are</a:t>
            </a:r>
            <a:r>
              <a:rPr lang="en-US" baseline="0" dirty="0" smtClean="0"/>
              <a:t> not meeting at least 4 out of 5 dietary recommendations.  Inadequate intake of nutrient-dense foods can lead to nutrient deficiencies, impairs worker productivity, and contributes to disease risk.  Even small positive dietary changes can have a profound effect on overall health and wellbeing.  </a:t>
            </a:r>
          </a:p>
          <a:p>
            <a:endParaRPr lang="en-US" dirty="0" smtClean="0"/>
          </a:p>
          <a:p>
            <a:r>
              <a:rPr lang="en-US" dirty="0" smtClean="0"/>
              <a:t>Change Protein to Lean</a:t>
            </a:r>
            <a:r>
              <a:rPr lang="en-US" baseline="0" dirty="0" smtClean="0"/>
              <a:t> Protein</a:t>
            </a:r>
            <a:endParaRPr lang="en-US" dirty="0"/>
          </a:p>
        </p:txBody>
      </p:sp>
      <p:sp>
        <p:nvSpPr>
          <p:cNvPr id="4" name="Slide Number Placeholder 3"/>
          <p:cNvSpPr>
            <a:spLocks noGrp="1"/>
          </p:cNvSpPr>
          <p:nvPr>
            <p:ph type="sldNum" sz="quarter" idx="10"/>
          </p:nvPr>
        </p:nvSpPr>
        <p:spPr/>
        <p:txBody>
          <a:bodyPr/>
          <a:lstStyle/>
          <a:p>
            <a:fld id="{3F33A409-1646-4137-A75F-3A02A90E5C52}" type="slidenum">
              <a:rPr lang="en-US" smtClean="0"/>
              <a:t>8</a:t>
            </a:fld>
            <a:endParaRPr lang="en-US" dirty="0"/>
          </a:p>
        </p:txBody>
      </p:sp>
    </p:spTree>
    <p:extLst>
      <p:ext uri="{BB962C8B-B14F-4D97-AF65-F5344CB8AC3E}">
        <p14:creationId xmlns:p14="http://schemas.microsoft.com/office/powerpoint/2010/main" val="2039281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SB Note: Maybe</a:t>
            </a:r>
            <a:r>
              <a:rPr lang="en-US" baseline="0" dirty="0" smtClean="0"/>
              <a:t> the bottom % should be a graph?  I want it to stand out though, how badly they are doing as a group. – maybe just show 63% not meeting as a graph?</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63% of employees are</a:t>
            </a:r>
            <a:r>
              <a:rPr lang="en-US" baseline="0" dirty="0" smtClean="0"/>
              <a:t> not meeting at least 4 out of 5 dietary recommendations.  Inadequate intake of nutrient-dense foods can lead to nutrient deficiencies, impairs worker productivity, and contributes to disease risk.  Even small positive dietary changes can have a profound effect on overall health and wellbeing.  </a:t>
            </a:r>
          </a:p>
          <a:p>
            <a:endParaRPr lang="en-US" dirty="0" smtClean="0"/>
          </a:p>
          <a:p>
            <a:r>
              <a:rPr lang="en-US" dirty="0" smtClean="0"/>
              <a:t>Change Protein to Lean</a:t>
            </a:r>
            <a:r>
              <a:rPr lang="en-US" baseline="0" dirty="0" smtClean="0"/>
              <a:t> Protein</a:t>
            </a:r>
            <a:endParaRPr lang="en-US" dirty="0"/>
          </a:p>
        </p:txBody>
      </p:sp>
      <p:sp>
        <p:nvSpPr>
          <p:cNvPr id="4" name="Slide Number Placeholder 3"/>
          <p:cNvSpPr>
            <a:spLocks noGrp="1"/>
          </p:cNvSpPr>
          <p:nvPr>
            <p:ph type="sldNum" sz="quarter" idx="10"/>
          </p:nvPr>
        </p:nvSpPr>
        <p:spPr/>
        <p:txBody>
          <a:bodyPr/>
          <a:lstStyle/>
          <a:p>
            <a:fld id="{3F33A409-1646-4137-A75F-3A02A90E5C52}" type="slidenum">
              <a:rPr lang="en-US" smtClean="0"/>
              <a:t>9</a:t>
            </a:fld>
            <a:endParaRPr lang="en-US" dirty="0"/>
          </a:p>
        </p:txBody>
      </p:sp>
    </p:spTree>
    <p:extLst>
      <p:ext uri="{BB962C8B-B14F-4D97-AF65-F5344CB8AC3E}">
        <p14:creationId xmlns:p14="http://schemas.microsoft.com/office/powerpoint/2010/main" val="2039281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43% of employees did not meet </a:t>
            </a:r>
            <a:r>
              <a:rPr lang="en-US" sz="1200" b="0" i="1" u="sng" kern="1200" dirty="0" smtClean="0">
                <a:solidFill>
                  <a:schemeClr val="tx1"/>
                </a:solidFill>
                <a:effectLst/>
                <a:latin typeface="+mn-lt"/>
                <a:ea typeface="+mn-ea"/>
                <a:cs typeface="+mn-cs"/>
              </a:rPr>
              <a:t>minimum</a:t>
            </a:r>
            <a:r>
              <a:rPr lang="en-US" sz="1200" b="0" i="0" kern="1200" dirty="0" smtClean="0">
                <a:solidFill>
                  <a:schemeClr val="tx1"/>
                </a:solidFill>
                <a:effectLst/>
                <a:latin typeface="+mn-lt"/>
                <a:ea typeface="+mn-ea"/>
                <a:cs typeface="+mn-cs"/>
              </a:rPr>
              <a:t> physical activity guidelines.  It has been said that “sitting is the new smoking”.</a:t>
            </a:r>
            <a:r>
              <a:rPr lang="en-US" sz="1200" b="0" i="0" kern="1200" baseline="0" dirty="0" smtClean="0">
                <a:solidFill>
                  <a:schemeClr val="tx1"/>
                </a:solidFill>
                <a:effectLst/>
                <a:latin typeface="+mn-lt"/>
                <a:ea typeface="+mn-ea"/>
                <a:cs typeface="+mn-cs"/>
              </a:rPr>
              <a:t>  Being sedentary is a dangerous health risk, and t</a:t>
            </a:r>
            <a:r>
              <a:rPr lang="en-US" sz="1200" b="0" i="0" kern="1200" dirty="0" smtClean="0">
                <a:solidFill>
                  <a:schemeClr val="tx1"/>
                </a:solidFill>
                <a:effectLst/>
                <a:latin typeface="+mn-lt"/>
                <a:ea typeface="+mn-ea"/>
                <a:cs typeface="+mn-cs"/>
              </a:rPr>
              <a:t>here are many benefits to meeting or exceeding physical activity recommendations,</a:t>
            </a:r>
            <a:r>
              <a:rPr lang="en-US" sz="1200" b="0" i="0" kern="1200" baseline="0" dirty="0" smtClean="0">
                <a:solidFill>
                  <a:schemeClr val="tx1"/>
                </a:solidFill>
                <a:effectLst/>
                <a:latin typeface="+mn-lt"/>
                <a:ea typeface="+mn-ea"/>
                <a:cs typeface="+mn-cs"/>
              </a:rPr>
              <a:t> including: </a:t>
            </a:r>
            <a:r>
              <a:rPr lang="en-US" sz="1200" b="0" i="0" kern="1200" dirty="0" smtClean="0">
                <a:solidFill>
                  <a:schemeClr val="tx1"/>
                </a:solidFill>
                <a:effectLst/>
                <a:latin typeface="+mn-lt"/>
                <a:ea typeface="+mn-ea"/>
                <a:cs typeface="+mn-cs"/>
              </a:rPr>
              <a:t> lower body weight, increased longevity, fewer</a:t>
            </a:r>
            <a:r>
              <a:rPr lang="en-US" sz="1200" b="0" i="0" kern="1200" baseline="0" dirty="0" smtClean="0">
                <a:solidFill>
                  <a:schemeClr val="tx1"/>
                </a:solidFill>
                <a:effectLst/>
                <a:latin typeface="+mn-lt"/>
                <a:ea typeface="+mn-ea"/>
                <a:cs typeface="+mn-cs"/>
              </a:rPr>
              <a:t> injury and worker’s comp claims, improved mental health and mood, stronger bones and muscles, and a reduced disease risk.  </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F33A409-1646-4137-A75F-3A02A90E5C52}" type="slidenum">
              <a:rPr lang="en-US" smtClean="0"/>
              <a:t>10</a:t>
            </a:fld>
            <a:endParaRPr lang="en-US" dirty="0"/>
          </a:p>
        </p:txBody>
      </p:sp>
    </p:spTree>
    <p:extLst>
      <p:ext uri="{BB962C8B-B14F-4D97-AF65-F5344CB8AC3E}">
        <p14:creationId xmlns:p14="http://schemas.microsoft.com/office/powerpoint/2010/main" val="2802011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43% of employees did not meet </a:t>
            </a:r>
            <a:r>
              <a:rPr lang="en-US" sz="1200" b="0" i="1" u="sng" kern="1200" dirty="0" smtClean="0">
                <a:solidFill>
                  <a:schemeClr val="tx1"/>
                </a:solidFill>
                <a:effectLst/>
                <a:latin typeface="+mn-lt"/>
                <a:ea typeface="+mn-ea"/>
                <a:cs typeface="+mn-cs"/>
              </a:rPr>
              <a:t>minimum</a:t>
            </a:r>
            <a:r>
              <a:rPr lang="en-US" sz="1200" b="0" i="0" kern="1200" dirty="0" smtClean="0">
                <a:solidFill>
                  <a:schemeClr val="tx1"/>
                </a:solidFill>
                <a:effectLst/>
                <a:latin typeface="+mn-lt"/>
                <a:ea typeface="+mn-ea"/>
                <a:cs typeface="+mn-cs"/>
              </a:rPr>
              <a:t> physical activity guidelines.  It has been said that “sitting is the new smoking”.</a:t>
            </a:r>
            <a:r>
              <a:rPr lang="en-US" sz="1200" b="0" i="0" kern="1200" baseline="0" dirty="0" smtClean="0">
                <a:solidFill>
                  <a:schemeClr val="tx1"/>
                </a:solidFill>
                <a:effectLst/>
                <a:latin typeface="+mn-lt"/>
                <a:ea typeface="+mn-ea"/>
                <a:cs typeface="+mn-cs"/>
              </a:rPr>
              <a:t>  Being sedentary is a dangerous health risk, and t</a:t>
            </a:r>
            <a:r>
              <a:rPr lang="en-US" sz="1200" b="0" i="0" kern="1200" dirty="0" smtClean="0">
                <a:solidFill>
                  <a:schemeClr val="tx1"/>
                </a:solidFill>
                <a:effectLst/>
                <a:latin typeface="+mn-lt"/>
                <a:ea typeface="+mn-ea"/>
                <a:cs typeface="+mn-cs"/>
              </a:rPr>
              <a:t>here are many benefits to meeting or exceeding physical activity recommendations,</a:t>
            </a:r>
            <a:r>
              <a:rPr lang="en-US" sz="1200" b="0" i="0" kern="1200" baseline="0" dirty="0" smtClean="0">
                <a:solidFill>
                  <a:schemeClr val="tx1"/>
                </a:solidFill>
                <a:effectLst/>
                <a:latin typeface="+mn-lt"/>
                <a:ea typeface="+mn-ea"/>
                <a:cs typeface="+mn-cs"/>
              </a:rPr>
              <a:t> including: </a:t>
            </a:r>
            <a:r>
              <a:rPr lang="en-US" sz="1200" b="0" i="0" kern="1200" dirty="0" smtClean="0">
                <a:solidFill>
                  <a:schemeClr val="tx1"/>
                </a:solidFill>
                <a:effectLst/>
                <a:latin typeface="+mn-lt"/>
                <a:ea typeface="+mn-ea"/>
                <a:cs typeface="+mn-cs"/>
              </a:rPr>
              <a:t> lower body weight, increased longevity, fewer</a:t>
            </a:r>
            <a:r>
              <a:rPr lang="en-US" sz="1200" b="0" i="0" kern="1200" baseline="0" dirty="0" smtClean="0">
                <a:solidFill>
                  <a:schemeClr val="tx1"/>
                </a:solidFill>
                <a:effectLst/>
                <a:latin typeface="+mn-lt"/>
                <a:ea typeface="+mn-ea"/>
                <a:cs typeface="+mn-cs"/>
              </a:rPr>
              <a:t> injury and worker’s comp claims, improved mental health and mood, stronger bones and muscles, and a reduced disease risk.  </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F33A409-1646-4137-A75F-3A02A90E5C52}" type="slidenum">
              <a:rPr lang="en-US" smtClean="0"/>
              <a:t>11</a:t>
            </a:fld>
            <a:endParaRPr lang="en-US" dirty="0"/>
          </a:p>
        </p:txBody>
      </p:sp>
    </p:spTree>
    <p:extLst>
      <p:ext uri="{BB962C8B-B14F-4D97-AF65-F5344CB8AC3E}">
        <p14:creationId xmlns:p14="http://schemas.microsoft.com/office/powerpoint/2010/main" val="2802011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EB9FD57E-C399-49A5-9E41-A3349D7DE35B}" type="datetime1">
              <a:rPr lang="en-US" smtClean="0"/>
              <a:t>8/18/2016</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550DE80-A55D-4FEA-ABCE-0175392B4432}"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EC67C6-3403-4BFB-8B45-9DB8B05CDF67}" type="datetime1">
              <a:rPr lang="en-US" smtClean="0"/>
              <a:t>8/18/2016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50DE80-A55D-4FEA-ABCE-0175392B443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2BE4818-FD7D-4705-B5B3-0E204E7B8767}" type="datetime1">
              <a:rPr lang="en-US" smtClean="0"/>
              <a:t>8/18/2016</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0550DE80-A55D-4FEA-ABCE-0175392B4432}"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61E0769-57AC-4935-8715-988FC8288D8B}" type="datetime1">
              <a:rPr lang="en-US" smtClean="0"/>
              <a:t>8/18/2016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550DE80-A55D-4FEA-ABCE-0175392B4432}" type="slidenum">
              <a:rPr lang="en-US" smtClean="0"/>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B4DF6D8-D059-4E6F-9489-47A7683AE661}" type="datetime1">
              <a:rPr lang="en-US" smtClean="0"/>
              <a:t>8/18/2016</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550DE80-A55D-4FEA-ABCE-0175392B4432}" type="slidenum">
              <a:rPr lang="en-US" smtClean="0"/>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3DF2A073-D756-4989-BBD7-7130788C34CA}" type="datetime1">
              <a:rPr lang="en-US" smtClean="0"/>
              <a:t>8/18/2016</a:t>
            </a:fld>
            <a:endParaRPr lang="en-US" dirty="0"/>
          </a:p>
        </p:txBody>
      </p:sp>
      <p:sp>
        <p:nvSpPr>
          <p:cNvPr id="10" name="Slide Number Placeholder 9"/>
          <p:cNvSpPr>
            <a:spLocks noGrp="1"/>
          </p:cNvSpPr>
          <p:nvPr>
            <p:ph type="sldNum" sz="quarter" idx="16"/>
          </p:nvPr>
        </p:nvSpPr>
        <p:spPr/>
        <p:txBody>
          <a:bodyPr rtlCol="0"/>
          <a:lstStyle/>
          <a:p>
            <a:fld id="{0550DE80-A55D-4FEA-ABCE-0175392B4432}" type="slidenum">
              <a:rPr lang="en-US" smtClean="0"/>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C7812262-0143-4593-8ABE-7E4B68DA324A}" type="datetime1">
              <a:rPr lang="en-US" smtClean="0"/>
              <a:t>8/18/2016</a:t>
            </a:fld>
            <a:endParaRPr lang="en-US" dirty="0"/>
          </a:p>
        </p:txBody>
      </p:sp>
      <p:sp>
        <p:nvSpPr>
          <p:cNvPr id="12" name="Slide Number Placeholder 11"/>
          <p:cNvSpPr>
            <a:spLocks noGrp="1"/>
          </p:cNvSpPr>
          <p:nvPr>
            <p:ph type="sldNum" sz="quarter" idx="16"/>
          </p:nvPr>
        </p:nvSpPr>
        <p:spPr/>
        <p:txBody>
          <a:bodyPr rtlCol="0"/>
          <a:lstStyle/>
          <a:p>
            <a:fld id="{0550DE80-A55D-4FEA-ABCE-0175392B4432}" type="slidenum">
              <a:rPr lang="en-US" smtClean="0"/>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44DF3C-DB17-4177-83A1-1F4CFF0BDA1F}" type="datetime1">
              <a:rPr lang="en-US" smtClean="0"/>
              <a:t>8/18/2016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550DE80-A55D-4FEA-ABCE-0175392B443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C8DF98-0850-4199-9763-F5AC2123D534}" type="datetime1">
              <a:rPr lang="en-US" smtClean="0"/>
              <a:t>8/18/2016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550DE80-A55D-4FEA-ABCE-0175392B443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1D547BE-D041-448C-ACAF-73E0E93ABA79}" type="datetime1">
              <a:rPr lang="en-US" smtClean="0"/>
              <a:t>8/18/2016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550DE80-A55D-4FEA-ABCE-0175392B4432}" type="slidenum">
              <a:rPr lang="en-US" smtClean="0"/>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578863BF-C007-49B5-9EBC-83335D3595B0}" type="datetime1">
              <a:rPr lang="en-US" smtClean="0"/>
              <a:t>8/18/2016</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0550DE80-A55D-4FEA-ABCE-0175392B4432}" type="slidenum">
              <a:rPr lang="en-US" smtClean="0"/>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3AD18C84-CE91-4C35-A0EF-F805A78F094C}" type="datetime1">
              <a:rPr lang="en-US" smtClean="0"/>
              <a:t>8/18/2016</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550DE80-A55D-4FEA-ABCE-0175392B443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16.xml"/></Relationships>
</file>

<file path=ppt/slides/_rels/slide16.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chart" Target="../charts/chart18.xml"/></Relationships>
</file>

<file path=ppt/slides/_rels/slide17.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chart" Target="../charts/chart20.xml"/></Relationships>
</file>

<file path=ppt/slides/_rels/slide18.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chart" Target="../charts/chart23.xml"/><Relationship Id="rId4" Type="http://schemas.openxmlformats.org/officeDocument/2006/relationships/chart" Target="../charts/chart22.xml"/></Relationships>
</file>

<file path=ppt/slides/_rels/slide19.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chart" Target="../charts/chart24.xml"/><Relationship Id="rId7" Type="http://schemas.openxmlformats.org/officeDocument/2006/relationships/image" Target="../media/image13.e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chart" Target="../charts/chart26.xml"/><Relationship Id="rId4" Type="http://schemas.openxmlformats.org/officeDocument/2006/relationships/chart" Target="../charts/char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2.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5.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nhlbi.nih.gov/sites/www.nhlbi.nih.gov/files/obesity-evidence-review.pdf"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www.choosemyplate.gov/" TargetMode="External"/><Relationship Id="rId4" Type="http://schemas.openxmlformats.org/officeDocument/2006/relationships/hyperlink" Target="http://www.nhlbi.nih.gov/files/docs/guidelines/ob_gdlns.pdf" TargetMode="Externa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038600"/>
            <a:ext cx="7848600" cy="1828800"/>
          </a:xfrm>
        </p:spPr>
        <p:txBody>
          <a:bodyPr>
            <a:normAutofit fontScale="90000"/>
          </a:bodyPr>
          <a:lstStyle/>
          <a:p>
            <a:r>
              <a:rPr lang="en-US" dirty="0" smtClean="0"/>
              <a:t>White Castle Biometric Health Screening Aggregate Summary</a:t>
            </a:r>
            <a:endParaRPr lang="en-US" dirty="0"/>
          </a:p>
        </p:txBody>
      </p:sp>
      <p:sp>
        <p:nvSpPr>
          <p:cNvPr id="3" name="Subtitle 2"/>
          <p:cNvSpPr>
            <a:spLocks noGrp="1"/>
          </p:cNvSpPr>
          <p:nvPr>
            <p:ph type="subTitle" idx="1"/>
          </p:nvPr>
        </p:nvSpPr>
        <p:spPr/>
        <p:txBody>
          <a:bodyPr/>
          <a:lstStyle/>
          <a:p>
            <a:r>
              <a:rPr lang="en-US" dirty="0" smtClean="0"/>
              <a:t>Compiled by LifeCare Alliance</a:t>
            </a:r>
            <a:endParaRPr lang="en-US" dirty="0"/>
          </a:p>
        </p:txBody>
      </p:sp>
    </p:spTree>
    <p:extLst>
      <p:ext uri="{BB962C8B-B14F-4D97-AF65-F5344CB8AC3E}">
        <p14:creationId xmlns:p14="http://schemas.microsoft.com/office/powerpoint/2010/main" val="33987856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- 2015</a:t>
            </a:r>
            <a:endParaRPr lang="en-US" dirty="0"/>
          </a:p>
        </p:txBody>
      </p:sp>
      <p:sp>
        <p:nvSpPr>
          <p:cNvPr id="5" name="Content Placeholder 2"/>
          <p:cNvSpPr txBox="1">
            <a:spLocks/>
          </p:cNvSpPr>
          <p:nvPr/>
        </p:nvSpPr>
        <p:spPr>
          <a:xfrm>
            <a:off x="152400" y="4191000"/>
            <a:ext cx="8763000" cy="2438400"/>
          </a:xfrm>
          <a:prstGeom prst="rect">
            <a:avLst/>
          </a:prstGeom>
        </p:spPr>
        <p:txBody>
          <a:bodyPr vert="horz">
            <a:normAutofit fontScale="25000" lnSpcReduction="2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7400" dirty="0"/>
              <a:t>Adults need at </a:t>
            </a:r>
            <a:r>
              <a:rPr lang="en-US" sz="7400" dirty="0" smtClean="0"/>
              <a:t>least:</a:t>
            </a:r>
          </a:p>
          <a:p>
            <a:pPr lvl="1"/>
            <a:r>
              <a:rPr lang="en-US" sz="7400" dirty="0" smtClean="0"/>
              <a:t>Moderate-intensity </a:t>
            </a:r>
            <a:r>
              <a:rPr lang="en-US" sz="7400" dirty="0"/>
              <a:t>aerobic </a:t>
            </a:r>
            <a:r>
              <a:rPr lang="en-US" sz="7400" dirty="0" smtClean="0"/>
              <a:t>activity at least 150 minutes each week</a:t>
            </a:r>
            <a:r>
              <a:rPr lang="en-US" sz="7400" dirty="0"/>
              <a:t> </a:t>
            </a:r>
            <a:r>
              <a:rPr lang="en-US" sz="7400" dirty="0" smtClean="0"/>
              <a:t>AND </a:t>
            </a:r>
          </a:p>
          <a:p>
            <a:pPr lvl="1"/>
            <a:r>
              <a:rPr lang="en-US" sz="7400" dirty="0" smtClean="0"/>
              <a:t>Muscle-strengthening </a:t>
            </a:r>
            <a:r>
              <a:rPr lang="en-US" sz="7400" dirty="0"/>
              <a:t>activities on 2 or more days a week that work all major muscle </a:t>
            </a:r>
            <a:r>
              <a:rPr lang="en-US" sz="7400" dirty="0" smtClean="0"/>
              <a:t>groups.</a:t>
            </a:r>
          </a:p>
          <a:p>
            <a:r>
              <a:rPr lang="en-US" sz="7400" dirty="0" smtClean="0"/>
              <a:t>67% </a:t>
            </a:r>
            <a:r>
              <a:rPr lang="en-US" sz="7400" dirty="0"/>
              <a:t>of employees did not meet </a:t>
            </a:r>
            <a:r>
              <a:rPr lang="en-US" sz="7400" i="1" dirty="0"/>
              <a:t>minimum</a:t>
            </a:r>
            <a:r>
              <a:rPr lang="en-US" sz="7400" dirty="0"/>
              <a:t> physical activity guidelines.  It has been said that “sitting is the new smoking”.  Being sedentary is a dangerous health risk, and there are many benefits to meeting or exceeding physical activity recommendations, including:  lower body weight, increased longevity, fewer injury and worker’s comp claims, improved mental health and mood, stronger bones and muscles, and a reduced disease risk. </a:t>
            </a:r>
          </a:p>
          <a:p>
            <a:endParaRPr lang="en-US" dirty="0"/>
          </a:p>
        </p:txBody>
      </p:sp>
      <p:graphicFrame>
        <p:nvGraphicFramePr>
          <p:cNvPr id="6" name="Chart 5"/>
          <p:cNvGraphicFramePr>
            <a:graphicFrameLocks/>
          </p:cNvGraphicFramePr>
          <p:nvPr>
            <p:extLst>
              <p:ext uri="{D42A27DB-BD31-4B8C-83A1-F6EECF244321}">
                <p14:modId xmlns:p14="http://schemas.microsoft.com/office/powerpoint/2010/main" val="1508139188"/>
              </p:ext>
            </p:extLst>
          </p:nvPr>
        </p:nvGraphicFramePr>
        <p:xfrm>
          <a:off x="2209800" y="1524000"/>
          <a:ext cx="4800600" cy="2667000"/>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normAutofit fontScale="85000" lnSpcReduction="20000"/>
          </a:bodyPr>
          <a:lstStyle/>
          <a:p>
            <a:fld id="{0550DE80-A55D-4FEA-ABCE-0175392B4432}" type="slidenum">
              <a:rPr lang="en-US" smtClean="0"/>
              <a:t>10</a:t>
            </a:fld>
            <a:endParaRPr lang="en-US" dirty="0"/>
          </a:p>
        </p:txBody>
      </p:sp>
    </p:spTree>
    <p:extLst>
      <p:ext uri="{BB962C8B-B14F-4D97-AF65-F5344CB8AC3E}">
        <p14:creationId xmlns:p14="http://schemas.microsoft.com/office/powerpoint/2010/main" val="29273254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Comparison</a:t>
            </a:r>
            <a:endParaRPr lang="en-US" dirty="0"/>
          </a:p>
        </p:txBody>
      </p:sp>
      <p:graphicFrame>
        <p:nvGraphicFramePr>
          <p:cNvPr id="8" name="Chart 7"/>
          <p:cNvGraphicFramePr>
            <a:graphicFrameLocks/>
          </p:cNvGraphicFramePr>
          <p:nvPr>
            <p:extLst>
              <p:ext uri="{D42A27DB-BD31-4B8C-83A1-F6EECF244321}">
                <p14:modId xmlns:p14="http://schemas.microsoft.com/office/powerpoint/2010/main" val="1781956128"/>
              </p:ext>
            </p:extLst>
          </p:nvPr>
        </p:nvGraphicFramePr>
        <p:xfrm>
          <a:off x="1981200" y="1676400"/>
          <a:ext cx="5067299" cy="3124200"/>
        </p:xfrm>
        <a:graphic>
          <a:graphicData uri="http://schemas.openxmlformats.org/drawingml/2006/chart">
            <c:chart xmlns:c="http://schemas.openxmlformats.org/drawingml/2006/chart" xmlns:r="http://schemas.openxmlformats.org/officeDocument/2006/relationships" r:id="rId3"/>
          </a:graphicData>
        </a:graphic>
      </p:graphicFrame>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5029200"/>
            <a:ext cx="8610599" cy="1215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0550DE80-A55D-4FEA-ABCE-0175392B4432}" type="slidenum">
              <a:rPr lang="en-US" smtClean="0"/>
              <a:t>11</a:t>
            </a:fld>
            <a:endParaRPr lang="en-US" dirty="0"/>
          </a:p>
        </p:txBody>
      </p:sp>
    </p:spTree>
    <p:extLst>
      <p:ext uri="{BB962C8B-B14F-4D97-AF65-F5344CB8AC3E}">
        <p14:creationId xmlns:p14="http://schemas.microsoft.com/office/powerpoint/2010/main" val="2068735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Tobacco Use - 2015</a:t>
            </a:r>
            <a:endParaRPr lang="en-US" dirty="0"/>
          </a:p>
        </p:txBody>
      </p:sp>
      <p:sp>
        <p:nvSpPr>
          <p:cNvPr id="5" name="Content Placeholder 2"/>
          <p:cNvSpPr txBox="1">
            <a:spLocks/>
          </p:cNvSpPr>
          <p:nvPr/>
        </p:nvSpPr>
        <p:spPr>
          <a:xfrm>
            <a:off x="152400" y="4648200"/>
            <a:ext cx="8763000" cy="1828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200" dirty="0" smtClean="0"/>
              <a:t>Creating </a:t>
            </a:r>
            <a:r>
              <a:rPr lang="en-US" sz="2200" dirty="0"/>
              <a:t>a 100% smoke-free workplace, using smoking cessation coaches, or offering incentives to quit are all strategies to reduce the number of tobacco users. </a:t>
            </a:r>
            <a:endParaRPr lang="en-US" sz="2200" dirty="0" smtClean="0"/>
          </a:p>
          <a:p>
            <a:r>
              <a:rPr lang="en-US" sz="2200" dirty="0" smtClean="0"/>
              <a:t>12% </a:t>
            </a:r>
            <a:r>
              <a:rPr lang="en-US" sz="2200" dirty="0"/>
              <a:t>of employees use </a:t>
            </a:r>
            <a:r>
              <a:rPr lang="en-US" sz="2200" dirty="0" smtClean="0"/>
              <a:t>tobacco</a:t>
            </a:r>
            <a:endParaRPr lang="en-US" dirty="0"/>
          </a:p>
        </p:txBody>
      </p:sp>
      <p:graphicFrame>
        <p:nvGraphicFramePr>
          <p:cNvPr id="6" name="Chart 5"/>
          <p:cNvGraphicFramePr>
            <a:graphicFrameLocks/>
          </p:cNvGraphicFramePr>
          <p:nvPr>
            <p:extLst>
              <p:ext uri="{D42A27DB-BD31-4B8C-83A1-F6EECF244321}">
                <p14:modId xmlns:p14="http://schemas.microsoft.com/office/powerpoint/2010/main" val="937807528"/>
              </p:ext>
            </p:extLst>
          </p:nvPr>
        </p:nvGraphicFramePr>
        <p:xfrm>
          <a:off x="2057400" y="1600200"/>
          <a:ext cx="4762500" cy="3048000"/>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normAutofit fontScale="85000" lnSpcReduction="20000"/>
          </a:bodyPr>
          <a:lstStyle/>
          <a:p>
            <a:fld id="{0550DE80-A55D-4FEA-ABCE-0175392B4432}" type="slidenum">
              <a:rPr lang="en-US" smtClean="0"/>
              <a:t>12</a:t>
            </a:fld>
            <a:endParaRPr lang="en-US" dirty="0"/>
          </a:p>
        </p:txBody>
      </p:sp>
    </p:spTree>
    <p:extLst>
      <p:ext uri="{BB962C8B-B14F-4D97-AF65-F5344CB8AC3E}">
        <p14:creationId xmlns:p14="http://schemas.microsoft.com/office/powerpoint/2010/main" val="37886775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Tobacco Users – A Closer Look</a:t>
            </a:r>
            <a:endParaRPr lang="en-US" dirty="0"/>
          </a:p>
        </p:txBody>
      </p:sp>
      <p:sp>
        <p:nvSpPr>
          <p:cNvPr id="5" name="Content Placeholder 2"/>
          <p:cNvSpPr txBox="1">
            <a:spLocks/>
          </p:cNvSpPr>
          <p:nvPr/>
        </p:nvSpPr>
        <p:spPr>
          <a:xfrm>
            <a:off x="-1219200" y="5555343"/>
            <a:ext cx="8763000" cy="2300514"/>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lvl="1"/>
            <a:endParaRPr lang="en-US" dirty="0"/>
          </a:p>
          <a:p>
            <a:pPr lvl="1"/>
            <a:endParaRPr lang="en-US" dirty="0" smtClean="0"/>
          </a:p>
          <a:p>
            <a:pPr lvl="1"/>
            <a:endParaRPr lang="en-US" dirty="0"/>
          </a:p>
          <a:p>
            <a:pPr lvl="1"/>
            <a:endParaRPr lang="en-US" dirty="0"/>
          </a:p>
        </p:txBody>
      </p:sp>
      <p:sp>
        <p:nvSpPr>
          <p:cNvPr id="7" name="Content Placeholder 2"/>
          <p:cNvSpPr txBox="1">
            <a:spLocks/>
          </p:cNvSpPr>
          <p:nvPr/>
        </p:nvSpPr>
        <p:spPr>
          <a:xfrm>
            <a:off x="304800" y="1524000"/>
            <a:ext cx="8763000" cy="5334000"/>
          </a:xfrm>
          <a:prstGeom prst="rect">
            <a:avLst/>
          </a:prstGeom>
        </p:spPr>
        <p:txBody>
          <a:bodyPr vert="horz">
            <a:normAutofit fontScale="77500" lnSpcReduction="2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smtClean="0"/>
              <a:t>BMI</a:t>
            </a:r>
          </a:p>
          <a:p>
            <a:pPr lvl="1"/>
            <a:r>
              <a:rPr lang="en-US" dirty="0" smtClean="0"/>
              <a:t>17% are at an optimal weight</a:t>
            </a:r>
          </a:p>
          <a:p>
            <a:pPr lvl="1"/>
            <a:r>
              <a:rPr lang="en-US" dirty="0" smtClean="0"/>
              <a:t>33% are overweight </a:t>
            </a:r>
          </a:p>
          <a:p>
            <a:pPr lvl="1"/>
            <a:r>
              <a:rPr lang="en-US" dirty="0" smtClean="0"/>
              <a:t>50% are obese class 1</a:t>
            </a:r>
          </a:p>
          <a:p>
            <a:r>
              <a:rPr lang="en-US" dirty="0" smtClean="0"/>
              <a:t>Blood Pressure</a:t>
            </a:r>
          </a:p>
          <a:p>
            <a:pPr lvl="1"/>
            <a:r>
              <a:rPr lang="en-US" dirty="0" smtClean="0"/>
              <a:t>17% are at an optimal weight</a:t>
            </a:r>
          </a:p>
          <a:p>
            <a:pPr lvl="1"/>
            <a:r>
              <a:rPr lang="en-US" dirty="0" smtClean="0"/>
              <a:t>50% are pre-hypertensive</a:t>
            </a:r>
          </a:p>
          <a:p>
            <a:pPr lvl="1"/>
            <a:r>
              <a:rPr lang="en-US" dirty="0" smtClean="0"/>
              <a:t>33% are hypertensive 1</a:t>
            </a:r>
          </a:p>
          <a:p>
            <a:r>
              <a:rPr lang="en-US" dirty="0" smtClean="0"/>
              <a:t>Physical Activity – Daily Recommendations</a:t>
            </a:r>
          </a:p>
          <a:p>
            <a:pPr lvl="1"/>
            <a:r>
              <a:rPr lang="en-US" dirty="0" smtClean="0"/>
              <a:t>67% do not meet the daily recommendations</a:t>
            </a:r>
          </a:p>
          <a:p>
            <a:r>
              <a:rPr lang="en-US" dirty="0" smtClean="0"/>
              <a:t>Nutritional Intake – Daily Recommendations</a:t>
            </a:r>
          </a:p>
          <a:p>
            <a:pPr lvl="1"/>
            <a:r>
              <a:rPr lang="en-US" dirty="0"/>
              <a:t>83% did not meet the daily recommendations for fruit intake</a:t>
            </a:r>
          </a:p>
          <a:p>
            <a:pPr lvl="1"/>
            <a:r>
              <a:rPr lang="en-US" dirty="0"/>
              <a:t>50% did not meet the daily recommendations for grains intake</a:t>
            </a:r>
          </a:p>
          <a:p>
            <a:pPr lvl="1"/>
            <a:r>
              <a:rPr lang="en-US" dirty="0"/>
              <a:t>83% did not meet the daily recommendations for calcium intake</a:t>
            </a:r>
          </a:p>
          <a:p>
            <a:pPr lvl="1"/>
            <a:r>
              <a:rPr lang="en-US" dirty="0"/>
              <a:t>50% did not meet the daily recommendations for vegetable intake</a:t>
            </a:r>
          </a:p>
          <a:p>
            <a:pPr lvl="1"/>
            <a:r>
              <a:rPr lang="en-US" dirty="0"/>
              <a:t>50% did not meet the daily recommendations for protein </a:t>
            </a:r>
            <a:r>
              <a:rPr lang="en-US" dirty="0" smtClean="0"/>
              <a:t>intake</a:t>
            </a:r>
          </a:p>
          <a:p>
            <a:pPr lvl="1"/>
            <a:endParaRPr lang="en-US" dirty="0" smtClean="0"/>
          </a:p>
          <a:p>
            <a:pPr lvl="1"/>
            <a:endParaRPr lang="en-US" dirty="0"/>
          </a:p>
          <a:p>
            <a:pPr lvl="1"/>
            <a:endParaRPr lang="en-US" dirty="0" smtClean="0"/>
          </a:p>
          <a:p>
            <a:pPr lvl="1"/>
            <a:endParaRPr lang="en-US" dirty="0"/>
          </a:p>
          <a:p>
            <a:pPr lvl="1"/>
            <a:endParaRPr lang="en-US" dirty="0"/>
          </a:p>
        </p:txBody>
      </p:sp>
      <p:sp>
        <p:nvSpPr>
          <p:cNvPr id="9" name="Slide Number Placeholder 8"/>
          <p:cNvSpPr>
            <a:spLocks noGrp="1"/>
          </p:cNvSpPr>
          <p:nvPr>
            <p:ph type="sldNum" sz="quarter" idx="12"/>
          </p:nvPr>
        </p:nvSpPr>
        <p:spPr/>
        <p:txBody>
          <a:bodyPr>
            <a:normAutofit fontScale="85000" lnSpcReduction="20000"/>
          </a:bodyPr>
          <a:lstStyle/>
          <a:p>
            <a:fld id="{0550DE80-A55D-4FEA-ABCE-0175392B4432}" type="slidenum">
              <a:rPr lang="en-US" smtClean="0"/>
              <a:t>13</a:t>
            </a:fld>
            <a:endParaRPr lang="en-US" dirty="0"/>
          </a:p>
        </p:txBody>
      </p:sp>
    </p:spTree>
    <p:extLst>
      <p:ext uri="{BB962C8B-B14F-4D97-AF65-F5344CB8AC3E}">
        <p14:creationId xmlns:p14="http://schemas.microsoft.com/office/powerpoint/2010/main" val="1756379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Tobacco Use - Comparison</a:t>
            </a:r>
            <a:endParaRPr lang="en-US" dirty="0"/>
          </a:p>
        </p:txBody>
      </p:sp>
      <p:graphicFrame>
        <p:nvGraphicFramePr>
          <p:cNvPr id="7" name="Chart 6"/>
          <p:cNvGraphicFramePr>
            <a:graphicFrameLocks/>
          </p:cNvGraphicFramePr>
          <p:nvPr>
            <p:extLst>
              <p:ext uri="{D42A27DB-BD31-4B8C-83A1-F6EECF244321}">
                <p14:modId xmlns:p14="http://schemas.microsoft.com/office/powerpoint/2010/main" val="3166008608"/>
              </p:ext>
            </p:extLst>
          </p:nvPr>
        </p:nvGraphicFramePr>
        <p:xfrm>
          <a:off x="228600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5181600"/>
            <a:ext cx="8305800" cy="882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0550DE80-A55D-4FEA-ABCE-0175392B4432}" type="slidenum">
              <a:rPr lang="en-US" smtClean="0"/>
              <a:t>14</a:t>
            </a:fld>
            <a:endParaRPr lang="en-US" dirty="0"/>
          </a:p>
        </p:txBody>
      </p:sp>
    </p:spTree>
    <p:extLst>
      <p:ext uri="{BB962C8B-B14F-4D97-AF65-F5344CB8AC3E}">
        <p14:creationId xmlns:p14="http://schemas.microsoft.com/office/powerpoint/2010/main" val="1599743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531352" cy="990600"/>
          </a:xfrm>
        </p:spPr>
        <p:txBody>
          <a:bodyPr>
            <a:noAutofit/>
          </a:bodyPr>
          <a:lstStyle/>
          <a:p>
            <a:r>
              <a:rPr lang="en-US" sz="3200" dirty="0" smtClean="0"/>
              <a:t>Body Mass Index &amp; Waist Circumference - 2015</a:t>
            </a:r>
            <a:endParaRPr lang="en-US" sz="2000" dirty="0"/>
          </a:p>
        </p:txBody>
      </p:sp>
      <p:sp>
        <p:nvSpPr>
          <p:cNvPr id="9" name="Content Placeholder 2"/>
          <p:cNvSpPr txBox="1">
            <a:spLocks/>
          </p:cNvSpPr>
          <p:nvPr/>
        </p:nvSpPr>
        <p:spPr>
          <a:xfrm>
            <a:off x="152400" y="4572000"/>
            <a:ext cx="8763000" cy="2057400"/>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1800" dirty="0" smtClean="0"/>
              <a:t>People </a:t>
            </a:r>
            <a:r>
              <a:rPr lang="en-US" sz="1800" dirty="0"/>
              <a:t>who are </a:t>
            </a:r>
            <a:r>
              <a:rPr lang="en-US" sz="1800" dirty="0" smtClean="0"/>
              <a:t>overweight/obese, compared to those with a normal or healthy weight, are </a:t>
            </a:r>
            <a:r>
              <a:rPr lang="en-US" sz="1800" dirty="0"/>
              <a:t>at increased risk for many serious diseases and health conditions</a:t>
            </a:r>
            <a:r>
              <a:rPr lang="en-US" sz="1800" dirty="0" smtClean="0"/>
              <a:t>.  </a:t>
            </a:r>
            <a:r>
              <a:rPr lang="en-US" sz="1800" dirty="0"/>
              <a:t>Obesity contributes to major causes of death and disability, including heart attacks, strokes, high blood pressure, cancer, diabetes, osteoarthritis, fatty liver, and depression.  In addition, those with excess abdominal obesity are at greater risk for cardiovascular disease.  Modifying diet and exercise is an effective way to reduce and prevent obesity</a:t>
            </a:r>
            <a:r>
              <a:rPr lang="en-US" sz="1800" dirty="0" smtClean="0"/>
              <a:t>.</a:t>
            </a:r>
          </a:p>
          <a:p>
            <a:r>
              <a:rPr lang="en-US" sz="1800" dirty="0" smtClean="0"/>
              <a:t>60% </a:t>
            </a:r>
            <a:r>
              <a:rPr lang="en-US" sz="1800" dirty="0"/>
              <a:t>of employees could improve health outcomes from loosing weight. </a:t>
            </a:r>
          </a:p>
          <a:p>
            <a:endParaRPr lang="en-US" sz="1800" dirty="0"/>
          </a:p>
        </p:txBody>
      </p:sp>
      <p:graphicFrame>
        <p:nvGraphicFramePr>
          <p:cNvPr id="6" name="Chart 5"/>
          <p:cNvGraphicFramePr>
            <a:graphicFrameLocks/>
          </p:cNvGraphicFramePr>
          <p:nvPr>
            <p:extLst>
              <p:ext uri="{D42A27DB-BD31-4B8C-83A1-F6EECF244321}">
                <p14:modId xmlns:p14="http://schemas.microsoft.com/office/powerpoint/2010/main" val="3974179843"/>
              </p:ext>
            </p:extLst>
          </p:nvPr>
        </p:nvGraphicFramePr>
        <p:xfrm>
          <a:off x="4572000" y="152400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a:graphicFrameLocks/>
          </p:cNvGraphicFramePr>
          <p:nvPr>
            <p:extLst>
              <p:ext uri="{D42A27DB-BD31-4B8C-83A1-F6EECF244321}">
                <p14:modId xmlns:p14="http://schemas.microsoft.com/office/powerpoint/2010/main" val="2496060568"/>
              </p:ext>
            </p:extLst>
          </p:nvPr>
        </p:nvGraphicFramePr>
        <p:xfrm>
          <a:off x="152400" y="1557337"/>
          <a:ext cx="4495800" cy="2862263"/>
        </p:xfrm>
        <a:graphic>
          <a:graphicData uri="http://schemas.openxmlformats.org/drawingml/2006/chart">
            <c:chart xmlns:c="http://schemas.openxmlformats.org/drawingml/2006/chart" xmlns:r="http://schemas.openxmlformats.org/officeDocument/2006/relationships" r:id="rId4"/>
          </a:graphicData>
        </a:graphic>
      </p:graphicFrame>
      <p:sp>
        <p:nvSpPr>
          <p:cNvPr id="4" name="Slide Number Placeholder 3"/>
          <p:cNvSpPr>
            <a:spLocks noGrp="1"/>
          </p:cNvSpPr>
          <p:nvPr>
            <p:ph type="sldNum" sz="quarter" idx="12"/>
          </p:nvPr>
        </p:nvSpPr>
        <p:spPr/>
        <p:txBody>
          <a:bodyPr>
            <a:normAutofit fontScale="85000" lnSpcReduction="20000"/>
          </a:bodyPr>
          <a:lstStyle/>
          <a:p>
            <a:fld id="{0550DE80-A55D-4FEA-ABCE-0175392B4432}" type="slidenum">
              <a:rPr lang="en-US" smtClean="0"/>
              <a:t>15</a:t>
            </a:fld>
            <a:endParaRPr lang="en-US" dirty="0"/>
          </a:p>
        </p:txBody>
      </p:sp>
    </p:spTree>
    <p:extLst>
      <p:ext uri="{BB962C8B-B14F-4D97-AF65-F5344CB8AC3E}">
        <p14:creationId xmlns:p14="http://schemas.microsoft.com/office/powerpoint/2010/main" val="18488803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531352" cy="990600"/>
          </a:xfrm>
        </p:spPr>
        <p:txBody>
          <a:bodyPr>
            <a:noAutofit/>
          </a:bodyPr>
          <a:lstStyle/>
          <a:p>
            <a:r>
              <a:rPr lang="en-US" dirty="0" smtClean="0"/>
              <a:t>Body Mass Index - Comparison</a:t>
            </a:r>
            <a:endParaRPr lang="en-US" sz="3200" dirty="0"/>
          </a:p>
        </p:txBody>
      </p:sp>
      <p:graphicFrame>
        <p:nvGraphicFramePr>
          <p:cNvPr id="6" name="Chart 5"/>
          <p:cNvGraphicFramePr>
            <a:graphicFrameLocks/>
          </p:cNvGraphicFramePr>
          <p:nvPr>
            <p:extLst>
              <p:ext uri="{D42A27DB-BD31-4B8C-83A1-F6EECF244321}">
                <p14:modId xmlns:p14="http://schemas.microsoft.com/office/powerpoint/2010/main" val="3252442565"/>
              </p:ext>
            </p:extLst>
          </p:nvPr>
        </p:nvGraphicFramePr>
        <p:xfrm>
          <a:off x="4572000" y="152400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a:graphicFrameLocks/>
          </p:cNvGraphicFramePr>
          <p:nvPr>
            <p:extLst>
              <p:ext uri="{D42A27DB-BD31-4B8C-83A1-F6EECF244321}">
                <p14:modId xmlns:p14="http://schemas.microsoft.com/office/powerpoint/2010/main" val="3388865463"/>
              </p:ext>
            </p:extLst>
          </p:nvPr>
        </p:nvGraphicFramePr>
        <p:xfrm>
          <a:off x="2209800" y="1676400"/>
          <a:ext cx="4572000" cy="2743200"/>
        </p:xfrm>
        <a:graphic>
          <a:graphicData uri="http://schemas.openxmlformats.org/drawingml/2006/chart">
            <c:chart xmlns:c="http://schemas.openxmlformats.org/drawingml/2006/chart" xmlns:r="http://schemas.openxmlformats.org/officeDocument/2006/relationships" r:id="rId4"/>
          </a:graphicData>
        </a:graphic>
      </p:graphicFrame>
      <p:pic>
        <p:nvPicPr>
          <p:cNvPr id="8193"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4712054"/>
            <a:ext cx="8534400" cy="179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0550DE80-A55D-4FEA-ABCE-0175392B4432}" type="slidenum">
              <a:rPr lang="en-US" smtClean="0"/>
              <a:t>16</a:t>
            </a:fld>
            <a:endParaRPr lang="en-US" dirty="0"/>
          </a:p>
        </p:txBody>
      </p:sp>
    </p:spTree>
    <p:extLst>
      <p:ext uri="{BB962C8B-B14F-4D97-AF65-F5344CB8AC3E}">
        <p14:creationId xmlns:p14="http://schemas.microsoft.com/office/powerpoint/2010/main" val="3092803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531352" cy="990600"/>
          </a:xfrm>
        </p:spPr>
        <p:txBody>
          <a:bodyPr>
            <a:noAutofit/>
          </a:bodyPr>
          <a:lstStyle/>
          <a:p>
            <a:r>
              <a:rPr lang="en-US" sz="4000" dirty="0" smtClean="0"/>
              <a:t>Waist Circumference - Comparison</a:t>
            </a:r>
            <a:endParaRPr lang="en-US" sz="2800" dirty="0"/>
          </a:p>
        </p:txBody>
      </p:sp>
      <p:graphicFrame>
        <p:nvGraphicFramePr>
          <p:cNvPr id="6" name="Chart 5"/>
          <p:cNvGraphicFramePr>
            <a:graphicFrameLocks/>
          </p:cNvGraphicFramePr>
          <p:nvPr>
            <p:extLst>
              <p:ext uri="{D42A27DB-BD31-4B8C-83A1-F6EECF244321}">
                <p14:modId xmlns:p14="http://schemas.microsoft.com/office/powerpoint/2010/main" val="3119730620"/>
              </p:ext>
            </p:extLst>
          </p:nvPr>
        </p:nvGraphicFramePr>
        <p:xfrm>
          <a:off x="4572000" y="152400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p:cNvGraphicFramePr>
          <p:nvPr>
            <p:extLst>
              <p:ext uri="{D42A27DB-BD31-4B8C-83A1-F6EECF244321}">
                <p14:modId xmlns:p14="http://schemas.microsoft.com/office/powerpoint/2010/main" val="2036362416"/>
              </p:ext>
            </p:extLst>
          </p:nvPr>
        </p:nvGraphicFramePr>
        <p:xfrm>
          <a:off x="2286000" y="2057400"/>
          <a:ext cx="4572000" cy="2743200"/>
        </p:xfrm>
        <a:graphic>
          <a:graphicData uri="http://schemas.openxmlformats.org/drawingml/2006/chart">
            <c:chart xmlns:c="http://schemas.openxmlformats.org/drawingml/2006/chart" xmlns:r="http://schemas.openxmlformats.org/officeDocument/2006/relationships" r:id="rId4"/>
          </a:graphicData>
        </a:graphic>
      </p:graphicFrame>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381" y="5245494"/>
            <a:ext cx="8314419" cy="1155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0550DE80-A55D-4FEA-ABCE-0175392B4432}" type="slidenum">
              <a:rPr lang="en-US" smtClean="0"/>
              <a:t>17</a:t>
            </a:fld>
            <a:endParaRPr lang="en-US" dirty="0"/>
          </a:p>
        </p:txBody>
      </p:sp>
    </p:spTree>
    <p:extLst>
      <p:ext uri="{BB962C8B-B14F-4D97-AF65-F5344CB8AC3E}">
        <p14:creationId xmlns:p14="http://schemas.microsoft.com/office/powerpoint/2010/main" val="21928006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Cholesterol – 2015</a:t>
            </a:r>
            <a:endParaRPr lang="en-US" dirty="0"/>
          </a:p>
        </p:txBody>
      </p:sp>
      <p:sp>
        <p:nvSpPr>
          <p:cNvPr id="6" name="Content Placeholder 2"/>
          <p:cNvSpPr txBox="1">
            <a:spLocks/>
          </p:cNvSpPr>
          <p:nvPr/>
        </p:nvSpPr>
        <p:spPr>
          <a:xfrm>
            <a:off x="152400" y="4419600"/>
            <a:ext cx="8763000" cy="22860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500" dirty="0"/>
              <a:t>High cholesterol is one of the major controllable risk factors for coronary heart disease, heart attack and stroke.  Other risk factors like high blood pressure or diabetes increase the risk even further.  High HDL cholesterol is beneficial for heart health.  Less than optimal HDL can be a result of inactivity and poor </a:t>
            </a:r>
            <a:r>
              <a:rPr lang="en-US" sz="2500" dirty="0" smtClean="0"/>
              <a:t>diet.</a:t>
            </a:r>
          </a:p>
          <a:p>
            <a:endParaRPr lang="en-US" dirty="0"/>
          </a:p>
        </p:txBody>
      </p:sp>
      <p:graphicFrame>
        <p:nvGraphicFramePr>
          <p:cNvPr id="7" name="Chart 6"/>
          <p:cNvGraphicFramePr>
            <a:graphicFrameLocks/>
          </p:cNvGraphicFramePr>
          <p:nvPr>
            <p:extLst>
              <p:ext uri="{D42A27DB-BD31-4B8C-83A1-F6EECF244321}">
                <p14:modId xmlns:p14="http://schemas.microsoft.com/office/powerpoint/2010/main" val="117687840"/>
              </p:ext>
            </p:extLst>
          </p:nvPr>
        </p:nvGraphicFramePr>
        <p:xfrm>
          <a:off x="0" y="1524000"/>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4118777286"/>
              </p:ext>
            </p:extLst>
          </p:nvPr>
        </p:nvGraphicFramePr>
        <p:xfrm>
          <a:off x="2667000" y="1524000"/>
          <a:ext cx="3048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p:cNvGraphicFramePr>
            <a:graphicFrameLocks/>
          </p:cNvGraphicFramePr>
          <p:nvPr>
            <p:extLst>
              <p:ext uri="{D42A27DB-BD31-4B8C-83A1-F6EECF244321}">
                <p14:modId xmlns:p14="http://schemas.microsoft.com/office/powerpoint/2010/main" val="1853723516"/>
              </p:ext>
            </p:extLst>
          </p:nvPr>
        </p:nvGraphicFramePr>
        <p:xfrm>
          <a:off x="5743575" y="1524000"/>
          <a:ext cx="3429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4" name="Slide Number Placeholder 3"/>
          <p:cNvSpPr>
            <a:spLocks noGrp="1"/>
          </p:cNvSpPr>
          <p:nvPr>
            <p:ph type="sldNum" sz="quarter" idx="12"/>
          </p:nvPr>
        </p:nvSpPr>
        <p:spPr/>
        <p:txBody>
          <a:bodyPr>
            <a:normAutofit fontScale="85000" lnSpcReduction="20000"/>
          </a:bodyPr>
          <a:lstStyle/>
          <a:p>
            <a:fld id="{0550DE80-A55D-4FEA-ABCE-0175392B4432}" type="slidenum">
              <a:rPr lang="en-US" smtClean="0"/>
              <a:t>18</a:t>
            </a:fld>
            <a:endParaRPr lang="en-US" dirty="0"/>
          </a:p>
        </p:txBody>
      </p:sp>
    </p:spTree>
    <p:extLst>
      <p:ext uri="{BB962C8B-B14F-4D97-AF65-F5344CB8AC3E}">
        <p14:creationId xmlns:p14="http://schemas.microsoft.com/office/powerpoint/2010/main" val="34997369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Cholesterol - Comparison</a:t>
            </a:r>
            <a:endParaRPr lang="en-US" dirty="0"/>
          </a:p>
        </p:txBody>
      </p:sp>
      <p:graphicFrame>
        <p:nvGraphicFramePr>
          <p:cNvPr id="10" name="Chart 9"/>
          <p:cNvGraphicFramePr>
            <a:graphicFrameLocks/>
          </p:cNvGraphicFramePr>
          <p:nvPr>
            <p:extLst>
              <p:ext uri="{D42A27DB-BD31-4B8C-83A1-F6EECF244321}">
                <p14:modId xmlns:p14="http://schemas.microsoft.com/office/powerpoint/2010/main" val="1675811307"/>
              </p:ext>
            </p:extLst>
          </p:nvPr>
        </p:nvGraphicFramePr>
        <p:xfrm>
          <a:off x="78467" y="1549402"/>
          <a:ext cx="4267200" cy="2590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ext uri="{D42A27DB-BD31-4B8C-83A1-F6EECF244321}">
                <p14:modId xmlns:p14="http://schemas.microsoft.com/office/powerpoint/2010/main" val="2668061280"/>
              </p:ext>
            </p:extLst>
          </p:nvPr>
        </p:nvGraphicFramePr>
        <p:xfrm>
          <a:off x="4467451" y="1545773"/>
          <a:ext cx="4495800" cy="2590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p:cNvGraphicFramePr>
            <a:graphicFrameLocks/>
          </p:cNvGraphicFramePr>
          <p:nvPr>
            <p:extLst>
              <p:ext uri="{D42A27DB-BD31-4B8C-83A1-F6EECF244321}">
                <p14:modId xmlns:p14="http://schemas.microsoft.com/office/powerpoint/2010/main" val="1549776333"/>
              </p:ext>
            </p:extLst>
          </p:nvPr>
        </p:nvGraphicFramePr>
        <p:xfrm>
          <a:off x="58057" y="4223656"/>
          <a:ext cx="4267200" cy="2590800"/>
        </p:xfrm>
        <a:graphic>
          <a:graphicData uri="http://schemas.openxmlformats.org/drawingml/2006/chart">
            <c:chart xmlns:c="http://schemas.openxmlformats.org/drawingml/2006/chart" xmlns:r="http://schemas.openxmlformats.org/officeDocument/2006/relationships" r:id="rId5"/>
          </a:graphicData>
        </a:graphic>
      </p:graphicFrame>
      <p:pic>
        <p:nvPicPr>
          <p:cNvPr id="10241"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2925" y="4194630"/>
            <a:ext cx="471487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7914" y="5032830"/>
            <a:ext cx="471487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7914" y="5885772"/>
            <a:ext cx="4709886" cy="887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0550DE80-A55D-4FEA-ABCE-0175392B4432}" type="slidenum">
              <a:rPr lang="en-US" smtClean="0"/>
              <a:t>19</a:t>
            </a:fld>
            <a:endParaRPr lang="en-US" dirty="0"/>
          </a:p>
        </p:txBody>
      </p:sp>
    </p:spTree>
    <p:extLst>
      <p:ext uri="{BB962C8B-B14F-4D97-AF65-F5344CB8AC3E}">
        <p14:creationId xmlns:p14="http://schemas.microsoft.com/office/powerpoint/2010/main" val="1222802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participated?</a:t>
            </a:r>
            <a:endParaRPr lang="en-US" dirty="0"/>
          </a:p>
        </p:txBody>
      </p:sp>
      <p:sp>
        <p:nvSpPr>
          <p:cNvPr id="3" name="Content Placeholder 2"/>
          <p:cNvSpPr>
            <a:spLocks noGrp="1"/>
          </p:cNvSpPr>
          <p:nvPr>
            <p:ph sz="quarter" idx="1"/>
          </p:nvPr>
        </p:nvSpPr>
        <p:spPr>
          <a:xfrm>
            <a:off x="612648" y="1600200"/>
            <a:ext cx="8153400" cy="3886198"/>
          </a:xfrm>
        </p:spPr>
        <p:txBody>
          <a:bodyPr>
            <a:normAutofit/>
          </a:bodyPr>
          <a:lstStyle/>
          <a:p>
            <a:r>
              <a:rPr lang="en-US" sz="4000" dirty="0" smtClean="0"/>
              <a:t>48 </a:t>
            </a:r>
            <a:r>
              <a:rPr lang="en-US" sz="4000" dirty="0" smtClean="0"/>
              <a:t>Individuals completed fasting biometric screenings</a:t>
            </a:r>
          </a:p>
          <a:p>
            <a:r>
              <a:rPr lang="en-US" sz="4000" dirty="0" smtClean="0"/>
              <a:t>Female Participants: </a:t>
            </a:r>
            <a:r>
              <a:rPr lang="en-US" sz="4000" dirty="0" smtClean="0"/>
              <a:t>67%</a:t>
            </a:r>
            <a:endParaRPr lang="en-US" sz="4000" dirty="0" smtClean="0"/>
          </a:p>
          <a:p>
            <a:r>
              <a:rPr lang="en-US" sz="4000" dirty="0" smtClean="0"/>
              <a:t>Male Participants: </a:t>
            </a:r>
            <a:r>
              <a:rPr lang="en-US" sz="4000" dirty="0" smtClean="0"/>
              <a:t>33%</a:t>
            </a:r>
            <a:endParaRPr lang="en-US" sz="4000" dirty="0" smtClean="0"/>
          </a:p>
          <a:p>
            <a:r>
              <a:rPr lang="en-US" sz="4000" dirty="0" smtClean="0"/>
              <a:t>Average Age: 47 years</a:t>
            </a:r>
            <a:endParaRPr lang="en-US" sz="4000" dirty="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2</a:t>
            </a:fld>
            <a:endParaRPr lang="en-US" dirty="0"/>
          </a:p>
        </p:txBody>
      </p:sp>
    </p:spTree>
    <p:extLst>
      <p:ext uri="{BB962C8B-B14F-4D97-AF65-F5344CB8AC3E}">
        <p14:creationId xmlns:p14="http://schemas.microsoft.com/office/powerpoint/2010/main" val="5806743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Glucose - 2015</a:t>
            </a:r>
            <a:endParaRPr lang="en-US" dirty="0"/>
          </a:p>
        </p:txBody>
      </p:sp>
      <p:sp>
        <p:nvSpPr>
          <p:cNvPr id="5" name="Content Placeholder 2"/>
          <p:cNvSpPr txBox="1">
            <a:spLocks/>
          </p:cNvSpPr>
          <p:nvPr/>
        </p:nvSpPr>
        <p:spPr>
          <a:xfrm>
            <a:off x="152400" y="4876800"/>
            <a:ext cx="8763000" cy="17526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600" dirty="0" smtClean="0"/>
              <a:t>88% </a:t>
            </a:r>
            <a:r>
              <a:rPr lang="en-US" sz="2600" dirty="0"/>
              <a:t>of employees have optimal glucose when they </a:t>
            </a:r>
            <a:r>
              <a:rPr lang="en-US" sz="2600" dirty="0" smtClean="0"/>
              <a:t>are fasting</a:t>
            </a:r>
            <a:r>
              <a:rPr lang="en-US" sz="2600" dirty="0"/>
              <a:t>.  Employees </a:t>
            </a:r>
            <a:r>
              <a:rPr lang="en-US" sz="2600" i="1" dirty="0"/>
              <a:t>may</a:t>
            </a:r>
            <a:r>
              <a:rPr lang="en-US" sz="2600" dirty="0"/>
              <a:t> still be at risk for high blood sugar.  </a:t>
            </a:r>
            <a:r>
              <a:rPr lang="en-US" sz="2600" dirty="0" smtClean="0"/>
              <a:t>At the their next screening, it </a:t>
            </a:r>
            <a:r>
              <a:rPr lang="en-US" sz="2600" dirty="0"/>
              <a:t>is recommended to have a fasting screening and/or A1C test to determine health risks.  </a:t>
            </a:r>
          </a:p>
          <a:p>
            <a:endParaRPr lang="en-US" sz="3000" dirty="0"/>
          </a:p>
          <a:p>
            <a:endParaRPr lang="en-US" dirty="0"/>
          </a:p>
        </p:txBody>
      </p:sp>
      <p:graphicFrame>
        <p:nvGraphicFramePr>
          <p:cNvPr id="6" name="Chart 5"/>
          <p:cNvGraphicFramePr>
            <a:graphicFrameLocks/>
          </p:cNvGraphicFramePr>
          <p:nvPr>
            <p:extLst>
              <p:ext uri="{D42A27DB-BD31-4B8C-83A1-F6EECF244321}">
                <p14:modId xmlns:p14="http://schemas.microsoft.com/office/powerpoint/2010/main" val="3267244125"/>
              </p:ext>
            </p:extLst>
          </p:nvPr>
        </p:nvGraphicFramePr>
        <p:xfrm>
          <a:off x="2286000" y="1600200"/>
          <a:ext cx="4572000"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normAutofit fontScale="85000" lnSpcReduction="20000"/>
          </a:bodyPr>
          <a:lstStyle/>
          <a:p>
            <a:fld id="{0550DE80-A55D-4FEA-ABCE-0175392B4432}" type="slidenum">
              <a:rPr lang="en-US" smtClean="0"/>
              <a:t>20</a:t>
            </a:fld>
            <a:endParaRPr lang="en-US" dirty="0"/>
          </a:p>
        </p:txBody>
      </p:sp>
    </p:spTree>
    <p:extLst>
      <p:ext uri="{BB962C8B-B14F-4D97-AF65-F5344CB8AC3E}">
        <p14:creationId xmlns:p14="http://schemas.microsoft.com/office/powerpoint/2010/main" val="4262271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Glucose - Comparison</a:t>
            </a:r>
            <a:endParaRPr lang="en-US" dirty="0"/>
          </a:p>
        </p:txBody>
      </p:sp>
      <p:graphicFrame>
        <p:nvGraphicFramePr>
          <p:cNvPr id="7" name="Chart 6"/>
          <p:cNvGraphicFramePr>
            <a:graphicFrameLocks/>
          </p:cNvGraphicFramePr>
          <p:nvPr>
            <p:extLst>
              <p:ext uri="{D42A27DB-BD31-4B8C-83A1-F6EECF244321}">
                <p14:modId xmlns:p14="http://schemas.microsoft.com/office/powerpoint/2010/main" val="2262310364"/>
              </p:ext>
            </p:extLst>
          </p:nvPr>
        </p:nvGraphicFramePr>
        <p:xfrm>
          <a:off x="228600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5105400"/>
            <a:ext cx="8458200" cy="1384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0550DE80-A55D-4FEA-ABCE-0175392B4432}" type="slidenum">
              <a:rPr lang="en-US" smtClean="0"/>
              <a:t>21</a:t>
            </a:fld>
            <a:endParaRPr lang="en-US" dirty="0"/>
          </a:p>
        </p:txBody>
      </p:sp>
    </p:spTree>
    <p:extLst>
      <p:ext uri="{BB962C8B-B14F-4D97-AF65-F5344CB8AC3E}">
        <p14:creationId xmlns:p14="http://schemas.microsoft.com/office/powerpoint/2010/main" val="42878742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Blood Pressure - 2015</a:t>
            </a:r>
            <a:endParaRPr lang="en-US" dirty="0"/>
          </a:p>
        </p:txBody>
      </p:sp>
      <p:sp>
        <p:nvSpPr>
          <p:cNvPr id="5" name="Content Placeholder 2"/>
          <p:cNvSpPr txBox="1">
            <a:spLocks/>
          </p:cNvSpPr>
          <p:nvPr/>
        </p:nvSpPr>
        <p:spPr>
          <a:xfrm>
            <a:off x="152400" y="4419600"/>
            <a:ext cx="8763000" cy="2438400"/>
          </a:xfrm>
          <a:prstGeom prst="rect">
            <a:avLst/>
          </a:prstGeom>
        </p:spPr>
        <p:txBody>
          <a:bodyPr vert="horz">
            <a:normAutofit fontScale="70000" lnSpcReduction="2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3200" dirty="0" smtClean="0"/>
              <a:t>Hypertension </a:t>
            </a:r>
            <a:r>
              <a:rPr lang="en-US" sz="3200" dirty="0"/>
              <a:t>is one of the 10 most expensive health conditions for U.S. employers.  It is the most common primary diagnosis in the United States. Many people with high blood pressure have little or no symptoms. Chronic high blood pressure can cause heart disease, stroke, kidney disease, and blindness. </a:t>
            </a:r>
            <a:endParaRPr lang="en-US" sz="3200" dirty="0" smtClean="0"/>
          </a:p>
          <a:p>
            <a:r>
              <a:rPr lang="en-US" sz="3200" dirty="0" smtClean="0"/>
              <a:t>74% </a:t>
            </a:r>
            <a:r>
              <a:rPr lang="en-US" sz="3200" dirty="0"/>
              <a:t>of your employees have a blood pressure that is above optimal.  Your employees are at very high risk for health complications due to high blood pressure. </a:t>
            </a:r>
          </a:p>
          <a:p>
            <a:endParaRPr lang="en-US" sz="3000" dirty="0"/>
          </a:p>
          <a:p>
            <a:endParaRPr lang="en-US" dirty="0"/>
          </a:p>
        </p:txBody>
      </p:sp>
      <p:graphicFrame>
        <p:nvGraphicFramePr>
          <p:cNvPr id="6" name="Chart 5"/>
          <p:cNvGraphicFramePr>
            <a:graphicFrameLocks/>
          </p:cNvGraphicFramePr>
          <p:nvPr>
            <p:extLst>
              <p:ext uri="{D42A27DB-BD31-4B8C-83A1-F6EECF244321}">
                <p14:modId xmlns:p14="http://schemas.microsoft.com/office/powerpoint/2010/main" val="4153607945"/>
              </p:ext>
            </p:extLst>
          </p:nvPr>
        </p:nvGraphicFramePr>
        <p:xfrm>
          <a:off x="2057400" y="1524000"/>
          <a:ext cx="4648200" cy="2895600"/>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normAutofit fontScale="85000" lnSpcReduction="20000"/>
          </a:bodyPr>
          <a:lstStyle/>
          <a:p>
            <a:fld id="{0550DE80-A55D-4FEA-ABCE-0175392B4432}" type="slidenum">
              <a:rPr lang="en-US" smtClean="0"/>
              <a:t>22</a:t>
            </a:fld>
            <a:endParaRPr lang="en-US" dirty="0"/>
          </a:p>
        </p:txBody>
      </p:sp>
    </p:spTree>
    <p:extLst>
      <p:ext uri="{BB962C8B-B14F-4D97-AF65-F5344CB8AC3E}">
        <p14:creationId xmlns:p14="http://schemas.microsoft.com/office/powerpoint/2010/main" val="36144332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Blood Pressure  - A Closer Look</a:t>
            </a:r>
            <a:endParaRPr lang="en-US" dirty="0"/>
          </a:p>
        </p:txBody>
      </p:sp>
      <p:sp>
        <p:nvSpPr>
          <p:cNvPr id="5" name="Content Placeholder 2"/>
          <p:cNvSpPr txBox="1">
            <a:spLocks/>
          </p:cNvSpPr>
          <p:nvPr/>
        </p:nvSpPr>
        <p:spPr>
          <a:xfrm>
            <a:off x="152400" y="1600200"/>
            <a:ext cx="4381500" cy="5410200"/>
          </a:xfrm>
          <a:prstGeom prst="rect">
            <a:avLst/>
          </a:prstGeom>
        </p:spPr>
        <p:txBody>
          <a:bodyPr vert="horz">
            <a:normAutofit fontScale="92500" lnSpcReduction="2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3200" dirty="0" smtClean="0"/>
              <a:t>Profile of individuals who are </a:t>
            </a:r>
            <a:r>
              <a:rPr lang="en-US" sz="3200" b="1" dirty="0" smtClean="0"/>
              <a:t>prehypertensive</a:t>
            </a:r>
            <a:r>
              <a:rPr lang="en-US" sz="3200" dirty="0" smtClean="0"/>
              <a:t>:</a:t>
            </a:r>
          </a:p>
          <a:p>
            <a:r>
              <a:rPr lang="en-US" sz="3200" dirty="0" smtClean="0"/>
              <a:t>BMI:</a:t>
            </a:r>
            <a:endParaRPr lang="en-US" dirty="0"/>
          </a:p>
          <a:p>
            <a:pPr lvl="1"/>
            <a:r>
              <a:rPr lang="en-US" dirty="0" smtClean="0"/>
              <a:t>Optimal – 35%</a:t>
            </a:r>
          </a:p>
          <a:p>
            <a:pPr lvl="1"/>
            <a:r>
              <a:rPr lang="en-US" dirty="0" smtClean="0"/>
              <a:t>Overweight – 26%</a:t>
            </a:r>
          </a:p>
          <a:p>
            <a:pPr lvl="1"/>
            <a:r>
              <a:rPr lang="en-US" dirty="0" smtClean="0"/>
              <a:t>Obese I – 30%</a:t>
            </a:r>
          </a:p>
          <a:p>
            <a:pPr lvl="1"/>
            <a:r>
              <a:rPr lang="en-US" dirty="0" smtClean="0"/>
              <a:t>Obese II – 9%</a:t>
            </a:r>
          </a:p>
          <a:p>
            <a:r>
              <a:rPr lang="en-US" dirty="0" smtClean="0"/>
              <a:t>Tobacco Use</a:t>
            </a:r>
          </a:p>
          <a:p>
            <a:pPr lvl="1"/>
            <a:r>
              <a:rPr lang="en-US" dirty="0" smtClean="0"/>
              <a:t>Active Smokers – 13%</a:t>
            </a:r>
          </a:p>
          <a:p>
            <a:r>
              <a:rPr lang="en-US" dirty="0" smtClean="0"/>
              <a:t>Physical Activity</a:t>
            </a:r>
          </a:p>
          <a:p>
            <a:pPr lvl="1"/>
            <a:r>
              <a:rPr lang="en-US" dirty="0" smtClean="0"/>
              <a:t>74% </a:t>
            </a:r>
            <a:r>
              <a:rPr lang="en-US" u="sng" dirty="0" smtClean="0"/>
              <a:t>do not </a:t>
            </a:r>
            <a:r>
              <a:rPr lang="en-US" dirty="0" smtClean="0"/>
              <a:t>meet the recommendations for physical activity</a:t>
            </a:r>
          </a:p>
        </p:txBody>
      </p:sp>
      <p:sp>
        <p:nvSpPr>
          <p:cNvPr id="7" name="Content Placeholder 2"/>
          <p:cNvSpPr txBox="1">
            <a:spLocks/>
          </p:cNvSpPr>
          <p:nvPr/>
        </p:nvSpPr>
        <p:spPr>
          <a:xfrm>
            <a:off x="4699000" y="1574800"/>
            <a:ext cx="4381500" cy="5410200"/>
          </a:xfrm>
          <a:prstGeom prst="rect">
            <a:avLst/>
          </a:prstGeom>
        </p:spPr>
        <p:txBody>
          <a:bodyPr vert="horz">
            <a:normAutofit fontScale="92500" lnSpcReduction="2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3200" dirty="0" smtClean="0"/>
              <a:t>Profile of individuals who are </a:t>
            </a:r>
            <a:r>
              <a:rPr lang="en-US" sz="3200" b="1" dirty="0" smtClean="0"/>
              <a:t>hypertensive</a:t>
            </a:r>
            <a:r>
              <a:rPr lang="en-US" sz="3200" dirty="0" smtClean="0"/>
              <a:t>:</a:t>
            </a:r>
          </a:p>
          <a:p>
            <a:r>
              <a:rPr lang="en-US" sz="3200" dirty="0" smtClean="0"/>
              <a:t>BMI:</a:t>
            </a:r>
            <a:endParaRPr lang="en-US" dirty="0"/>
          </a:p>
          <a:p>
            <a:pPr lvl="1"/>
            <a:r>
              <a:rPr lang="en-US" dirty="0" smtClean="0"/>
              <a:t>Optimal – 8%</a:t>
            </a:r>
          </a:p>
          <a:p>
            <a:pPr lvl="1"/>
            <a:r>
              <a:rPr lang="en-US" dirty="0" smtClean="0"/>
              <a:t>Overweight – 33%</a:t>
            </a:r>
          </a:p>
          <a:p>
            <a:pPr lvl="1"/>
            <a:r>
              <a:rPr lang="en-US" dirty="0" smtClean="0"/>
              <a:t>Obese I – 17%</a:t>
            </a:r>
          </a:p>
          <a:p>
            <a:pPr lvl="1"/>
            <a:r>
              <a:rPr lang="en-US" dirty="0" smtClean="0"/>
              <a:t>Obese II – 33%</a:t>
            </a:r>
          </a:p>
          <a:p>
            <a:pPr lvl="1"/>
            <a:r>
              <a:rPr lang="en-US" dirty="0" smtClean="0"/>
              <a:t>Extreme Obese – 8%</a:t>
            </a:r>
          </a:p>
          <a:p>
            <a:r>
              <a:rPr lang="en-US" dirty="0" smtClean="0"/>
              <a:t>Tobacco Use</a:t>
            </a:r>
          </a:p>
          <a:p>
            <a:pPr lvl="1"/>
            <a:r>
              <a:rPr lang="en-US" dirty="0" smtClean="0"/>
              <a:t>Active Smokers – 15%</a:t>
            </a:r>
          </a:p>
          <a:p>
            <a:r>
              <a:rPr lang="en-US" dirty="0" smtClean="0"/>
              <a:t>Physical Activity</a:t>
            </a:r>
          </a:p>
          <a:p>
            <a:pPr lvl="1"/>
            <a:r>
              <a:rPr lang="en-US" dirty="0" smtClean="0"/>
              <a:t>77% </a:t>
            </a:r>
            <a:r>
              <a:rPr lang="en-US" u="sng" dirty="0" smtClean="0"/>
              <a:t>do not </a:t>
            </a:r>
            <a:r>
              <a:rPr lang="en-US" dirty="0" smtClean="0"/>
              <a:t>meet the recommendations for physical activity</a:t>
            </a:r>
          </a:p>
        </p:txBody>
      </p:sp>
      <p:sp>
        <p:nvSpPr>
          <p:cNvPr id="9" name="Slide Number Placeholder 8"/>
          <p:cNvSpPr>
            <a:spLocks noGrp="1"/>
          </p:cNvSpPr>
          <p:nvPr>
            <p:ph type="sldNum" sz="quarter" idx="12"/>
          </p:nvPr>
        </p:nvSpPr>
        <p:spPr/>
        <p:txBody>
          <a:bodyPr>
            <a:normAutofit fontScale="85000" lnSpcReduction="20000"/>
          </a:bodyPr>
          <a:lstStyle/>
          <a:p>
            <a:fld id="{0550DE80-A55D-4FEA-ABCE-0175392B4432}" type="slidenum">
              <a:rPr lang="en-US" smtClean="0"/>
              <a:t>23</a:t>
            </a:fld>
            <a:endParaRPr lang="en-US" dirty="0"/>
          </a:p>
        </p:txBody>
      </p:sp>
    </p:spTree>
    <p:extLst>
      <p:ext uri="{BB962C8B-B14F-4D97-AF65-F5344CB8AC3E}">
        <p14:creationId xmlns:p14="http://schemas.microsoft.com/office/powerpoint/2010/main" val="16089667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Blood Pressure - Comparison</a:t>
            </a:r>
            <a:endParaRPr lang="en-US" dirty="0"/>
          </a:p>
        </p:txBody>
      </p:sp>
      <p:graphicFrame>
        <p:nvGraphicFramePr>
          <p:cNvPr id="7" name="Chart 6"/>
          <p:cNvGraphicFramePr>
            <a:graphicFrameLocks/>
          </p:cNvGraphicFramePr>
          <p:nvPr>
            <p:extLst>
              <p:ext uri="{D42A27DB-BD31-4B8C-83A1-F6EECF244321}">
                <p14:modId xmlns:p14="http://schemas.microsoft.com/office/powerpoint/2010/main" val="949505573"/>
              </p:ext>
            </p:extLst>
          </p:nvPr>
        </p:nvGraphicFramePr>
        <p:xfrm>
          <a:off x="228600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99" y="5105399"/>
            <a:ext cx="8610601" cy="1301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0550DE80-A55D-4FEA-ABCE-0175392B4432}" type="slidenum">
              <a:rPr lang="en-US" smtClean="0"/>
              <a:t>24</a:t>
            </a:fld>
            <a:endParaRPr lang="en-US" dirty="0"/>
          </a:p>
        </p:txBody>
      </p:sp>
    </p:spTree>
    <p:extLst>
      <p:ext uri="{BB962C8B-B14F-4D97-AF65-F5344CB8AC3E}">
        <p14:creationId xmlns:p14="http://schemas.microsoft.com/office/powerpoint/2010/main" val="18699509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Risk Factors for Metabolic Syndrome</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06484149"/>
              </p:ext>
            </p:extLst>
          </p:nvPr>
        </p:nvGraphicFramePr>
        <p:xfrm>
          <a:off x="2133600" y="1524000"/>
          <a:ext cx="4724400" cy="3048000"/>
        </p:xfrm>
        <a:graphic>
          <a:graphicData uri="http://schemas.openxmlformats.org/drawingml/2006/chart">
            <c:chart xmlns:c="http://schemas.openxmlformats.org/drawingml/2006/chart" xmlns:r="http://schemas.openxmlformats.org/officeDocument/2006/relationships" r:id="rId2"/>
          </a:graphicData>
        </a:graphic>
      </p:graphicFrame>
      <p:sp>
        <p:nvSpPr>
          <p:cNvPr id="5" name="Content Placeholder 2"/>
          <p:cNvSpPr txBox="1">
            <a:spLocks/>
          </p:cNvSpPr>
          <p:nvPr/>
        </p:nvSpPr>
        <p:spPr>
          <a:xfrm>
            <a:off x="152400" y="4724400"/>
            <a:ext cx="8763000" cy="16764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endParaRPr lang="en-US" sz="2000" dirty="0" smtClean="0"/>
          </a:p>
          <a:p>
            <a:r>
              <a:rPr lang="en-US" sz="2000" dirty="0" smtClean="0"/>
              <a:t>23% of your employees are at risk for metabolic syndrome, compared with 33% </a:t>
            </a:r>
            <a:r>
              <a:rPr lang="en-US" sz="2000" dirty="0"/>
              <a:t>of American </a:t>
            </a:r>
            <a:r>
              <a:rPr lang="en-US" sz="2000" dirty="0" smtClean="0"/>
              <a:t>adults. </a:t>
            </a:r>
            <a:r>
              <a:rPr lang="en-US" sz="2000" dirty="0"/>
              <a:t>Metabolic syndrome is </a:t>
            </a:r>
            <a:r>
              <a:rPr lang="en-US" sz="2000" dirty="0" smtClean="0"/>
              <a:t>3 or more </a:t>
            </a:r>
            <a:r>
              <a:rPr lang="en-US" sz="2000" dirty="0"/>
              <a:t>risk factors </a:t>
            </a:r>
            <a:r>
              <a:rPr lang="en-US" sz="2000" dirty="0" smtClean="0"/>
              <a:t>that increase the </a:t>
            </a:r>
            <a:r>
              <a:rPr lang="en-US" sz="2000" dirty="0"/>
              <a:t>risk for developing heart disease, stroke, and diabetes</a:t>
            </a:r>
            <a:r>
              <a:rPr lang="en-US" sz="2000" dirty="0" smtClean="0"/>
              <a:t>.</a:t>
            </a:r>
            <a:endParaRPr lang="en-US" dirty="0"/>
          </a:p>
        </p:txBody>
      </p:sp>
      <p:sp>
        <p:nvSpPr>
          <p:cNvPr id="6" name="Slide Number Placeholder 5"/>
          <p:cNvSpPr>
            <a:spLocks noGrp="1"/>
          </p:cNvSpPr>
          <p:nvPr>
            <p:ph type="sldNum" sz="quarter" idx="12"/>
          </p:nvPr>
        </p:nvSpPr>
        <p:spPr/>
        <p:txBody>
          <a:bodyPr>
            <a:normAutofit fontScale="85000" lnSpcReduction="20000"/>
          </a:bodyPr>
          <a:lstStyle/>
          <a:p>
            <a:fld id="{0550DE80-A55D-4FEA-ABCE-0175392B4432}" type="slidenum">
              <a:rPr lang="en-US" smtClean="0"/>
              <a:t>25</a:t>
            </a:fld>
            <a:endParaRPr lang="en-US" dirty="0"/>
          </a:p>
        </p:txBody>
      </p:sp>
    </p:spTree>
    <p:extLst>
      <p:ext uri="{BB962C8B-B14F-4D97-AF65-F5344CB8AC3E}">
        <p14:creationId xmlns:p14="http://schemas.microsoft.com/office/powerpoint/2010/main" val="34910033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Where Should We Focus Our Efforts?</a:t>
            </a:r>
            <a:endParaRPr lang="en-US" dirty="0"/>
          </a:p>
        </p:txBody>
      </p:sp>
      <p:sp>
        <p:nvSpPr>
          <p:cNvPr id="3" name="Content Placeholder 2"/>
          <p:cNvSpPr>
            <a:spLocks noGrp="1"/>
          </p:cNvSpPr>
          <p:nvPr>
            <p:ph sz="quarter" idx="1"/>
          </p:nvPr>
        </p:nvSpPr>
        <p:spPr>
          <a:xfrm>
            <a:off x="612648" y="1905000"/>
            <a:ext cx="8153400" cy="4191000"/>
          </a:xfrm>
        </p:spPr>
        <p:txBody>
          <a:bodyPr>
            <a:normAutofit/>
          </a:bodyPr>
          <a:lstStyle/>
          <a:p>
            <a:r>
              <a:rPr lang="en-US" sz="3200" dirty="0" smtClean="0"/>
              <a:t>The following 3 areas are where we recommend you target wellness programing for the greatest improvement in health outcomes</a:t>
            </a:r>
            <a:r>
              <a:rPr lang="en-US" sz="3200" dirty="0"/>
              <a:t> </a:t>
            </a:r>
            <a:r>
              <a:rPr lang="en-US" sz="3200" dirty="0" smtClean="0"/>
              <a:t>for your employees.</a:t>
            </a:r>
          </a:p>
          <a:p>
            <a:pPr lvl="1"/>
            <a:r>
              <a:rPr lang="en-US" sz="3200" dirty="0" smtClean="0"/>
              <a:t>Blood Pressure </a:t>
            </a:r>
          </a:p>
          <a:p>
            <a:pPr lvl="1"/>
            <a:r>
              <a:rPr lang="en-US" sz="3200" dirty="0" smtClean="0"/>
              <a:t>Tobacco</a:t>
            </a:r>
          </a:p>
          <a:p>
            <a:pPr lvl="1"/>
            <a:r>
              <a:rPr lang="en-US" sz="3200" dirty="0" smtClean="0"/>
              <a:t>Physical Activity</a:t>
            </a:r>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26</a:t>
            </a:fld>
            <a:endParaRPr lang="en-US" dirty="0"/>
          </a:p>
        </p:txBody>
      </p:sp>
    </p:spTree>
    <p:extLst>
      <p:ext uri="{BB962C8B-B14F-4D97-AF65-F5344CB8AC3E}">
        <p14:creationId xmlns:p14="http://schemas.microsoft.com/office/powerpoint/2010/main" val="26660116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
          </p:nvPr>
        </p:nvSpPr>
        <p:spPr>
          <a:xfrm>
            <a:off x="612648" y="1600200"/>
            <a:ext cx="8150352" cy="4800600"/>
          </a:xfrm>
        </p:spPr>
        <p:txBody>
          <a:bodyPr>
            <a:normAutofit fontScale="77500" lnSpcReduction="20000"/>
          </a:bodyPr>
          <a:lstStyle/>
          <a:p>
            <a:r>
              <a:rPr lang="en-US" sz="3100" dirty="0" smtClean="0"/>
              <a:t>Managing </a:t>
            </a:r>
            <a:r>
              <a:rPr lang="en-US" sz="3100" dirty="0"/>
              <a:t>Overweight and Obesity in Adults: Systematic Evidence </a:t>
            </a:r>
            <a:r>
              <a:rPr lang="en-US" sz="3100" dirty="0" smtClean="0"/>
              <a:t>Review from </a:t>
            </a:r>
            <a:r>
              <a:rPr lang="en-US" sz="3100" dirty="0"/>
              <a:t>the Obesity Expert Panel. </a:t>
            </a:r>
            <a:r>
              <a:rPr lang="en-US" sz="3100" u="sng" dirty="0" smtClean="0">
                <a:hlinkClick r:id="rId3" tooltip="Link to External Web Site"/>
              </a:rPr>
              <a:t>www.nhlbi.nih.gov/sites/www.nhlbi.nih.gov/files/obesity-evidence-review.pdf[PDF </a:t>
            </a:r>
            <a:r>
              <a:rPr lang="en-US" sz="3100" u="sng" dirty="0">
                <a:hlinkClick r:id="rId3" tooltip="Link to External Web Site"/>
              </a:rPr>
              <a:t>- 93KB]</a:t>
            </a:r>
            <a:endParaRPr lang="en-US" sz="3100" dirty="0"/>
          </a:p>
          <a:p>
            <a:r>
              <a:rPr lang="en-US" sz="3100" dirty="0" smtClean="0"/>
              <a:t>Clinical </a:t>
            </a:r>
            <a:r>
              <a:rPr lang="en-US" sz="3100" dirty="0"/>
              <a:t>Guidelines on the Identification, Evaluation, and Treatment of Overweight and Obesity in </a:t>
            </a:r>
            <a:r>
              <a:rPr lang="en-US" sz="3100" dirty="0" smtClean="0"/>
              <a:t>Adults</a:t>
            </a:r>
            <a:r>
              <a:rPr lang="en-US" sz="3100" u="sng" dirty="0" smtClean="0">
                <a:hlinkClick r:id="rId4" tooltip="Link to External Web Site"/>
              </a:rPr>
              <a:t> www.nhlbi.nih.gov/files/docs/guidelines/ob_gdlns.pdf[PDF </a:t>
            </a:r>
            <a:r>
              <a:rPr lang="en-US" sz="3100" u="sng" dirty="0">
                <a:hlinkClick r:id="rId4" tooltip="Link to External Web Site"/>
              </a:rPr>
              <a:t>- 2MB]</a:t>
            </a:r>
            <a:endParaRPr lang="en-US" sz="3100" dirty="0"/>
          </a:p>
          <a:p>
            <a:r>
              <a:rPr lang="en-US" sz="3100" dirty="0" smtClean="0"/>
              <a:t>U.S</a:t>
            </a:r>
            <a:r>
              <a:rPr lang="en-US" sz="3100" dirty="0"/>
              <a:t>. Department of Health and Human </a:t>
            </a:r>
            <a:r>
              <a:rPr lang="en-US" sz="3100" dirty="0" smtClean="0"/>
              <a:t>Services, Office </a:t>
            </a:r>
            <a:r>
              <a:rPr lang="en-US" sz="3100" dirty="0"/>
              <a:t>of Disease Prevention and Health </a:t>
            </a:r>
            <a:r>
              <a:rPr lang="en-US" sz="3100" dirty="0" smtClean="0"/>
              <a:t>Promotion, </a:t>
            </a:r>
            <a:r>
              <a:rPr lang="en-US" sz="3100" i="1" dirty="0"/>
              <a:t>2008 Physical Activity Guidelines for </a:t>
            </a:r>
            <a:r>
              <a:rPr lang="en-US" sz="3100" i="1" dirty="0" smtClean="0"/>
              <a:t>Americans</a:t>
            </a:r>
          </a:p>
          <a:p>
            <a:r>
              <a:rPr lang="en-US" sz="3100" dirty="0" smtClean="0"/>
              <a:t>My Plate </a:t>
            </a:r>
            <a:r>
              <a:rPr lang="en-US" sz="3100" dirty="0" smtClean="0">
                <a:hlinkClick r:id="rId5"/>
              </a:rPr>
              <a:t>www.choosemyplate.gov</a:t>
            </a:r>
            <a:endParaRPr lang="en-US" sz="3100" dirty="0" smtClean="0"/>
          </a:p>
          <a:p>
            <a:r>
              <a:rPr lang="en-US" sz="3100" dirty="0" smtClean="0"/>
              <a:t>Center for Disease Control </a:t>
            </a:r>
          </a:p>
          <a:p>
            <a:r>
              <a:rPr lang="en-US" sz="3100" dirty="0" smtClean="0"/>
              <a:t>Harvard School of Public Health</a:t>
            </a:r>
          </a:p>
          <a:p>
            <a:endParaRPr lang="en-US" dirty="0"/>
          </a:p>
          <a:p>
            <a:endParaRPr lang="en-US" dirty="0" smtClean="0"/>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27</a:t>
            </a:fld>
            <a:endParaRPr lang="en-US" dirty="0"/>
          </a:p>
        </p:txBody>
      </p:sp>
    </p:spTree>
    <p:extLst>
      <p:ext uri="{BB962C8B-B14F-4D97-AF65-F5344CB8AC3E}">
        <p14:creationId xmlns:p14="http://schemas.microsoft.com/office/powerpoint/2010/main" val="20209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455152" cy="990600"/>
          </a:xfrm>
        </p:spPr>
        <p:txBody>
          <a:bodyPr>
            <a:normAutofit/>
          </a:bodyPr>
          <a:lstStyle/>
          <a:p>
            <a:r>
              <a:rPr lang="en-US" sz="3600" dirty="0" smtClean="0"/>
              <a:t>Meeting Daily Nutrition Requirements - 2015</a:t>
            </a:r>
            <a:endParaRPr lang="en-US" sz="3600" dirty="0"/>
          </a:p>
        </p:txBody>
      </p:sp>
      <p:graphicFrame>
        <p:nvGraphicFramePr>
          <p:cNvPr id="8" name="Chart 7"/>
          <p:cNvGraphicFramePr>
            <a:graphicFrameLocks/>
          </p:cNvGraphicFramePr>
          <p:nvPr>
            <p:extLst>
              <p:ext uri="{D42A27DB-BD31-4B8C-83A1-F6EECF244321}">
                <p14:modId xmlns:p14="http://schemas.microsoft.com/office/powerpoint/2010/main" val="619521667"/>
              </p:ext>
            </p:extLst>
          </p:nvPr>
        </p:nvGraphicFramePr>
        <p:xfrm>
          <a:off x="4572000" y="411480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852396320"/>
              </p:ext>
            </p:extLst>
          </p:nvPr>
        </p:nvGraphicFramePr>
        <p:xfrm>
          <a:off x="4600433" y="1524000"/>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p:cNvGraphicFramePr>
            <a:graphicFrameLocks/>
          </p:cNvGraphicFramePr>
          <p:nvPr>
            <p:extLst>
              <p:ext uri="{D42A27DB-BD31-4B8C-83A1-F6EECF244321}">
                <p14:modId xmlns:p14="http://schemas.microsoft.com/office/powerpoint/2010/main" val="2299092754"/>
              </p:ext>
            </p:extLst>
          </p:nvPr>
        </p:nvGraphicFramePr>
        <p:xfrm>
          <a:off x="533400" y="1524000"/>
          <a:ext cx="4038600" cy="2743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Chart 10"/>
          <p:cNvGraphicFramePr>
            <a:graphicFrameLocks/>
          </p:cNvGraphicFramePr>
          <p:nvPr>
            <p:extLst>
              <p:ext uri="{D42A27DB-BD31-4B8C-83A1-F6EECF244321}">
                <p14:modId xmlns:p14="http://schemas.microsoft.com/office/powerpoint/2010/main" val="300916235"/>
              </p:ext>
            </p:extLst>
          </p:nvPr>
        </p:nvGraphicFramePr>
        <p:xfrm>
          <a:off x="152400" y="4121624"/>
          <a:ext cx="4572000" cy="2743200"/>
        </p:xfrm>
        <a:graphic>
          <a:graphicData uri="http://schemas.openxmlformats.org/drawingml/2006/chart">
            <c:chart xmlns:c="http://schemas.openxmlformats.org/drawingml/2006/chart" xmlns:r="http://schemas.openxmlformats.org/officeDocument/2006/relationships" r:id="rId6"/>
          </a:graphicData>
        </a:graphic>
      </p:graphicFrame>
      <p:sp>
        <p:nvSpPr>
          <p:cNvPr id="4" name="Slide Number Placeholder 3"/>
          <p:cNvSpPr>
            <a:spLocks noGrp="1"/>
          </p:cNvSpPr>
          <p:nvPr>
            <p:ph type="sldNum" sz="quarter" idx="12"/>
          </p:nvPr>
        </p:nvSpPr>
        <p:spPr/>
        <p:txBody>
          <a:bodyPr>
            <a:normAutofit fontScale="85000" lnSpcReduction="20000"/>
          </a:bodyPr>
          <a:lstStyle/>
          <a:p>
            <a:fld id="{0550DE80-A55D-4FEA-ABCE-0175392B4432}" type="slidenum">
              <a:rPr lang="en-US" smtClean="0"/>
              <a:t>3</a:t>
            </a:fld>
            <a:endParaRPr lang="en-US" dirty="0"/>
          </a:p>
        </p:txBody>
      </p:sp>
    </p:spTree>
    <p:extLst>
      <p:ext uri="{BB962C8B-B14F-4D97-AF65-F5344CB8AC3E}">
        <p14:creationId xmlns:p14="http://schemas.microsoft.com/office/powerpoint/2010/main" val="4057429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531352" cy="990600"/>
          </a:xfrm>
        </p:spPr>
        <p:txBody>
          <a:bodyPr>
            <a:normAutofit/>
          </a:bodyPr>
          <a:lstStyle/>
          <a:p>
            <a:r>
              <a:rPr lang="en-US" sz="3600" dirty="0" smtClean="0"/>
              <a:t>Meeting Daily Nutrition Requirements - 2015</a:t>
            </a:r>
            <a:endParaRPr lang="en-US" sz="3600" dirty="0"/>
          </a:p>
        </p:txBody>
      </p:sp>
      <p:sp>
        <p:nvSpPr>
          <p:cNvPr id="6" name="Content Placeholder 2"/>
          <p:cNvSpPr txBox="1">
            <a:spLocks/>
          </p:cNvSpPr>
          <p:nvPr/>
        </p:nvSpPr>
        <p:spPr>
          <a:xfrm>
            <a:off x="152400" y="4267200"/>
            <a:ext cx="8763000" cy="2587388"/>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3000" dirty="0"/>
              <a:t>Inadequate intake of nutrient-dense foods can lead to nutrient deficiencies, impairs worker productivity, and contributes to disease risk.  Even small positive dietary changes can have a profound effect on overall health and </a:t>
            </a:r>
            <a:r>
              <a:rPr lang="en-US" sz="3000" dirty="0" smtClean="0"/>
              <a:t>wellbeing.</a:t>
            </a:r>
          </a:p>
          <a:p>
            <a:endParaRPr lang="en-US" dirty="0"/>
          </a:p>
        </p:txBody>
      </p:sp>
      <p:graphicFrame>
        <p:nvGraphicFramePr>
          <p:cNvPr id="7" name="Chart 6"/>
          <p:cNvGraphicFramePr>
            <a:graphicFrameLocks/>
          </p:cNvGraphicFramePr>
          <p:nvPr>
            <p:extLst>
              <p:ext uri="{D42A27DB-BD31-4B8C-83A1-F6EECF244321}">
                <p14:modId xmlns:p14="http://schemas.microsoft.com/office/powerpoint/2010/main" val="618945650"/>
              </p:ext>
            </p:extLst>
          </p:nvPr>
        </p:nvGraphicFramePr>
        <p:xfrm>
          <a:off x="1066800" y="1524000"/>
          <a:ext cx="6781800" cy="2667000"/>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normAutofit fontScale="85000" lnSpcReduction="20000"/>
          </a:bodyPr>
          <a:lstStyle/>
          <a:p>
            <a:fld id="{0550DE80-A55D-4FEA-ABCE-0175392B4432}" type="slidenum">
              <a:rPr lang="en-US" smtClean="0"/>
              <a:t>4</a:t>
            </a:fld>
            <a:endParaRPr lang="en-US" dirty="0"/>
          </a:p>
        </p:txBody>
      </p:sp>
    </p:spTree>
    <p:extLst>
      <p:ext uri="{BB962C8B-B14F-4D97-AF65-F5344CB8AC3E}">
        <p14:creationId xmlns:p14="http://schemas.microsoft.com/office/powerpoint/2010/main" val="2196694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Meeting Daily Nutrition Requirements – Comparison</a:t>
            </a:r>
            <a:endParaRPr lang="en-US" sz="3200" dirty="0"/>
          </a:p>
        </p:txBody>
      </p:sp>
      <p:graphicFrame>
        <p:nvGraphicFramePr>
          <p:cNvPr id="5" name="Chart 4"/>
          <p:cNvGraphicFramePr>
            <a:graphicFrameLocks/>
          </p:cNvGraphicFramePr>
          <p:nvPr>
            <p:extLst>
              <p:ext uri="{D42A27DB-BD31-4B8C-83A1-F6EECF244321}">
                <p14:modId xmlns:p14="http://schemas.microsoft.com/office/powerpoint/2010/main" val="3161775917"/>
              </p:ext>
            </p:extLst>
          </p:nvPr>
        </p:nvGraphicFramePr>
        <p:xfrm>
          <a:off x="2362200" y="1981200"/>
          <a:ext cx="4572000"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5349532"/>
            <a:ext cx="8458199" cy="898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0550DE80-A55D-4FEA-ABCE-0175392B4432}" type="slidenum">
              <a:rPr lang="en-US" smtClean="0"/>
              <a:t>5</a:t>
            </a:fld>
            <a:endParaRPr lang="en-US" dirty="0"/>
          </a:p>
        </p:txBody>
      </p:sp>
    </p:spTree>
    <p:extLst>
      <p:ext uri="{BB962C8B-B14F-4D97-AF65-F5344CB8AC3E}">
        <p14:creationId xmlns:p14="http://schemas.microsoft.com/office/powerpoint/2010/main" val="456289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Meeting Daily Nutrition Requirements – Comparison</a:t>
            </a:r>
            <a:endParaRPr lang="en-US" sz="3200" dirty="0"/>
          </a:p>
        </p:txBody>
      </p:sp>
      <p:graphicFrame>
        <p:nvGraphicFramePr>
          <p:cNvPr id="6" name="Chart 5"/>
          <p:cNvGraphicFramePr>
            <a:graphicFrameLocks/>
          </p:cNvGraphicFramePr>
          <p:nvPr>
            <p:extLst>
              <p:ext uri="{D42A27DB-BD31-4B8C-83A1-F6EECF244321}">
                <p14:modId xmlns:p14="http://schemas.microsoft.com/office/powerpoint/2010/main" val="1032391778"/>
              </p:ext>
            </p:extLst>
          </p:nvPr>
        </p:nvGraphicFramePr>
        <p:xfrm>
          <a:off x="228600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5105400"/>
            <a:ext cx="8229600" cy="874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0550DE80-A55D-4FEA-ABCE-0175392B4432}" type="slidenum">
              <a:rPr lang="en-US" smtClean="0"/>
              <a:t>6</a:t>
            </a:fld>
            <a:endParaRPr lang="en-US" dirty="0"/>
          </a:p>
        </p:txBody>
      </p:sp>
    </p:spTree>
    <p:extLst>
      <p:ext uri="{BB962C8B-B14F-4D97-AF65-F5344CB8AC3E}">
        <p14:creationId xmlns:p14="http://schemas.microsoft.com/office/powerpoint/2010/main" val="42781539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Meeting Daily Nutrition Requirements – Comparison</a:t>
            </a:r>
            <a:endParaRPr lang="en-US" sz="3200" dirty="0"/>
          </a:p>
        </p:txBody>
      </p:sp>
      <p:graphicFrame>
        <p:nvGraphicFramePr>
          <p:cNvPr id="6" name="Chart 5"/>
          <p:cNvGraphicFramePr>
            <a:graphicFrameLocks/>
          </p:cNvGraphicFramePr>
          <p:nvPr>
            <p:extLst>
              <p:ext uri="{D42A27DB-BD31-4B8C-83A1-F6EECF244321}">
                <p14:modId xmlns:p14="http://schemas.microsoft.com/office/powerpoint/2010/main" val="1102761355"/>
              </p:ext>
            </p:extLst>
          </p:nvPr>
        </p:nvGraphicFramePr>
        <p:xfrm>
          <a:off x="228600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5181600"/>
            <a:ext cx="8534400" cy="90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0550DE80-A55D-4FEA-ABCE-0175392B4432}" type="slidenum">
              <a:rPr lang="en-US" smtClean="0"/>
              <a:t>7</a:t>
            </a:fld>
            <a:endParaRPr lang="en-US" dirty="0"/>
          </a:p>
        </p:txBody>
      </p:sp>
    </p:spTree>
    <p:extLst>
      <p:ext uri="{BB962C8B-B14F-4D97-AF65-F5344CB8AC3E}">
        <p14:creationId xmlns:p14="http://schemas.microsoft.com/office/powerpoint/2010/main" val="1674185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Meeting Daily Nutrition Requirements – Comparison</a:t>
            </a:r>
            <a:endParaRPr lang="en-US" sz="3200" dirty="0"/>
          </a:p>
        </p:txBody>
      </p:sp>
      <p:graphicFrame>
        <p:nvGraphicFramePr>
          <p:cNvPr id="6" name="Chart 5"/>
          <p:cNvGraphicFramePr>
            <a:graphicFrameLocks/>
          </p:cNvGraphicFramePr>
          <p:nvPr>
            <p:extLst>
              <p:ext uri="{D42A27DB-BD31-4B8C-83A1-F6EECF244321}">
                <p14:modId xmlns:p14="http://schemas.microsoft.com/office/powerpoint/2010/main" val="1953304216"/>
              </p:ext>
            </p:extLst>
          </p:nvPr>
        </p:nvGraphicFramePr>
        <p:xfrm>
          <a:off x="228600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3073"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5257800"/>
            <a:ext cx="86043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0550DE80-A55D-4FEA-ABCE-0175392B4432}" type="slidenum">
              <a:rPr lang="en-US" smtClean="0"/>
              <a:t>8</a:t>
            </a:fld>
            <a:endParaRPr lang="en-US" dirty="0"/>
          </a:p>
        </p:txBody>
      </p:sp>
    </p:spTree>
    <p:extLst>
      <p:ext uri="{BB962C8B-B14F-4D97-AF65-F5344CB8AC3E}">
        <p14:creationId xmlns:p14="http://schemas.microsoft.com/office/powerpoint/2010/main" val="26000536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Meeting Daily Nutrition Requirements – Comparison</a:t>
            </a:r>
            <a:endParaRPr lang="en-US" sz="3200" dirty="0"/>
          </a:p>
        </p:txBody>
      </p:sp>
      <p:graphicFrame>
        <p:nvGraphicFramePr>
          <p:cNvPr id="5" name="Chart 4"/>
          <p:cNvGraphicFramePr>
            <a:graphicFrameLocks/>
          </p:cNvGraphicFramePr>
          <p:nvPr>
            <p:extLst>
              <p:ext uri="{D42A27DB-BD31-4B8C-83A1-F6EECF244321}">
                <p14:modId xmlns:p14="http://schemas.microsoft.com/office/powerpoint/2010/main" val="189558608"/>
              </p:ext>
            </p:extLst>
          </p:nvPr>
        </p:nvGraphicFramePr>
        <p:xfrm>
          <a:off x="228600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5181600"/>
            <a:ext cx="8382000" cy="118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0550DE80-A55D-4FEA-ABCE-0175392B4432}" type="slidenum">
              <a:rPr lang="en-US" smtClean="0"/>
              <a:t>9</a:t>
            </a:fld>
            <a:endParaRPr lang="en-US" dirty="0"/>
          </a:p>
        </p:txBody>
      </p:sp>
    </p:spTree>
    <p:extLst>
      <p:ext uri="{BB962C8B-B14F-4D97-AF65-F5344CB8AC3E}">
        <p14:creationId xmlns:p14="http://schemas.microsoft.com/office/powerpoint/2010/main" val="3420736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536</TotalTime>
  <Words>2224</Words>
  <Application>Microsoft Office PowerPoint</Application>
  <PresentationFormat>On-screen Show (4:3)</PresentationFormat>
  <Paragraphs>236</Paragraphs>
  <Slides>27</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Calibri</vt:lpstr>
      <vt:lpstr>Tw Cen MT</vt:lpstr>
      <vt:lpstr>Wingdings</vt:lpstr>
      <vt:lpstr>Wingdings 2</vt:lpstr>
      <vt:lpstr>Median</vt:lpstr>
      <vt:lpstr>White Castle Biometric Health Screening Aggregate Summary</vt:lpstr>
      <vt:lpstr>Who participated?</vt:lpstr>
      <vt:lpstr>Meeting Daily Nutrition Requirements - 2015</vt:lpstr>
      <vt:lpstr>Meeting Daily Nutrition Requirements - 2015</vt:lpstr>
      <vt:lpstr>Meeting Daily Nutrition Requirements – Comparison</vt:lpstr>
      <vt:lpstr>Meeting Daily Nutrition Requirements – Comparison</vt:lpstr>
      <vt:lpstr>Meeting Daily Nutrition Requirements – Comparison</vt:lpstr>
      <vt:lpstr>Meeting Daily Nutrition Requirements – Comparison</vt:lpstr>
      <vt:lpstr>Meeting Daily Nutrition Requirements – Comparison</vt:lpstr>
      <vt:lpstr>Exercise - 2015</vt:lpstr>
      <vt:lpstr>Exercise - Comparison</vt:lpstr>
      <vt:lpstr>Tobacco Use - 2015</vt:lpstr>
      <vt:lpstr>Tobacco Users – A Closer Look</vt:lpstr>
      <vt:lpstr>Tobacco Use - Comparison</vt:lpstr>
      <vt:lpstr>Body Mass Index &amp; Waist Circumference - 2015</vt:lpstr>
      <vt:lpstr>Body Mass Index - Comparison</vt:lpstr>
      <vt:lpstr>Waist Circumference - Comparison</vt:lpstr>
      <vt:lpstr>Cholesterol – 2015</vt:lpstr>
      <vt:lpstr>Cholesterol - Comparison</vt:lpstr>
      <vt:lpstr>Glucose - 2015</vt:lpstr>
      <vt:lpstr>Glucose - Comparison</vt:lpstr>
      <vt:lpstr>Blood Pressure - 2015</vt:lpstr>
      <vt:lpstr>Blood Pressure  - A Closer Look</vt:lpstr>
      <vt:lpstr>Blood Pressure - Comparison</vt:lpstr>
      <vt:lpstr>Risk Factors for Metabolic Syndrome</vt:lpstr>
      <vt:lpstr>Where Should We Focus Our Efforts?</vt:lpstr>
      <vt:lpstr>Resources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Meeder Investment Management Biometric Health Screening Aggregate Summary</dc:title>
  <dc:creator>Sarah Bednar</dc:creator>
  <cp:lastModifiedBy>Margaret Rembert</cp:lastModifiedBy>
  <cp:revision>54</cp:revision>
  <cp:lastPrinted>2015-10-02T15:41:24Z</cp:lastPrinted>
  <dcterms:created xsi:type="dcterms:W3CDTF">2015-08-11T19:00:16Z</dcterms:created>
  <dcterms:modified xsi:type="dcterms:W3CDTF">2016-08-18T17:31:30Z</dcterms:modified>
</cp:coreProperties>
</file>