
<file path=[Content_Types].xml><?xml version="1.0" encoding="utf-8"?>
<Types xmlns="http://schemas.openxmlformats.org/package/2006/content-types">
  <Default ContentType="image/x-emf" Extension="emf"/>
  <Default ContentType="image/jpeg" Extension="jpeg"/>
  <Default ContentType="application/vnd.openxmlformats-package.relationships+xml" Extension="rels"/>
  <Default ContentType="application/vnd.openxmlformats-officedocument.spreadsheetml.sheet" Extension="xlsx"/>
  <Default ContentType="application/xml" Extens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12"/>
  </p:notesMasterIdLst>
  <p:handoutMasterIdLst>
    <p:handoutMasterId r:id="rId13"/>
  </p:handoutMasterIdLst>
  <p:sldIdLst>
    <p:sldId id="256" r:id="rId2"/>
    <p:sldId id="259" r:id="rId3"/>
    <p:sldId id="282" r:id="rId4"/>
    <p:sldId id="257" r:id="rId5"/>
    <p:sldId id="277" r:id="rId6"/>
    <p:sldId id="278" r:id="rId7"/>
    <p:sldId id="266" r:id="rId8"/>
    <p:sldId id="279" r:id="rId9"/>
    <p:sldId id="264" r:id="rId10"/>
    <p:sldId id="258" r:id="rId11"/>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352"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6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5" Type="http://schemas.openxmlformats.org/officeDocument/2006/relationships/slide" Target="slides/slide4.xml"/><Relationship Id="rId4" Type="http://schemas.openxmlformats.org/officeDocument/2006/relationships/slide" Target="slides/slide3.xml"/><Relationship Id="rId6" Type="http://schemas.openxmlformats.org/officeDocument/2006/relationships/slide" Target="slides/slide5.xml"/><Relationship Id="rId17" Type="http://schemas.openxmlformats.org/officeDocument/2006/relationships/tableStyles" Target="tableStyles.xml"/><Relationship Id="rId16" Type="http://schemas.openxmlformats.org/officeDocument/2006/relationships/theme" Target="theme/theme1.xml"/><Relationship Id="rId7" Type="http://schemas.openxmlformats.org/officeDocument/2006/relationships/slide" Target="slides/slide6.xml"/><Relationship Id="rId15" Type="http://schemas.openxmlformats.org/officeDocument/2006/relationships/viewProps" Target="viewProps.xml"/><Relationship Id="rId9" Type="http://schemas.openxmlformats.org/officeDocument/2006/relationships/slide" Target="slides/slide8.xml"/><Relationship Id="rId8" Type="http://schemas.openxmlformats.org/officeDocument/2006/relationships/slide" Target="slides/slide7.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10.xml"/><Relationship Id="rId10" Type="http://schemas.openxmlformats.org/officeDocument/2006/relationships/slide" Target="slides/slide9.xml"/><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Waist Circumference </a:t>
            </a:r>
          </a:p>
        </c:rich>
      </c:tx>
      <c:layout/>
      <c:overlay val="0"/>
    </c:title>
    <c:autoTitleDeleted val="0"/>
    <c:plotArea>
      <c:layout/>
      <c:barChart>
        <c:barDir val="col"/>
        <c:grouping val="clustered"/>
        <c:varyColors val="0"/>
        <c:dLbls>
          <c:showLegendKey val="0"/>
          <c:showVal val="1"/>
          <c:showCatName val="0"/>
          <c:showSerName val="0"/>
          <c:showPercent val="0"/>
          <c:showBubbleSize val="0"/>
        </c:dLbls>
        <c:gapWidth val="150"/>
        <c:overlap val="-25"/>
        <c:axId val="23672704"/>
        <c:axId val="23674240"/>
      </c:barChart>
      <c:catAx>
        <c:axId val="23672704"/>
        <c:scaling>
          <c:orientation val="minMax"/>
        </c:scaling>
        <c:delete val="0"/>
        <c:axPos val="b"/>
        <c:majorTickMark val="none"/>
        <c:minorTickMark val="none"/>
        <c:tickLblPos val="nextTo"/>
        <c:crossAx val="23674240"/>
        <c:crosses val="autoZero"/>
        <c:auto val="1"/>
        <c:lblAlgn val="ctr"/>
        <c:lblOffset val="100"/>
        <c:noMultiLvlLbl val="0"/>
      </c:catAx>
      <c:valAx>
        <c:axId val="23674240"/>
        <c:scaling>
          <c:orientation val="minMax"/>
        </c:scaling>
        <c:delete val="1"/>
        <c:axPos val="l"/>
        <c:numFmt formatCode="0%" sourceLinked="1"/>
        <c:majorTickMark val="none"/>
        <c:minorTickMark val="none"/>
        <c:tickLblPos val="nextTo"/>
        <c:crossAx val="23672704"/>
        <c:crosses val="autoZero"/>
        <c:crossBetween val="between"/>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chart>
    <c:plotArea>
      <c:lineChart>
        <c:grouping val="standard"/>
        <c:ser>
          <c:idx val="0"/>
          <c:order val="0"/>
          <c:tx>
            <c:strRef>
              <c:f>Sheet1!$B$1</c:f>
              <c:strCache>
                <c:ptCount val="1"/>
                <c:pt idx="0">
                  <c:v>Less than Optim,al</c:v>
                </c:pt>
              </c:strCache>
            </c:strRef>
          </c:tx>
          <c:marker>
            <c:symbol val="none"/>
          </c:marker>
          <c:cat>
            <c:strRef>
              <c:f>Sheet1!$A$2:$A$4</c:f>
              <c:strCache>
                <c:ptCount val="3"/>
                <c:pt idx="0">
                  <c:v>2016</c:v>
                </c:pt>
                <c:pt idx="1">
                  <c:v>2015</c:v>
                </c:pt>
                <c:pt idx="2">
                  <c:v>2014</c:v>
                </c:pt>
              </c:strCache>
            </c:strRef>
          </c:cat>
          <c:val>
            <c:numRef>
              <c:f>Sheet1!$B$2:$B$4</c:f>
              <c:numCache>
                <c:formatCode>General</c:formatCode>
                <c:ptCount val="3"/>
                <c:pt idx="0">
                  <c:v>0</c:v>
                </c:pt>
                <c:pt idx="1">
                  <c:v>1</c:v>
                </c:pt>
                <c:pt idx="2">
                  <c:v>0</c:v>
                </c:pt>
              </c:numCache>
            </c:numRef>
          </c:val>
          <c:smooth val="0"/>
        </c:ser>
        <c:ser>
          <c:idx val="1"/>
          <c:order val="1"/>
          <c:tx>
            <c:strRef>
              <c:f>Sheet1!$C$1</c:f>
              <c:strCache>
                <c:ptCount val="1"/>
                <c:pt idx="0">
                  <c:v>LESS THAN OPTIMAL</c:v>
                </c:pt>
              </c:strCache>
            </c:strRef>
          </c:tx>
          <c:marker>
            <c:symbol val="none"/>
          </c:marker>
          <c:cat>
            <c:strRef>
              <c:f>Sheet1!$A$2:$A$4</c:f>
              <c:strCache>
                <c:ptCount val="3"/>
                <c:pt idx="0">
                  <c:v>2016</c:v>
                </c:pt>
                <c:pt idx="1">
                  <c:v>2015</c:v>
                </c:pt>
                <c:pt idx="2">
                  <c:v>2014</c:v>
                </c:pt>
              </c:strCache>
            </c:strRef>
          </c:cat>
          <c:val>
            <c:numRef>
              <c:f>Sheet1!$C$2:$C$4</c:f>
              <c:numCache>
                <c:formatCode>General</c:formatCode>
                <c:ptCount val="3"/>
                <c:pt idx="0">
                  <c:v>12</c:v>
                </c:pt>
                <c:pt idx="1">
                  <c:v>0</c:v>
                </c:pt>
                <c:pt idx="2">
                  <c:v>0</c:v>
                </c:pt>
              </c:numCache>
            </c:numRef>
          </c:val>
          <c:smooth val="0"/>
        </c:ser>
        <c:ser>
          <c:idx val="2"/>
          <c:order val="2"/>
          <c:tx>
            <c:strRef>
              <c:f>Sheet1!$D$1</c:f>
              <c:strCache>
                <c:ptCount val="1"/>
                <c:pt idx="0">
                  <c:v>Less  than Optimal</c:v>
                </c:pt>
              </c:strCache>
            </c:strRef>
          </c:tx>
          <c:marker>
            <c:symbol val="none"/>
          </c:marker>
          <c:cat>
            <c:strRef>
              <c:f>Sheet1!$A$2:$A$4</c:f>
              <c:strCache>
                <c:ptCount val="3"/>
                <c:pt idx="0">
                  <c:v>2016</c:v>
                </c:pt>
                <c:pt idx="1">
                  <c:v>2015</c:v>
                </c:pt>
                <c:pt idx="2">
                  <c:v>2014</c:v>
                </c:pt>
              </c:strCache>
            </c:strRef>
          </c:cat>
          <c:val>
            <c:numRef>
              <c:f>Sheet1!$D$2:$D$4</c:f>
              <c:numCache>
                <c:formatCode>General</c:formatCode>
                <c:ptCount val="3"/>
                <c:pt idx="0">
                  <c:v>0</c:v>
                </c:pt>
                <c:pt idx="1">
                  <c:v>1</c:v>
                </c:pt>
                <c:pt idx="2">
                  <c:v>0</c:v>
                </c:pt>
              </c:numCache>
            </c:numRef>
          </c:val>
          <c:smooth val="0"/>
        </c:ser>
        <c:ser>
          <c:idx val="3"/>
          <c:order val="3"/>
          <c:tx>
            <c:strRef>
              <c:f>Sheet1!$E$1</c:f>
              <c:strCache>
                <c:ptCount val="1"/>
                <c:pt idx="0">
                  <c:v>LESS Than Optimal</c:v>
                </c:pt>
              </c:strCache>
            </c:strRef>
          </c:tx>
          <c:marker>
            <c:symbol val="none"/>
          </c:marker>
          <c:cat>
            <c:strRef>
              <c:f>Sheet1!$A$2:$A$4</c:f>
              <c:strCache>
                <c:ptCount val="3"/>
                <c:pt idx="0">
                  <c:v>2016</c:v>
                </c:pt>
                <c:pt idx="1">
                  <c:v>2015</c:v>
                </c:pt>
                <c:pt idx="2">
                  <c:v>2014</c:v>
                </c:pt>
              </c:strCache>
            </c:strRef>
          </c:cat>
          <c:val>
            <c:numRef>
              <c:f>Sheet1!$E$2:$E$4</c:f>
              <c:numCache>
                <c:formatCode>General</c:formatCode>
                <c:ptCount val="3"/>
                <c:pt idx="0">
                  <c:v>0</c:v>
                </c:pt>
                <c:pt idx="1">
                  <c:v>1</c:v>
                </c:pt>
                <c:pt idx="2">
                  <c:v>0</c:v>
                </c:pt>
              </c:numCache>
            </c:numRef>
          </c:val>
          <c:smooth val="0"/>
        </c:ser>
        <c:ser>
          <c:idx val="4"/>
          <c:order val="4"/>
          <c:tx>
            <c:strRef>
              <c:f>Sheet1!$F$1</c:f>
              <c:strCache>
                <c:ptCount val="1"/>
                <c:pt idx="0">
                  <c:v>Desirable</c:v>
                </c:pt>
              </c:strCache>
            </c:strRef>
          </c:tx>
          <c:marker>
            <c:symbol val="none"/>
          </c:marker>
          <c:cat>
            <c:strRef>
              <c:f>Sheet1!$A$2:$A$4</c:f>
              <c:strCache>
                <c:ptCount val="3"/>
                <c:pt idx="0">
                  <c:v>2016</c:v>
                </c:pt>
                <c:pt idx="1">
                  <c:v>2015</c:v>
                </c:pt>
                <c:pt idx="2">
                  <c:v>2014</c:v>
                </c:pt>
              </c:strCache>
            </c:strRef>
          </c:cat>
          <c:val>
            <c:numRef>
              <c:f>Sheet1!$F$2:$F$4</c:f>
              <c:numCache>
                <c:formatCode>General</c:formatCode>
                <c:ptCount val="3"/>
                <c:pt idx="0">
                  <c:v>0</c:v>
                </c:pt>
                <c:pt idx="1">
                  <c:v>0</c:v>
                </c:pt>
                <c:pt idx="2">
                  <c:v>20</c:v>
                </c:pt>
              </c:numCache>
            </c:numRef>
          </c:val>
          <c:smooth val="0"/>
        </c:ser>
        <c:ser>
          <c:idx val="5"/>
          <c:order val="5"/>
          <c:tx>
            <c:strRef>
              <c:f>Sheet1!$G$1</c:f>
              <c:strCache>
                <c:ptCount val="1"/>
                <c:pt idx="0">
                  <c:v>ESS THAN Optimal</c:v>
                </c:pt>
              </c:strCache>
            </c:strRef>
          </c:tx>
          <c:marker>
            <c:symbol val="none"/>
          </c:marker>
          <c:cat>
            <c:strRef>
              <c:f>Sheet1!$A$2:$A$4</c:f>
              <c:strCache>
                <c:ptCount val="3"/>
                <c:pt idx="0">
                  <c:v>2016</c:v>
                </c:pt>
                <c:pt idx="1">
                  <c:v>2015</c:v>
                </c:pt>
                <c:pt idx="2">
                  <c:v>2014</c:v>
                </c:pt>
              </c:strCache>
            </c:strRef>
          </c:cat>
          <c:val>
            <c:numRef>
              <c:f>Sheet1!$G$2:$G$4</c:f>
              <c:numCache>
                <c:formatCode>General</c:formatCode>
                <c:ptCount val="3"/>
                <c:pt idx="0">
                  <c:v>0</c:v>
                </c:pt>
                <c:pt idx="1">
                  <c:v>1</c:v>
                </c:pt>
                <c:pt idx="2">
                  <c:v>0</c:v>
                </c:pt>
              </c:numCache>
            </c:numRef>
          </c:val>
          <c:smooth val="0"/>
        </c:ser>
        <c:ser>
          <c:idx val="6"/>
          <c:order val="6"/>
          <c:tx>
            <c:strRef>
              <c:f>Sheet1!$H$1</c:f>
              <c:strCache>
                <c:ptCount val="1"/>
                <c:pt idx="0">
                  <c:v>Less than Optimal</c:v>
                </c:pt>
              </c:strCache>
            </c:strRef>
          </c:tx>
          <c:marker>
            <c:symbol val="none"/>
          </c:marker>
          <c:cat>
            <c:strRef>
              <c:f>Sheet1!$A$2:$A$4</c:f>
              <c:strCache>
                <c:ptCount val="3"/>
                <c:pt idx="0">
                  <c:v>2016</c:v>
                </c:pt>
                <c:pt idx="1">
                  <c:v>2015</c:v>
                </c:pt>
                <c:pt idx="2">
                  <c:v>2014</c:v>
                </c:pt>
              </c:strCache>
            </c:strRef>
          </c:cat>
          <c:val>
            <c:numRef>
              <c:f>Sheet1!$H$2:$H$4</c:f>
              <c:numCache>
                <c:formatCode>General</c:formatCode>
                <c:ptCount val="3"/>
                <c:pt idx="0">
                  <c:v>0</c:v>
                </c:pt>
                <c:pt idx="1">
                  <c:v>18</c:v>
                </c:pt>
                <c:pt idx="2">
                  <c:v>0</c:v>
                </c:pt>
              </c:numCache>
            </c:numRef>
          </c:val>
          <c:smooth val="0"/>
        </c:ser>
        <c:ser>
          <c:idx val="7"/>
          <c:order val="7"/>
          <c:tx>
            <c:strRef>
              <c:f>Sheet1!$I$1</c:f>
              <c:strCache>
                <c:ptCount val="1"/>
                <c:pt idx="0">
                  <c:v>Low</c:v>
                </c:pt>
              </c:strCache>
            </c:strRef>
          </c:tx>
          <c:marker>
            <c:symbol val="none"/>
          </c:marker>
          <c:cat>
            <c:strRef>
              <c:f>Sheet1!$A$2:$A$4</c:f>
              <c:strCache>
                <c:ptCount val="3"/>
                <c:pt idx="0">
                  <c:v>2016</c:v>
                </c:pt>
                <c:pt idx="1">
                  <c:v>2015</c:v>
                </c:pt>
                <c:pt idx="2">
                  <c:v>2014</c:v>
                </c:pt>
              </c:strCache>
            </c:strRef>
          </c:cat>
          <c:val>
            <c:numRef>
              <c:f>Sheet1!$I$2:$I$4</c:f>
              <c:numCache>
                <c:formatCode>General</c:formatCode>
                <c:ptCount val="3"/>
                <c:pt idx="0">
                  <c:v>16</c:v>
                </c:pt>
                <c:pt idx="1">
                  <c:v>10</c:v>
                </c:pt>
                <c:pt idx="2">
                  <c:v>13</c:v>
                </c:pt>
              </c:numCache>
            </c:numRef>
          </c:val>
          <c:smooth val="0"/>
        </c:ser>
        <c:ser>
          <c:idx val="8"/>
          <c:order val="8"/>
          <c:tx>
            <c:strRef>
              <c:f>Sheet1!$J$1</c:f>
              <c:strCache>
                <c:ptCount val="1"/>
                <c:pt idx="0">
                  <c:v>Optimal</c:v>
                </c:pt>
              </c:strCache>
            </c:strRef>
          </c:tx>
          <c:marker>
            <c:symbol val="none"/>
          </c:marker>
          <c:cat>
            <c:strRef>
              <c:f>Sheet1!$A$2:$A$4</c:f>
              <c:strCache>
                <c:ptCount val="3"/>
                <c:pt idx="0">
                  <c:v>2016</c:v>
                </c:pt>
                <c:pt idx="1">
                  <c:v>2015</c:v>
                </c:pt>
                <c:pt idx="2">
                  <c:v>2014</c:v>
                </c:pt>
              </c:strCache>
            </c:strRef>
          </c:cat>
          <c:val>
            <c:numRef>
              <c:f>Sheet1!$J$2:$J$4</c:f>
              <c:numCache>
                <c:formatCode>General</c:formatCode>
                <c:ptCount val="3"/>
                <c:pt idx="0">
                  <c:v>19</c:v>
                </c:pt>
                <c:pt idx="1">
                  <c:v>17</c:v>
                </c:pt>
                <c:pt idx="2">
                  <c:v>15</c:v>
                </c:pt>
              </c:numCache>
            </c:numRef>
          </c:val>
          <c:smooth val="0"/>
        </c:ser>
        <c:ser>
          <c:idx val="9"/>
          <c:order val="9"/>
          <c:tx>
            <c:strRef>
              <c:f>Sheet1!$K$1</c:f>
              <c:strCache>
                <c:ptCount val="1"/>
                <c:pt idx="0">
                  <c:v>LESS THAN OPTIAL</c:v>
                </c:pt>
              </c:strCache>
            </c:strRef>
          </c:tx>
          <c:marker>
            <c:symbol val="none"/>
          </c:marker>
          <c:cat>
            <c:strRef>
              <c:f>Sheet1!$A$2:$A$4</c:f>
              <c:strCache>
                <c:ptCount val="3"/>
                <c:pt idx="0">
                  <c:v>2016</c:v>
                </c:pt>
                <c:pt idx="1">
                  <c:v>2015</c:v>
                </c:pt>
                <c:pt idx="2">
                  <c:v>2014</c:v>
                </c:pt>
              </c:strCache>
            </c:strRef>
          </c:cat>
          <c:val>
            <c:numRef>
              <c:f>Sheet1!$K$2:$K$4</c:f>
              <c:numCache>
                <c:formatCode>General</c:formatCode>
                <c:ptCount val="3"/>
                <c:pt idx="0">
                  <c:v>1</c:v>
                </c:pt>
                <c:pt idx="1">
                  <c:v>0</c:v>
                </c:pt>
                <c:pt idx="2">
                  <c:v>0</c:v>
                </c:pt>
              </c:numCache>
            </c:numRef>
          </c:val>
          <c:smooth val="0"/>
        </c:ser>
        <c:marker val="1"/>
        <c:axId val="2118791784"/>
        <c:axId val="2140495176"/>
      </c:lineChart>
      <c:catAx>
        <c:axId val="2118791784"/>
        <c:scaling/>
        <c:delete val="0"/>
        <c:axPos val="b"/>
        <c:majorTickMark val="out"/>
        <c:minorTickMark val="none"/>
        <c:tickLblPos val="nextTo"/>
        <c:crossAx val="2140495176"/>
        <c:crosses val="autoZero"/>
        <c:lblAlgn val="ctr"/>
        <c:lblOffset val="100"/>
        <c:noMultiLvlLbl val="0"/>
      </c:catAx>
      <c:valAx>
        <c:axId val="2140495176"/>
        <c:scaling/>
        <c:delete val="0"/>
        <c:axPos val="l"/>
        <c:majorGridlines/>
        <c:majorTickMark val="out"/>
        <c:minorTickMark val="none"/>
        <c:tickLblPos val="nextTo"/>
        <c:crossAx val="2118791784"/>
        <c:crosses val="autoZero"/>
      </c:valAx>
    </c:plotArea>
    <c:legend>
      <c:overlay val="0"/>
    </c:legend>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chart>
    <c:plotArea>
      <c:lineChart>
        <c:grouping val="standard"/>
        <c:ser>
          <c:idx val="0"/>
          <c:order val="0"/>
          <c:tx>
            <c:strRef>
              <c:f>Sheet1!$B$1</c:f>
              <c:strCache>
                <c:ptCount val="1"/>
                <c:pt idx="0">
                  <c:v/>
                </c:pt>
              </c:strCache>
            </c:strRef>
          </c:tx>
          <c:marker>
            <c:symbol val="none"/>
          </c:marker>
          <c:cat>
            <c:strRef>
              <c:f>Sheet1!$A$2:$A$4</c:f>
              <c:strCache>
                <c:ptCount val="3"/>
                <c:pt idx="0">
                  <c:v>2016</c:v>
                </c:pt>
                <c:pt idx="1">
                  <c:v>2015</c:v>
                </c:pt>
                <c:pt idx="2">
                  <c:v>2014</c:v>
                </c:pt>
              </c:strCache>
            </c:strRef>
          </c:cat>
          <c:val>
            <c:numRef>
              <c:f>Sheet1!$B$2:$B$4</c:f>
              <c:numCache>
                <c:formatCode>General</c:formatCode>
                <c:ptCount val="3"/>
                <c:pt idx="0">
                  <c:v>0</c:v>
                </c:pt>
                <c:pt idx="1">
                  <c:v>0</c:v>
                </c:pt>
                <c:pt idx="2">
                  <c:v>2</c:v>
                </c:pt>
              </c:numCache>
            </c:numRef>
          </c:val>
          <c:smooth val="0"/>
        </c:ser>
        <c:ser>
          <c:idx val="1"/>
          <c:order val="1"/>
          <c:tx>
            <c:strRef>
              <c:f>Sheet1!$C$1</c:f>
              <c:strCache>
                <c:ptCount val="1"/>
                <c:pt idx="0">
                  <c:v>Near Optimal</c:v>
                </c:pt>
              </c:strCache>
            </c:strRef>
          </c:tx>
          <c:marker>
            <c:symbol val="none"/>
          </c:marker>
          <c:cat>
            <c:strRef>
              <c:f>Sheet1!$A$2:$A$4</c:f>
              <c:strCache>
                <c:ptCount val="3"/>
                <c:pt idx="0">
                  <c:v>2016</c:v>
                </c:pt>
                <c:pt idx="1">
                  <c:v>2015</c:v>
                </c:pt>
                <c:pt idx="2">
                  <c:v>2014</c:v>
                </c:pt>
              </c:strCache>
            </c:strRef>
          </c:cat>
          <c:val>
            <c:numRef>
              <c:f>Sheet1!$C$2:$C$4</c:f>
              <c:numCache>
                <c:formatCode>General</c:formatCode>
                <c:ptCount val="3"/>
                <c:pt idx="0">
                  <c:v>13</c:v>
                </c:pt>
                <c:pt idx="1">
                  <c:v>12</c:v>
                </c:pt>
                <c:pt idx="2">
                  <c:v>12</c:v>
                </c:pt>
              </c:numCache>
            </c:numRef>
          </c:val>
          <c:smooth val="0"/>
        </c:ser>
        <c:ser>
          <c:idx val="2"/>
          <c:order val="2"/>
          <c:tx>
            <c:strRef>
              <c:f>Sheet1!$D$1</c:f>
              <c:strCache>
                <c:ptCount val="1"/>
                <c:pt idx="0">
                  <c:v>Borderline</c:v>
                </c:pt>
              </c:strCache>
            </c:strRef>
          </c:tx>
          <c:marker>
            <c:symbol val="none"/>
          </c:marker>
          <c:cat>
            <c:strRef>
              <c:f>Sheet1!$A$2:$A$4</c:f>
              <c:strCache>
                <c:ptCount val="3"/>
                <c:pt idx="0">
                  <c:v>2016</c:v>
                </c:pt>
                <c:pt idx="1">
                  <c:v>2015</c:v>
                </c:pt>
                <c:pt idx="2">
                  <c:v>2014</c:v>
                </c:pt>
              </c:strCache>
            </c:strRef>
          </c:cat>
          <c:val>
            <c:numRef>
              <c:f>Sheet1!$D$2:$D$4</c:f>
              <c:numCache>
                <c:formatCode>General</c:formatCode>
                <c:ptCount val="3"/>
                <c:pt idx="0">
                  <c:v>3</c:v>
                </c:pt>
                <c:pt idx="1">
                  <c:v>10</c:v>
                </c:pt>
                <c:pt idx="2">
                  <c:v>13</c:v>
                </c:pt>
              </c:numCache>
            </c:numRef>
          </c:val>
          <c:smooth val="0"/>
        </c:ser>
        <c:ser>
          <c:idx val="3"/>
          <c:order val="3"/>
          <c:tx>
            <c:strRef>
              <c:f>Sheet1!$E$1</c:f>
              <c:strCache>
                <c:ptCount val="1"/>
                <c:pt idx="0">
                  <c:v>NA</c:v>
                </c:pt>
              </c:strCache>
            </c:strRef>
          </c:tx>
          <c:marker>
            <c:symbol val="none"/>
          </c:marker>
          <c:cat>
            <c:strRef>
              <c:f>Sheet1!$A$2:$A$4</c:f>
              <c:strCache>
                <c:ptCount val="3"/>
                <c:pt idx="0">
                  <c:v>2016</c:v>
                </c:pt>
                <c:pt idx="1">
                  <c:v>2015</c:v>
                </c:pt>
                <c:pt idx="2">
                  <c:v>2014</c:v>
                </c:pt>
              </c:strCache>
            </c:strRef>
          </c:cat>
          <c:val>
            <c:numRef>
              <c:f>Sheet1!$E$2:$E$4</c:f>
              <c:numCache>
                <c:formatCode>General</c:formatCode>
                <c:ptCount val="3"/>
                <c:pt idx="0">
                  <c:v>3</c:v>
                </c:pt>
                <c:pt idx="1">
                  <c:v>0</c:v>
                </c:pt>
                <c:pt idx="2">
                  <c:v>0</c:v>
                </c:pt>
              </c:numCache>
            </c:numRef>
          </c:val>
          <c:smooth val="0"/>
        </c:ser>
        <c:ser>
          <c:idx val="4"/>
          <c:order val="4"/>
          <c:tx>
            <c:strRef>
              <c:f>Sheet1!$F$1</c:f>
              <c:strCache>
                <c:ptCount val="1"/>
                <c:pt idx="0">
                  <c:v>N/A</c:v>
                </c:pt>
              </c:strCache>
            </c:strRef>
          </c:tx>
          <c:marker>
            <c:symbol val="none"/>
          </c:marker>
          <c:cat>
            <c:strRef>
              <c:f>Sheet1!$A$2:$A$4</c:f>
              <c:strCache>
                <c:ptCount val="3"/>
                <c:pt idx="0">
                  <c:v>2016</c:v>
                </c:pt>
                <c:pt idx="1">
                  <c:v>2015</c:v>
                </c:pt>
                <c:pt idx="2">
                  <c:v>2014</c:v>
                </c:pt>
              </c:strCache>
            </c:strRef>
          </c:cat>
          <c:val>
            <c:numRef>
              <c:f>Sheet1!$F$2:$F$4</c:f>
              <c:numCache>
                <c:formatCode>General</c:formatCode>
                <c:ptCount val="3"/>
                <c:pt idx="0">
                  <c:v>0</c:v>
                </c:pt>
                <c:pt idx="1">
                  <c:v>1</c:v>
                </c:pt>
                <c:pt idx="2">
                  <c:v>0</c:v>
                </c:pt>
              </c:numCache>
            </c:numRef>
          </c:val>
          <c:smooth val="0"/>
        </c:ser>
        <c:ser>
          <c:idx val="5"/>
          <c:order val="5"/>
          <c:tx>
            <c:strRef>
              <c:f>Sheet1!$G$1</c:f>
              <c:strCache>
                <c:ptCount val="1"/>
                <c:pt idx="0">
                  <c:v>High</c:v>
                </c:pt>
              </c:strCache>
            </c:strRef>
          </c:tx>
          <c:marker>
            <c:symbol val="none"/>
          </c:marker>
          <c:cat>
            <c:strRef>
              <c:f>Sheet1!$A$2:$A$4</c:f>
              <c:strCache>
                <c:ptCount val="3"/>
                <c:pt idx="0">
                  <c:v>2016</c:v>
                </c:pt>
                <c:pt idx="1">
                  <c:v>2015</c:v>
                </c:pt>
                <c:pt idx="2">
                  <c:v>2014</c:v>
                </c:pt>
              </c:strCache>
            </c:strRef>
          </c:cat>
          <c:val>
            <c:numRef>
              <c:f>Sheet1!$G$2:$G$4</c:f>
              <c:numCache>
                <c:formatCode>General</c:formatCode>
                <c:ptCount val="3"/>
                <c:pt idx="0">
                  <c:v>1</c:v>
                </c:pt>
                <c:pt idx="1">
                  <c:v>0</c:v>
                </c:pt>
                <c:pt idx="2">
                  <c:v>4</c:v>
                </c:pt>
              </c:numCache>
            </c:numRef>
          </c:val>
          <c:smooth val="0"/>
        </c:ser>
        <c:ser>
          <c:idx val="6"/>
          <c:order val="6"/>
          <c:tx>
            <c:strRef>
              <c:f>Sheet1!$H$1</c:f>
              <c:strCache>
                <c:ptCount val="1"/>
                <c:pt idx="0">
                  <c:v>DEFERRED</c:v>
                </c:pt>
              </c:strCache>
            </c:strRef>
          </c:tx>
          <c:marker>
            <c:symbol val="none"/>
          </c:marker>
          <c:cat>
            <c:strRef>
              <c:f>Sheet1!$A$2:$A$4</c:f>
              <c:strCache>
                <c:ptCount val="3"/>
                <c:pt idx="0">
                  <c:v>2016</c:v>
                </c:pt>
                <c:pt idx="1">
                  <c:v>2015</c:v>
                </c:pt>
                <c:pt idx="2">
                  <c:v>2014</c:v>
                </c:pt>
              </c:strCache>
            </c:strRef>
          </c:cat>
          <c:val>
            <c:numRef>
              <c:f>Sheet1!$H$2:$H$4</c:f>
              <c:numCache>
                <c:formatCode>General</c:formatCode>
                <c:ptCount val="3"/>
                <c:pt idx="0">
                  <c:v>1</c:v>
                </c:pt>
                <c:pt idx="1">
                  <c:v>0</c:v>
                </c:pt>
                <c:pt idx="2">
                  <c:v>0</c:v>
                </c:pt>
              </c:numCache>
            </c:numRef>
          </c:val>
          <c:smooth val="0"/>
        </c:ser>
        <c:ser>
          <c:idx val="7"/>
          <c:order val="7"/>
          <c:tx>
            <c:strRef>
              <c:f>Sheet1!$I$1</c:f>
              <c:strCache>
                <c:ptCount val="1"/>
                <c:pt idx="0">
                  <c:v>Very High</c:v>
                </c:pt>
              </c:strCache>
            </c:strRef>
          </c:tx>
          <c:marker>
            <c:symbol val="none"/>
          </c:marker>
          <c:cat>
            <c:strRef>
              <c:f>Sheet1!$A$2:$A$4</c:f>
              <c:strCache>
                <c:ptCount val="3"/>
                <c:pt idx="0">
                  <c:v>2016</c:v>
                </c:pt>
                <c:pt idx="1">
                  <c:v>2015</c:v>
                </c:pt>
                <c:pt idx="2">
                  <c:v>2014</c:v>
                </c:pt>
              </c:strCache>
            </c:strRef>
          </c:cat>
          <c:val>
            <c:numRef>
              <c:f>Sheet1!$I$2:$I$4</c:f>
              <c:numCache>
                <c:formatCode>General</c:formatCode>
                <c:ptCount val="3"/>
                <c:pt idx="0">
                  <c:v>0</c:v>
                </c:pt>
                <c:pt idx="1">
                  <c:v>2</c:v>
                </c:pt>
                <c:pt idx="2">
                  <c:v>1</c:v>
                </c:pt>
              </c:numCache>
            </c:numRef>
          </c:val>
          <c:smooth val="0"/>
        </c:ser>
        <c:ser>
          <c:idx val="8"/>
          <c:order val="8"/>
          <c:tx>
            <c:strRef>
              <c:f>Sheet1!$J$1</c:f>
              <c:strCache>
                <c:ptCount val="1"/>
                <c:pt idx="0">
                  <c:v>Optimal</c:v>
                </c:pt>
              </c:strCache>
            </c:strRef>
          </c:tx>
          <c:marker>
            <c:symbol val="none"/>
          </c:marker>
          <c:cat>
            <c:strRef>
              <c:f>Sheet1!$A$2:$A$4</c:f>
              <c:strCache>
                <c:ptCount val="3"/>
                <c:pt idx="0">
                  <c:v>2016</c:v>
                </c:pt>
                <c:pt idx="1">
                  <c:v>2015</c:v>
                </c:pt>
                <c:pt idx="2">
                  <c:v>2014</c:v>
                </c:pt>
              </c:strCache>
            </c:strRef>
          </c:cat>
          <c:val>
            <c:numRef>
              <c:f>Sheet1!$J$2:$J$4</c:f>
              <c:numCache>
                <c:formatCode>General</c:formatCode>
                <c:ptCount val="3"/>
                <c:pt idx="0">
                  <c:v>27</c:v>
                </c:pt>
                <c:pt idx="1">
                  <c:v>24</c:v>
                </c:pt>
                <c:pt idx="2">
                  <c:v>16</c:v>
                </c:pt>
              </c:numCache>
            </c:numRef>
          </c:val>
          <c:smooth val="0"/>
        </c:ser>
        <c:marker val="1"/>
        <c:axId val="2118791784"/>
        <c:axId val="2140495176"/>
      </c:lineChart>
      <c:catAx>
        <c:axId val="2118791784"/>
        <c:scaling/>
        <c:delete val="0"/>
        <c:axPos val="b"/>
        <c:majorTickMark val="out"/>
        <c:minorTickMark val="none"/>
        <c:tickLblPos val="nextTo"/>
        <c:crossAx val="2140495176"/>
        <c:crosses val="autoZero"/>
        <c:lblAlgn val="ctr"/>
        <c:lblOffset val="100"/>
        <c:noMultiLvlLbl val="0"/>
      </c:catAx>
      <c:valAx>
        <c:axId val="2140495176"/>
        <c:scaling/>
        <c:delete val="0"/>
        <c:axPos val="l"/>
        <c:majorGridlines/>
        <c:majorTickMark val="out"/>
        <c:minorTickMark val="none"/>
        <c:tickLblPos val="nextTo"/>
        <c:crossAx val="2118791784"/>
        <c:crosses val="autoZero"/>
      </c:valAx>
    </c:plotArea>
    <c:legend>
      <c:overlay val="0"/>
    </c:legend>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plotArea>
      <c:barChart>
        <c:barDir val="col"/>
        <c:grouping val="clustered"/>
        <c:ser>
          <c:idx val="0"/>
          <c:order val="0"/>
          <c:tx>
            <c:strRef>
              <c:f>Sheet1!$B$1</c:f>
              <c:strCache>
                <c:ptCount val="1"/>
                <c:pt idx="0">
                  <c:v>Series 1</c:v>
                </c:pt>
              </c:strCache>
            </c:strRef>
          </c:tx>
          <c:cat>
            <c:strRef>
              <c:f>Sheet1!$A$2:$A$6</c:f>
              <c:strCache>
                <c:ptCount val="5"/>
                <c:pt idx="0">
                  <c:v>Obese Class I 30.0-34.9</c:v>
                </c:pt>
                <c:pt idx="1">
                  <c:v>Obese Class II 35.0-39.9</c:v>
                </c:pt>
                <c:pt idx="2">
                  <c:v>Optimal - 19.5-24.9</c:v>
                </c:pt>
                <c:pt idx="3">
                  <c:v>Overweight 25.0-29.9</c:v>
                </c:pt>
                <c:pt idx="4">
                  <c:v>Extreme Obesity More than 40</c:v>
                </c:pt>
              </c:strCache>
            </c:strRef>
          </c:cat>
          <c:val>
            <c:numRef>
              <c:f>Sheet1!$B$2:$B$6</c:f>
              <c:numCache>
                <c:formatCode>General</c:formatCode>
                <c:ptCount val="5"/>
                <c:pt idx="0">
                  <c:v>16</c:v>
                </c:pt>
                <c:pt idx="1">
                  <c:v>3</c:v>
                </c:pt>
                <c:pt idx="2">
                  <c:v>14</c:v>
                </c:pt>
                <c:pt idx="3">
                  <c:v>13</c:v>
                </c:pt>
                <c:pt idx="4">
                  <c:v>2</c:v>
                </c:pt>
              </c:numCache>
            </c:numRef>
          </c:val>
        </c:ser>
        <c:axId val="-2068027336"/>
        <c:axId val="-2113994440"/>
      </c:barChart>
      <c:catAx>
        <c:axId val="-2068027336"/>
        <c:scaling/>
        <c:delete val="0"/>
        <c:axPos val="b"/>
        <c:majorTickMark val="out"/>
        <c:minorTickMark val="none"/>
        <c:tickLblPos val="nextTo"/>
        <c:crossAx val="-2113994440"/>
        <c:crosses val="autoZero"/>
        <c:lblAlgn val="ctr"/>
        <c:lblOffset val="100"/>
        <c:noMultiLvlLbl val="0"/>
      </c:catAx>
      <c:valAx>
        <c:axId val="-2113994440"/>
        <c:scaling/>
        <c:delete val="0"/>
        <c:axPos val="l"/>
        <c:majorGridlines/>
        <c:majorTickMark val="out"/>
        <c:minorTickMark val="none"/>
        <c:tickLblPos val="nextTo"/>
        <c:crossAx val="-2068027336"/>
        <c:crosses val="autoZero"/>
      </c:valAx>
    </c:plotArea>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chart>
    <c:plotArea>
      <c:barChart>
        <c:barDir val="col"/>
        <c:grouping val="clustered"/>
        <c:ser>
          <c:idx val="0"/>
          <c:order val="0"/>
          <c:tx>
            <c:strRef>
              <c:f>Sheet1!$B$1</c:f>
              <c:strCache>
                <c:ptCount val="1"/>
                <c:pt idx="0">
                  <c:v>Series 1</c:v>
                </c:pt>
              </c:strCache>
            </c:strRef>
          </c:tx>
          <c:cat>
            <c:strRef>
              <c:f>Sheet1!$A$2:$A$3</c:f>
              <c:strCache>
                <c:ptCount val="2"/>
                <c:pt idx="0">
                  <c:v>0</c:v>
                </c:pt>
                <c:pt idx="1">
                  <c:v>1</c:v>
                </c:pt>
              </c:strCache>
            </c:strRef>
          </c:cat>
          <c:val>
            <c:numRef>
              <c:f>Sheet1!$B$2:$B$3</c:f>
              <c:numCache>
                <c:formatCode>General</c:formatCode>
                <c:ptCount val="2"/>
                <c:pt idx="0">
                  <c:v>26</c:v>
                </c:pt>
                <c:pt idx="1">
                  <c:v>22</c:v>
                </c:pt>
              </c:numCache>
            </c:numRef>
          </c:val>
        </c:ser>
        <c:axId val="-2068027336"/>
        <c:axId val="-2113994440"/>
      </c:barChart>
      <c:catAx>
        <c:axId val="-2068027336"/>
        <c:scaling/>
        <c:delete val="0"/>
        <c:axPos val="b"/>
        <c:majorTickMark val="out"/>
        <c:minorTickMark val="none"/>
        <c:tickLblPos val="nextTo"/>
        <c:crossAx val="-2113994440"/>
        <c:crosses val="autoZero"/>
        <c:lblAlgn val="ctr"/>
        <c:lblOffset val="100"/>
        <c:noMultiLvlLbl val="0"/>
      </c:catAx>
      <c:valAx>
        <c:axId val="-2113994440"/>
        <c:scaling/>
        <c:delete val="0"/>
        <c:axPos val="l"/>
        <c:majorGridlines/>
        <c:majorTickMark val="out"/>
        <c:minorTickMark val="none"/>
        <c:tickLblPos val="nextTo"/>
        <c:crossAx val="-2068027336"/>
        <c:crosses val="autoZero"/>
      </c:valAx>
    </c:plotArea>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chart>
    <c:plotArea>
      <c:lineChart>
        <c:grouping val="standard"/>
        <c:ser>
          <c:idx val="0"/>
          <c:order val="0"/>
          <c:tx>
            <c:strRef>
              <c:f>Sheet1!$B$1</c:f>
              <c:strCache>
                <c:ptCount val="1"/>
                <c:pt idx="0">
                  <c:v/>
                </c:pt>
              </c:strCache>
            </c:strRef>
          </c:tx>
          <c:marker>
            <c:symbol val="none"/>
          </c:marker>
          <c:cat>
            <c:strRef>
              <c:f>Sheet1!$A$2:$A$4</c:f>
              <c:strCache>
                <c:ptCount val="3"/>
                <c:pt idx="0">
                  <c:v>2016</c:v>
                </c:pt>
                <c:pt idx="1">
                  <c:v>2015</c:v>
                </c:pt>
                <c:pt idx="2">
                  <c:v>2014</c:v>
                </c:pt>
              </c:strCache>
            </c:strRef>
          </c:cat>
          <c:val>
            <c:numRef>
              <c:f>Sheet1!$B$2:$B$4</c:f>
              <c:numCache>
                <c:formatCode>General</c:formatCode>
                <c:ptCount val="3"/>
                <c:pt idx="0">
                  <c:v>0</c:v>
                </c:pt>
                <c:pt idx="1">
                  <c:v>1</c:v>
                </c:pt>
                <c:pt idx="2">
                  <c:v>1</c:v>
                </c:pt>
              </c:numCache>
            </c:numRef>
          </c:val>
          <c:smooth val="0"/>
        </c:ser>
        <c:ser>
          <c:idx val="1"/>
          <c:order val="1"/>
          <c:tx>
            <c:strRef>
              <c:f>Sheet1!$C$1</c:f>
              <c:strCache>
                <c:ptCount val="1"/>
                <c:pt idx="0">
                  <c:v>Extreme Obesity More than 40</c:v>
                </c:pt>
              </c:strCache>
            </c:strRef>
          </c:tx>
          <c:marker>
            <c:symbol val="none"/>
          </c:marker>
          <c:cat>
            <c:strRef>
              <c:f>Sheet1!$A$2:$A$4</c:f>
              <c:strCache>
                <c:ptCount val="3"/>
                <c:pt idx="0">
                  <c:v>2016</c:v>
                </c:pt>
                <c:pt idx="1">
                  <c:v>2015</c:v>
                </c:pt>
                <c:pt idx="2">
                  <c:v>2014</c:v>
                </c:pt>
              </c:strCache>
            </c:strRef>
          </c:cat>
          <c:val>
            <c:numRef>
              <c:f>Sheet1!$C$2:$C$4</c:f>
              <c:numCache>
                <c:formatCode>General</c:formatCode>
                <c:ptCount val="3"/>
                <c:pt idx="0">
                  <c:v>2</c:v>
                </c:pt>
                <c:pt idx="1">
                  <c:v>1</c:v>
                </c:pt>
                <c:pt idx="2">
                  <c:v>1</c:v>
                </c:pt>
              </c:numCache>
            </c:numRef>
          </c:val>
          <c:smooth val="0"/>
        </c:ser>
        <c:ser>
          <c:idx val="2"/>
          <c:order val="2"/>
          <c:tx>
            <c:strRef>
              <c:f>Sheet1!$D$1</c:f>
              <c:strCache>
                <c:ptCount val="1"/>
                <c:pt idx="0">
                  <c:v>Obese Class I 30.0-34.9</c:v>
                </c:pt>
              </c:strCache>
            </c:strRef>
          </c:tx>
          <c:marker>
            <c:symbol val="none"/>
          </c:marker>
          <c:cat>
            <c:strRef>
              <c:f>Sheet1!$A$2:$A$4</c:f>
              <c:strCache>
                <c:ptCount val="3"/>
                <c:pt idx="0">
                  <c:v>2016</c:v>
                </c:pt>
                <c:pt idx="1">
                  <c:v>2015</c:v>
                </c:pt>
                <c:pt idx="2">
                  <c:v>2014</c:v>
                </c:pt>
              </c:strCache>
            </c:strRef>
          </c:cat>
          <c:val>
            <c:numRef>
              <c:f>Sheet1!$D$2:$D$4</c:f>
              <c:numCache>
                <c:formatCode>General</c:formatCode>
                <c:ptCount val="3"/>
                <c:pt idx="0">
                  <c:v>16</c:v>
                </c:pt>
                <c:pt idx="1">
                  <c:v>10</c:v>
                </c:pt>
                <c:pt idx="2">
                  <c:v>6</c:v>
                </c:pt>
              </c:numCache>
            </c:numRef>
          </c:val>
          <c:smooth val="0"/>
        </c:ser>
        <c:ser>
          <c:idx val="3"/>
          <c:order val="3"/>
          <c:tx>
            <c:strRef>
              <c:f>Sheet1!$E$1</c:f>
              <c:strCache>
                <c:ptCount val="1"/>
                <c:pt idx="0">
                  <c:v>Obese Class II 35.0-39.9</c:v>
                </c:pt>
              </c:strCache>
            </c:strRef>
          </c:tx>
          <c:marker>
            <c:symbol val="none"/>
          </c:marker>
          <c:cat>
            <c:strRef>
              <c:f>Sheet1!$A$2:$A$4</c:f>
              <c:strCache>
                <c:ptCount val="3"/>
                <c:pt idx="0">
                  <c:v>2016</c:v>
                </c:pt>
                <c:pt idx="1">
                  <c:v>2015</c:v>
                </c:pt>
                <c:pt idx="2">
                  <c:v>2014</c:v>
                </c:pt>
              </c:strCache>
            </c:strRef>
          </c:cat>
          <c:val>
            <c:numRef>
              <c:f>Sheet1!$E$2:$E$4</c:f>
              <c:numCache>
                <c:formatCode>General</c:formatCode>
                <c:ptCount val="3"/>
                <c:pt idx="0">
                  <c:v>3</c:v>
                </c:pt>
                <c:pt idx="1">
                  <c:v>6</c:v>
                </c:pt>
                <c:pt idx="2">
                  <c:v>7</c:v>
                </c:pt>
              </c:numCache>
            </c:numRef>
          </c:val>
          <c:smooth val="0"/>
        </c:ser>
        <c:ser>
          <c:idx val="4"/>
          <c:order val="4"/>
          <c:tx>
            <c:strRef>
              <c:f>Sheet1!$F$1</c:f>
              <c:strCache>
                <c:ptCount val="1"/>
                <c:pt idx="0">
                  <c:v>Overweight 25.0-29.9</c:v>
                </c:pt>
              </c:strCache>
            </c:strRef>
          </c:tx>
          <c:marker>
            <c:symbol val="none"/>
          </c:marker>
          <c:cat>
            <c:strRef>
              <c:f>Sheet1!$A$2:$A$4</c:f>
              <c:strCache>
                <c:ptCount val="3"/>
                <c:pt idx="0">
                  <c:v>2016</c:v>
                </c:pt>
                <c:pt idx="1">
                  <c:v>2015</c:v>
                </c:pt>
                <c:pt idx="2">
                  <c:v>2014</c:v>
                </c:pt>
              </c:strCache>
            </c:strRef>
          </c:cat>
          <c:val>
            <c:numRef>
              <c:f>Sheet1!$F$2:$F$4</c:f>
              <c:numCache>
                <c:formatCode>General</c:formatCode>
                <c:ptCount val="3"/>
                <c:pt idx="0">
                  <c:v>13</c:v>
                </c:pt>
                <c:pt idx="1">
                  <c:v>12</c:v>
                </c:pt>
                <c:pt idx="2">
                  <c:v>13</c:v>
                </c:pt>
              </c:numCache>
            </c:numRef>
          </c:val>
          <c:smooth val="0"/>
        </c:ser>
        <c:ser>
          <c:idx val="5"/>
          <c:order val="5"/>
          <c:tx>
            <c:strRef>
              <c:f>Sheet1!$G$1</c:f>
              <c:strCache>
                <c:ptCount val="1"/>
                <c:pt idx="0">
                  <c:v>Optimal - 19.5-24.9</c:v>
                </c:pt>
              </c:strCache>
            </c:strRef>
          </c:tx>
          <c:marker>
            <c:symbol val="none"/>
          </c:marker>
          <c:cat>
            <c:strRef>
              <c:f>Sheet1!$A$2:$A$4</c:f>
              <c:strCache>
                <c:ptCount val="3"/>
                <c:pt idx="0">
                  <c:v>2016</c:v>
                </c:pt>
                <c:pt idx="1">
                  <c:v>2015</c:v>
                </c:pt>
                <c:pt idx="2">
                  <c:v>2014</c:v>
                </c:pt>
              </c:strCache>
            </c:strRef>
          </c:cat>
          <c:val>
            <c:numRef>
              <c:f>Sheet1!$G$2:$G$4</c:f>
              <c:numCache>
                <c:formatCode>General</c:formatCode>
                <c:ptCount val="3"/>
                <c:pt idx="0">
                  <c:v>14</c:v>
                </c:pt>
                <c:pt idx="1">
                  <c:v>18</c:v>
                </c:pt>
                <c:pt idx="2">
                  <c:v>20</c:v>
                </c:pt>
              </c:numCache>
            </c:numRef>
          </c:val>
          <c:smooth val="0"/>
        </c:ser>
        <c:ser>
          <c:idx val="6"/>
          <c:order val="6"/>
          <c:tx>
            <c:strRef>
              <c:f>Sheet1!$H$1</c:f>
              <c:strCache>
                <c:ptCount val="1"/>
                <c:pt idx="0">
                  <c:v>Declined</c:v>
                </c:pt>
              </c:strCache>
            </c:strRef>
          </c:tx>
          <c:marker>
            <c:symbol val="none"/>
          </c:marker>
          <c:cat>
            <c:strRef>
              <c:f>Sheet1!$A$2:$A$4</c:f>
              <c:strCache>
                <c:ptCount val="3"/>
                <c:pt idx="0">
                  <c:v>2016</c:v>
                </c:pt>
                <c:pt idx="1">
                  <c:v>2015</c:v>
                </c:pt>
                <c:pt idx="2">
                  <c:v>2014</c:v>
                </c:pt>
              </c:strCache>
            </c:strRef>
          </c:cat>
          <c:val>
            <c:numRef>
              <c:f>Sheet1!$H$2:$H$4</c:f>
              <c:numCache>
                <c:formatCode>General</c:formatCode>
                <c:ptCount val="3"/>
                <c:pt idx="0">
                  <c:v>0</c:v>
                </c:pt>
                <c:pt idx="1">
                  <c:v>1</c:v>
                </c:pt>
                <c:pt idx="2">
                  <c:v>0</c:v>
                </c:pt>
              </c:numCache>
            </c:numRef>
          </c:val>
          <c:smooth val="0"/>
        </c:ser>
        <c:marker val="1"/>
        <c:axId val="2118791784"/>
        <c:axId val="2140495176"/>
      </c:lineChart>
      <c:catAx>
        <c:axId val="2118791784"/>
        <c:scaling/>
        <c:delete val="0"/>
        <c:axPos val="b"/>
        <c:majorTickMark val="out"/>
        <c:minorTickMark val="none"/>
        <c:tickLblPos val="nextTo"/>
        <c:crossAx val="2140495176"/>
        <c:crosses val="autoZero"/>
        <c:lblAlgn val="ctr"/>
        <c:lblOffset val="100"/>
        <c:noMultiLvlLbl val="0"/>
      </c:catAx>
      <c:valAx>
        <c:axId val="2140495176"/>
        <c:scaling/>
        <c:delete val="0"/>
        <c:axPos val="l"/>
        <c:majorGridlines/>
        <c:majorTickMark val="out"/>
        <c:minorTickMark val="none"/>
        <c:tickLblPos val="nextTo"/>
        <c:crossAx val="2118791784"/>
        <c:crosses val="autoZero"/>
      </c:valAx>
    </c:plotArea>
    <c:legend>
      <c:overlay val="0"/>
    </c:legend>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chart>
    <c:plotArea>
      <c:barChart>
        <c:barDir val="col"/>
        <c:grouping val="clustered"/>
        <c:ser>
          <c:idx val="0"/>
          <c:order val="0"/>
          <c:tx>
            <c:strRef>
              <c:f>Sheet1!$B$1</c:f>
              <c:strCache>
                <c:ptCount val="1"/>
                <c:pt idx="0">
                  <c:v>Series 1</c:v>
                </c:pt>
              </c:strCache>
            </c:strRef>
          </c:tx>
          <c:cat>
            <c:strRef>
              <c:f>Sheet1!$A$2:$A$3</c:f>
              <c:strCache>
                <c:ptCount val="2"/>
                <c:pt idx="0">
                  <c:v>0</c:v>
                </c:pt>
                <c:pt idx="1">
                  <c:v>1</c:v>
                </c:pt>
              </c:strCache>
            </c:strRef>
          </c:cat>
          <c:val>
            <c:numRef>
              <c:f>Sheet1!$B$2:$B$3</c:f>
              <c:numCache>
                <c:formatCode>General</c:formatCode>
                <c:ptCount val="2"/>
                <c:pt idx="0">
                  <c:v>26</c:v>
                </c:pt>
                <c:pt idx="1">
                  <c:v>22</c:v>
                </c:pt>
              </c:numCache>
            </c:numRef>
          </c:val>
        </c:ser>
        <c:axId val="-2068027336"/>
        <c:axId val="-2113994440"/>
      </c:barChart>
      <c:catAx>
        <c:axId val="-2068027336"/>
        <c:scaling/>
        <c:delete val="0"/>
        <c:axPos val="b"/>
        <c:majorTickMark val="out"/>
        <c:minorTickMark val="none"/>
        <c:tickLblPos val="nextTo"/>
        <c:crossAx val="-2113994440"/>
        <c:crosses val="autoZero"/>
        <c:lblAlgn val="ctr"/>
        <c:lblOffset val="100"/>
        <c:noMultiLvlLbl val="0"/>
      </c:catAx>
      <c:valAx>
        <c:axId val="-2113994440"/>
        <c:scaling/>
        <c:delete val="0"/>
        <c:axPos val="l"/>
        <c:majorGridlines/>
        <c:majorTickMark val="out"/>
        <c:minorTickMark val="none"/>
        <c:tickLblPos val="nextTo"/>
        <c:crossAx val="-2068027336"/>
        <c:crosses val="autoZero"/>
      </c:valAx>
    </c:plotArea>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chart>
    <c:plotArea>
      <c:barChart>
        <c:barDir val="col"/>
        <c:grouping val="clustered"/>
        <c:ser>
          <c:idx val="0"/>
          <c:order val="0"/>
          <c:tx>
            <c:strRef>
              <c:f>Sheet1!$B$1</c:f>
              <c:strCache>
                <c:ptCount val="1"/>
                <c:pt idx="0">
                  <c:v>Series 1</c:v>
                </c:pt>
              </c:strCache>
            </c:strRef>
          </c:tx>
          <c:cat>
            <c:strRef>
              <c:f>Sheet1!$A$2:$A$4</c:f>
              <c:strCache>
                <c:ptCount val="3"/>
                <c:pt idx="0">
                  <c:v>High</c:v>
                </c:pt>
                <c:pt idx="1">
                  <c:v>Optimal</c:v>
                </c:pt>
                <c:pt idx="2">
                  <c:v>Borderline</c:v>
                </c:pt>
              </c:strCache>
            </c:strRef>
          </c:cat>
          <c:val>
            <c:numRef>
              <c:f>Sheet1!$B$2:$B$4</c:f>
              <c:numCache>
                <c:formatCode>General</c:formatCode>
                <c:ptCount val="3"/>
                <c:pt idx="0">
                  <c:v>2</c:v>
                </c:pt>
                <c:pt idx="1">
                  <c:v>37</c:v>
                </c:pt>
                <c:pt idx="2">
                  <c:v>9</c:v>
                </c:pt>
              </c:numCache>
            </c:numRef>
          </c:val>
        </c:ser>
        <c:axId val="-2068027336"/>
        <c:axId val="-2113994440"/>
      </c:barChart>
      <c:catAx>
        <c:axId val="-2068027336"/>
        <c:scaling/>
        <c:delete val="0"/>
        <c:axPos val="b"/>
        <c:majorTickMark val="out"/>
        <c:minorTickMark val="none"/>
        <c:tickLblPos val="nextTo"/>
        <c:crossAx val="-2113994440"/>
        <c:crosses val="autoZero"/>
        <c:lblAlgn val="ctr"/>
        <c:lblOffset val="100"/>
        <c:noMultiLvlLbl val="0"/>
      </c:catAx>
      <c:valAx>
        <c:axId val="-2113994440"/>
        <c:scaling/>
        <c:delete val="0"/>
        <c:axPos val="l"/>
        <c:majorGridlines/>
        <c:majorTickMark val="out"/>
        <c:minorTickMark val="none"/>
        <c:tickLblPos val="nextTo"/>
        <c:crossAx val="-2068027336"/>
        <c:crosses val="autoZero"/>
      </c:valAx>
    </c:plotArea>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chart>
    <c:plotArea>
      <c:barChart>
        <c:barDir val="col"/>
        <c:grouping val="clustered"/>
        <c:ser>
          <c:idx val="0"/>
          <c:order val="0"/>
          <c:tx>
            <c:strRef>
              <c:f>Sheet1!$B$1</c:f>
              <c:strCache>
                <c:ptCount val="1"/>
                <c:pt idx="0">
                  <c:v>Series 1</c:v>
                </c:pt>
              </c:strCache>
            </c:strRef>
          </c:tx>
          <c:cat>
            <c:strRef>
              <c:f>Sheet1!$A$2:$A$5</c:f>
              <c:strCache>
                <c:ptCount val="4"/>
                <c:pt idx="0">
                  <c:v>Optimal</c:v>
                </c:pt>
                <c:pt idx="1">
                  <c:v>LESS THAN OPTIMAL</c:v>
                </c:pt>
                <c:pt idx="2">
                  <c:v>Low</c:v>
                </c:pt>
                <c:pt idx="3">
                  <c:v>LESS THAN OPTIAL</c:v>
                </c:pt>
              </c:strCache>
            </c:strRef>
          </c:cat>
          <c:val>
            <c:numRef>
              <c:f>Sheet1!$B$2:$B$5</c:f>
              <c:numCache>
                <c:formatCode>General</c:formatCode>
                <c:ptCount val="4"/>
                <c:pt idx="0">
                  <c:v>19</c:v>
                </c:pt>
                <c:pt idx="1">
                  <c:v>12</c:v>
                </c:pt>
                <c:pt idx="2">
                  <c:v>16</c:v>
                </c:pt>
                <c:pt idx="3">
                  <c:v>1</c:v>
                </c:pt>
              </c:numCache>
            </c:numRef>
          </c:val>
        </c:ser>
        <c:axId val="-2068027336"/>
        <c:axId val="-2113994440"/>
      </c:barChart>
      <c:catAx>
        <c:axId val="-2068027336"/>
        <c:scaling/>
        <c:delete val="0"/>
        <c:axPos val="b"/>
        <c:majorTickMark val="out"/>
        <c:minorTickMark val="none"/>
        <c:tickLblPos val="nextTo"/>
        <c:crossAx val="-2113994440"/>
        <c:crosses val="autoZero"/>
        <c:lblAlgn val="ctr"/>
        <c:lblOffset val="100"/>
        <c:noMultiLvlLbl val="0"/>
      </c:catAx>
      <c:valAx>
        <c:axId val="-2113994440"/>
        <c:scaling/>
        <c:delete val="0"/>
        <c:axPos val="l"/>
        <c:majorGridlines/>
        <c:majorTickMark val="out"/>
        <c:minorTickMark val="none"/>
        <c:tickLblPos val="nextTo"/>
        <c:crossAx val="-2068027336"/>
        <c:crosses val="autoZero"/>
      </c:valAx>
    </c:plotArea>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chart>
    <c:plotArea>
      <c:barChart>
        <c:barDir val="col"/>
        <c:grouping val="clustered"/>
        <c:ser>
          <c:idx val="0"/>
          <c:order val="0"/>
          <c:tx>
            <c:strRef>
              <c:f>Sheet1!$B$1</c:f>
              <c:strCache>
                <c:ptCount val="1"/>
                <c:pt idx="0">
                  <c:v>Series 1</c:v>
                </c:pt>
              </c:strCache>
            </c:strRef>
          </c:tx>
          <c:cat>
            <c:strRef>
              <c:f>Sheet1!$A$2:$A$7</c:f>
              <c:strCache>
                <c:ptCount val="6"/>
                <c:pt idx="0">
                  <c:v>Near Optimal</c:v>
                </c:pt>
                <c:pt idx="1">
                  <c:v>Borderline</c:v>
                </c:pt>
                <c:pt idx="2">
                  <c:v>NA</c:v>
                </c:pt>
                <c:pt idx="3">
                  <c:v>High</c:v>
                </c:pt>
                <c:pt idx="4">
                  <c:v>DEFERRED</c:v>
                </c:pt>
                <c:pt idx="5">
                  <c:v>Optimal</c:v>
                </c:pt>
              </c:strCache>
            </c:strRef>
          </c:cat>
          <c:val>
            <c:numRef>
              <c:f>Sheet1!$B$2:$B$7</c:f>
              <c:numCache>
                <c:formatCode>General</c:formatCode>
                <c:ptCount val="6"/>
                <c:pt idx="0">
                  <c:v>13</c:v>
                </c:pt>
                <c:pt idx="1">
                  <c:v>3</c:v>
                </c:pt>
                <c:pt idx="2">
                  <c:v>3</c:v>
                </c:pt>
                <c:pt idx="3">
                  <c:v>1</c:v>
                </c:pt>
                <c:pt idx="4">
                  <c:v>1</c:v>
                </c:pt>
                <c:pt idx="5">
                  <c:v>27</c:v>
                </c:pt>
              </c:numCache>
            </c:numRef>
          </c:val>
        </c:ser>
        <c:axId val="-2068027336"/>
        <c:axId val="-2113994440"/>
      </c:barChart>
      <c:catAx>
        <c:axId val="-2068027336"/>
        <c:scaling/>
        <c:delete val="0"/>
        <c:axPos val="b"/>
        <c:majorTickMark val="out"/>
        <c:minorTickMark val="none"/>
        <c:tickLblPos val="nextTo"/>
        <c:crossAx val="-2113994440"/>
        <c:crosses val="autoZero"/>
        <c:lblAlgn val="ctr"/>
        <c:lblOffset val="100"/>
        <c:noMultiLvlLbl val="0"/>
      </c:catAx>
      <c:valAx>
        <c:axId val="-2113994440"/>
        <c:scaling/>
        <c:delete val="0"/>
        <c:axPos val="l"/>
        <c:majorGridlines/>
        <c:majorTickMark val="out"/>
        <c:minorTickMark val="none"/>
        <c:tickLblPos val="nextTo"/>
        <c:crossAx val="-2068027336"/>
        <c:crosses val="autoZero"/>
      </c:valAx>
    </c:plotArea>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chart>
    <c:plotArea>
      <c:lineChart>
        <c:grouping val="standard"/>
        <c:ser>
          <c:idx val="0"/>
          <c:order val="0"/>
          <c:tx>
            <c:strRef>
              <c:f>Sheet1!$B$1</c:f>
              <c:strCache>
                <c:ptCount val="1"/>
                <c:pt idx="0">
                  <c:v>High</c:v>
                </c:pt>
              </c:strCache>
            </c:strRef>
          </c:tx>
          <c:marker>
            <c:symbol val="none"/>
          </c:marker>
          <c:cat>
            <c:strRef>
              <c:f>Sheet1!$A$2:$A$4</c:f>
              <c:strCache>
                <c:ptCount val="3"/>
                <c:pt idx="0">
                  <c:v>2016</c:v>
                </c:pt>
                <c:pt idx="1">
                  <c:v>2015</c:v>
                </c:pt>
                <c:pt idx="2">
                  <c:v>2014</c:v>
                </c:pt>
              </c:strCache>
            </c:strRef>
          </c:cat>
          <c:val>
            <c:numRef>
              <c:f>Sheet1!$B$2:$B$4</c:f>
              <c:numCache>
                <c:formatCode>General</c:formatCode>
                <c:ptCount val="3"/>
                <c:pt idx="0">
                  <c:v>2</c:v>
                </c:pt>
                <c:pt idx="1">
                  <c:v>3</c:v>
                </c:pt>
                <c:pt idx="2">
                  <c:v>6</c:v>
                </c:pt>
              </c:numCache>
            </c:numRef>
          </c:val>
          <c:smooth val="0"/>
        </c:ser>
        <c:ser>
          <c:idx val="1"/>
          <c:order val="1"/>
          <c:tx>
            <c:strRef>
              <c:f>Sheet1!$C$1</c:f>
              <c:strCache>
                <c:ptCount val="1"/>
                <c:pt idx="0">
                  <c:v>Optimal</c:v>
                </c:pt>
              </c:strCache>
            </c:strRef>
          </c:tx>
          <c:marker>
            <c:symbol val="none"/>
          </c:marker>
          <c:cat>
            <c:strRef>
              <c:f>Sheet1!$A$2:$A$4</c:f>
              <c:strCache>
                <c:ptCount val="3"/>
                <c:pt idx="0">
                  <c:v>2016</c:v>
                </c:pt>
                <c:pt idx="1">
                  <c:v>2015</c:v>
                </c:pt>
                <c:pt idx="2">
                  <c:v>2014</c:v>
                </c:pt>
              </c:strCache>
            </c:strRef>
          </c:cat>
          <c:val>
            <c:numRef>
              <c:f>Sheet1!$C$2:$C$4</c:f>
              <c:numCache>
                <c:formatCode>General</c:formatCode>
                <c:ptCount val="3"/>
                <c:pt idx="0">
                  <c:v>37</c:v>
                </c:pt>
                <c:pt idx="1">
                  <c:v>29</c:v>
                </c:pt>
                <c:pt idx="2">
                  <c:v>27</c:v>
                </c:pt>
              </c:numCache>
            </c:numRef>
          </c:val>
          <c:smooth val="0"/>
        </c:ser>
        <c:ser>
          <c:idx val="2"/>
          <c:order val="2"/>
          <c:tx>
            <c:strRef>
              <c:f>Sheet1!$D$1</c:f>
              <c:strCache>
                <c:ptCount val="1"/>
                <c:pt idx="0">
                  <c:v>Borderline</c:v>
                </c:pt>
              </c:strCache>
            </c:strRef>
          </c:tx>
          <c:marker>
            <c:symbol val="none"/>
          </c:marker>
          <c:cat>
            <c:strRef>
              <c:f>Sheet1!$A$2:$A$4</c:f>
              <c:strCache>
                <c:ptCount val="3"/>
                <c:pt idx="0">
                  <c:v>2016</c:v>
                </c:pt>
                <c:pt idx="1">
                  <c:v>2015</c:v>
                </c:pt>
                <c:pt idx="2">
                  <c:v>2014</c:v>
                </c:pt>
              </c:strCache>
            </c:strRef>
          </c:cat>
          <c:val>
            <c:numRef>
              <c:f>Sheet1!$D$2:$D$4</c:f>
              <c:numCache>
                <c:formatCode>General</c:formatCode>
                <c:ptCount val="3"/>
                <c:pt idx="0">
                  <c:v>9</c:v>
                </c:pt>
                <c:pt idx="1">
                  <c:v>16</c:v>
                </c:pt>
                <c:pt idx="2">
                  <c:v>15</c:v>
                </c:pt>
              </c:numCache>
            </c:numRef>
          </c:val>
          <c:smooth val="0"/>
        </c:ser>
        <c:ser>
          <c:idx val="3"/>
          <c:order val="3"/>
          <c:tx>
            <c:strRef>
              <c:f>Sheet1!$E$1</c:f>
              <c:strCache>
                <c:ptCount val="1"/>
                <c:pt idx="0">
                  <c:v>170</c:v>
                </c:pt>
              </c:strCache>
            </c:strRef>
          </c:tx>
          <c:marker>
            <c:symbol val="none"/>
          </c:marker>
          <c:cat>
            <c:strRef>
              <c:f>Sheet1!$A$2:$A$4</c:f>
              <c:strCache>
                <c:ptCount val="3"/>
                <c:pt idx="0">
                  <c:v>2016</c:v>
                </c:pt>
                <c:pt idx="1">
                  <c:v>2015</c:v>
                </c:pt>
                <c:pt idx="2">
                  <c:v>2014</c:v>
                </c:pt>
              </c:strCache>
            </c:strRef>
          </c:cat>
          <c:val>
            <c:numRef>
              <c:f>Sheet1!$E$2:$E$4</c:f>
              <c:numCache>
                <c:formatCode>General</c:formatCode>
                <c:ptCount val="3"/>
                <c:pt idx="0">
                  <c:v>0</c:v>
                </c:pt>
                <c:pt idx="1">
                  <c:v>1</c:v>
                </c:pt>
                <c:pt idx="2">
                  <c:v>0</c:v>
                </c:pt>
              </c:numCache>
            </c:numRef>
          </c:val>
          <c:smooth val="0"/>
        </c:ser>
        <c:marker val="1"/>
        <c:axId val="2118791784"/>
        <c:axId val="2140495176"/>
      </c:lineChart>
      <c:catAx>
        <c:axId val="2118791784"/>
        <c:scaling/>
        <c:delete val="0"/>
        <c:axPos val="b"/>
        <c:majorTickMark val="out"/>
        <c:minorTickMark val="none"/>
        <c:tickLblPos val="nextTo"/>
        <c:crossAx val="2140495176"/>
        <c:crosses val="autoZero"/>
        <c:lblAlgn val="ctr"/>
        <c:lblOffset val="100"/>
        <c:noMultiLvlLbl val="0"/>
      </c:catAx>
      <c:valAx>
        <c:axId val="2140495176"/>
        <c:scaling/>
        <c:delete val="0"/>
        <c:axPos val="l"/>
        <c:majorGridlines/>
        <c:majorTickMark val="out"/>
        <c:minorTickMark val="none"/>
        <c:tickLblPos val="nextTo"/>
        <c:crossAx val="2118791784"/>
        <c:crosses val="autoZero"/>
      </c:valAx>
    </c:plotArea>
    <c:legend>
      <c:overlay val="0"/>
    </c:legend>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AB9D47E-67C1-4E1B-91B6-1C4A4CD91A70}" type="datetimeFigureOut">
              <a:rPr lang="en-US" smtClean="0"/>
              <a:t>11/30/2016</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1428708-D9B1-4BDD-91D4-ABF1B40EE712}" type="slidenum">
              <a:rPr lang="en-US" smtClean="0"/>
              <a:t>‹#›</a:t>
            </a:fld>
            <a:endParaRPr lang="en-US" dirty="0"/>
          </a:p>
        </p:txBody>
      </p:sp>
    </p:spTree>
    <p:extLst>
      <p:ext uri="{BB962C8B-B14F-4D97-AF65-F5344CB8AC3E}">
        <p14:creationId xmlns:p14="http://schemas.microsoft.com/office/powerpoint/2010/main" val="10200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3B9A28-89AB-4FF7-B6F7-B576186B66F1}" type="datetimeFigureOut">
              <a:rPr lang="en-US" smtClean="0"/>
              <a:t>11/30/2016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F33A409-1646-4137-A75F-3A02A90E5C52}" type="slidenum">
              <a:rPr lang="en-US" smtClean="0"/>
              <a:t>‹#›</a:t>
            </a:fld>
            <a:endParaRPr lang="en-US" dirty="0"/>
          </a:p>
        </p:txBody>
      </p:sp>
    </p:spTree>
    <p:extLst>
      <p:ext uri="{BB962C8B-B14F-4D97-AF65-F5344CB8AC3E}">
        <p14:creationId xmlns:p14="http://schemas.microsoft.com/office/powerpoint/2010/main" val="68897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6% of employees use tobacco.  </a:t>
            </a:r>
            <a:r>
              <a:rPr lang="en-US" baseline="0" dirty="0" smtClean="0"/>
              <a:t> Creating a 100% smoke-free workplace, using smoking cessation coaches, or offering incentives to quit are all strategies to reduce the number of tobacco users. </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3</a:t>
            </a:fld>
            <a:endParaRPr lang="en-US" dirty="0"/>
          </a:p>
        </p:txBody>
      </p:sp>
    </p:spTree>
    <p:extLst>
      <p:ext uri="{BB962C8B-B14F-4D97-AF65-F5344CB8AC3E}">
        <p14:creationId xmlns:p14="http://schemas.microsoft.com/office/powerpoint/2010/main" val="53622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this slide with Waist Circumference.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t>
            </a:r>
            <a:r>
              <a:rPr lang="en-US" dirty="0" smtClean="0"/>
              <a:t>People who are overweight/obese, compared to those with a normal or healthy weight, are at increased risk for many serious diseases and health conditions. </a:t>
            </a:r>
            <a:r>
              <a:rPr lang="en-US" sz="1200" b="0" i="0" kern="1200" dirty="0" smtClean="0">
                <a:solidFill>
                  <a:schemeClr val="tx1"/>
                </a:solidFill>
                <a:effectLst/>
                <a:latin typeface="+mn-lt"/>
                <a:ea typeface="+mn-ea"/>
                <a:cs typeface="+mn-cs"/>
              </a:rPr>
              <a:t>Obesity contributes to major causes of death and disability, including heart attacks, strokes, high blood pressure, cancer, diabetes, osteoarthritis, fatty liver, and depression.  In addition, those with excess abdominal</a:t>
            </a:r>
            <a:r>
              <a:rPr lang="en-US" sz="1200" b="0" i="0" kern="1200" baseline="0" dirty="0" smtClean="0">
                <a:solidFill>
                  <a:schemeClr val="tx1"/>
                </a:solidFill>
                <a:effectLst/>
                <a:latin typeface="+mn-lt"/>
                <a:ea typeface="+mn-ea"/>
                <a:cs typeface="+mn-cs"/>
              </a:rPr>
              <a:t> obesity are at greater risk for cardiovascular disease.  Modifying diet and exercise is an effective way to reduce and prevent obesity.”</a:t>
            </a:r>
            <a:endParaRPr lang="en-US" dirty="0" smtClean="0"/>
          </a:p>
        </p:txBody>
      </p:sp>
      <p:sp>
        <p:nvSpPr>
          <p:cNvPr id="4" name="Slide Number Placeholder 3"/>
          <p:cNvSpPr>
            <a:spLocks noGrp="1"/>
          </p:cNvSpPr>
          <p:nvPr>
            <p:ph type="sldNum" sz="quarter" idx="10"/>
          </p:nvPr>
        </p:nvSpPr>
        <p:spPr/>
        <p:txBody>
          <a:bodyPr/>
          <a:lstStyle/>
          <a:p>
            <a:fld id="{3F33A409-1646-4137-A75F-3A02A90E5C52}" type="slidenum">
              <a:rPr lang="en-US" smtClean="0"/>
              <a:t>4</a:t>
            </a:fld>
            <a:endParaRPr lang="en-US" dirty="0"/>
          </a:p>
        </p:txBody>
      </p:sp>
    </p:spTree>
    <p:extLst>
      <p:ext uri="{BB962C8B-B14F-4D97-AF65-F5344CB8AC3E}">
        <p14:creationId xmlns:p14="http://schemas.microsoft.com/office/powerpoint/2010/main" val="134429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this slide with Waist Circumference.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t>
            </a:r>
            <a:r>
              <a:rPr lang="en-US" dirty="0" smtClean="0"/>
              <a:t>People who are overweight/obese, compared to those with a normal or healthy weight, are at increased risk for many serious diseases and health conditions. </a:t>
            </a:r>
            <a:r>
              <a:rPr lang="en-US" sz="1200" b="0" i="0" kern="1200" dirty="0" smtClean="0">
                <a:solidFill>
                  <a:schemeClr val="tx1"/>
                </a:solidFill>
                <a:effectLst/>
                <a:latin typeface="+mn-lt"/>
                <a:ea typeface="+mn-ea"/>
                <a:cs typeface="+mn-cs"/>
              </a:rPr>
              <a:t>Obesity contributes to major causes of death and disability, including heart attacks, strokes, high blood pressure, cancer, diabetes, osteoarthritis, fatty liver, and depression.  In addition, those with excess abdominal</a:t>
            </a:r>
            <a:r>
              <a:rPr lang="en-US" sz="1200" b="0" i="0" kern="1200" baseline="0" dirty="0" smtClean="0">
                <a:solidFill>
                  <a:schemeClr val="tx1"/>
                </a:solidFill>
                <a:effectLst/>
                <a:latin typeface="+mn-lt"/>
                <a:ea typeface="+mn-ea"/>
                <a:cs typeface="+mn-cs"/>
              </a:rPr>
              <a:t> obesity are at greater risk for cardiovascular disease.  Modifying diet and exercise is an effective way to reduce and prevent obesity.”</a:t>
            </a:r>
            <a:endParaRPr lang="en-US" dirty="0" smtClean="0"/>
          </a:p>
        </p:txBody>
      </p:sp>
      <p:sp>
        <p:nvSpPr>
          <p:cNvPr id="4" name="Slide Number Placeholder 3"/>
          <p:cNvSpPr>
            <a:spLocks noGrp="1"/>
          </p:cNvSpPr>
          <p:nvPr>
            <p:ph type="sldNum" sz="quarter" idx="10"/>
          </p:nvPr>
        </p:nvSpPr>
        <p:spPr/>
        <p:txBody>
          <a:bodyPr/>
          <a:lstStyle/>
          <a:p>
            <a:fld id="{3F33A409-1646-4137-A75F-3A02A90E5C52}" type="slidenum">
              <a:rPr lang="en-US" smtClean="0"/>
              <a:t>5</a:t>
            </a:fld>
            <a:endParaRPr lang="en-US" dirty="0"/>
          </a:p>
        </p:txBody>
      </p:sp>
    </p:spTree>
    <p:extLst>
      <p:ext uri="{BB962C8B-B14F-4D97-AF65-F5344CB8AC3E}">
        <p14:creationId xmlns:p14="http://schemas.microsoft.com/office/powerpoint/2010/main" val="134429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this slide with Waist Circumference.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t>
            </a:r>
            <a:r>
              <a:rPr lang="en-US" dirty="0" smtClean="0"/>
              <a:t>People who are overweight/obese, compared to those with a normal or healthy weight, are at increased risk for many serious diseases and health conditions. </a:t>
            </a:r>
            <a:r>
              <a:rPr lang="en-US" sz="1200" b="0" i="0" kern="1200" dirty="0" smtClean="0">
                <a:solidFill>
                  <a:schemeClr val="tx1"/>
                </a:solidFill>
                <a:effectLst/>
                <a:latin typeface="+mn-lt"/>
                <a:ea typeface="+mn-ea"/>
                <a:cs typeface="+mn-cs"/>
              </a:rPr>
              <a:t>Obesity contributes to major causes of death and disability, including heart attacks, strokes, high blood pressure, cancer, diabetes, osteoarthritis, fatty liver, and depression.  In addition, those with excess abdominal</a:t>
            </a:r>
            <a:r>
              <a:rPr lang="en-US" sz="1200" b="0" i="0" kern="1200" baseline="0" dirty="0" smtClean="0">
                <a:solidFill>
                  <a:schemeClr val="tx1"/>
                </a:solidFill>
                <a:effectLst/>
                <a:latin typeface="+mn-lt"/>
                <a:ea typeface="+mn-ea"/>
                <a:cs typeface="+mn-cs"/>
              </a:rPr>
              <a:t> obesity are at greater risk for cardiovascular disease.  Modifying diet and exercise is an effective way to reduce and prevent obesity.”</a:t>
            </a:r>
            <a:endParaRPr lang="en-US" dirty="0" smtClean="0"/>
          </a:p>
        </p:txBody>
      </p:sp>
      <p:sp>
        <p:nvSpPr>
          <p:cNvPr id="4" name="Slide Number Placeholder 3"/>
          <p:cNvSpPr>
            <a:spLocks noGrp="1"/>
          </p:cNvSpPr>
          <p:nvPr>
            <p:ph type="sldNum" sz="quarter" idx="10"/>
          </p:nvPr>
        </p:nvSpPr>
        <p:spPr/>
        <p:txBody>
          <a:bodyPr/>
          <a:lstStyle/>
          <a:p>
            <a:fld id="{3F33A409-1646-4137-A75F-3A02A90E5C52}" type="slidenum">
              <a:rPr lang="en-US" smtClean="0"/>
              <a:t>6</a:t>
            </a:fld>
            <a:endParaRPr lang="en-US" dirty="0"/>
          </a:p>
        </p:txBody>
      </p:sp>
    </p:spTree>
    <p:extLst>
      <p:ext uri="{BB962C8B-B14F-4D97-AF65-F5344CB8AC3E}">
        <p14:creationId xmlns:p14="http://schemas.microsoft.com/office/powerpoint/2010/main" val="134429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cholesterol is one of the major </a:t>
            </a:r>
            <a:r>
              <a:rPr lang="en-US" i="1" u="sng" dirty="0" smtClean="0"/>
              <a:t>controllable</a:t>
            </a:r>
            <a:r>
              <a:rPr lang="en-US" dirty="0" smtClean="0"/>
              <a:t> risk factors for coronary heart disease, heart attack and stroke.  Other risk factors like high blood pressure or diabetes increase the risk even further.</a:t>
            </a:r>
            <a:r>
              <a:rPr lang="en-US" baseline="0" dirty="0" smtClean="0"/>
              <a:t>  High HDL cholesterol is beneficial for heart health.  Less than optimal HDL can be a result of inactivity and poor diet.  46% of employees have high cholesterol and 72% have less than optimal HDL cholesterol. </a:t>
            </a:r>
            <a:endParaRPr lang="en-US" dirty="0" smtClean="0"/>
          </a:p>
        </p:txBody>
      </p:sp>
      <p:sp>
        <p:nvSpPr>
          <p:cNvPr id="4" name="Slide Number Placeholder 3"/>
          <p:cNvSpPr>
            <a:spLocks noGrp="1"/>
          </p:cNvSpPr>
          <p:nvPr>
            <p:ph type="sldNum" sz="quarter" idx="10"/>
          </p:nvPr>
        </p:nvSpPr>
        <p:spPr/>
        <p:txBody>
          <a:bodyPr/>
          <a:lstStyle/>
          <a:p>
            <a:fld id="{3F33A409-1646-4137-A75F-3A02A90E5C52}" type="slidenum">
              <a:rPr lang="en-US" smtClean="0"/>
              <a:t>7</a:t>
            </a:fld>
            <a:endParaRPr lang="en-US" dirty="0"/>
          </a:p>
        </p:txBody>
      </p:sp>
    </p:spTree>
    <p:extLst>
      <p:ext uri="{BB962C8B-B14F-4D97-AF65-F5344CB8AC3E}">
        <p14:creationId xmlns:p14="http://schemas.microsoft.com/office/powerpoint/2010/main" val="4007201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cholesterol is one of the major </a:t>
            </a:r>
            <a:r>
              <a:rPr lang="en-US" i="1" u="sng" dirty="0" smtClean="0"/>
              <a:t>controllable</a:t>
            </a:r>
            <a:r>
              <a:rPr lang="en-US" dirty="0" smtClean="0"/>
              <a:t> risk factors for coronary heart disease, heart attack and stroke.  Other risk factors like high blood pressure or diabetes increase the risk even further.</a:t>
            </a:r>
            <a:r>
              <a:rPr lang="en-US" baseline="0" dirty="0" smtClean="0"/>
              <a:t>  High HDL cholesterol is beneficial for heart health.  Less than optimal HDL can be a result of inactivity and poor diet.  46% of employees have high cholesterol and 72% have less than optimal HDL cholesterol. </a:t>
            </a:r>
            <a:endParaRPr lang="en-US" dirty="0" smtClean="0"/>
          </a:p>
        </p:txBody>
      </p:sp>
      <p:sp>
        <p:nvSpPr>
          <p:cNvPr id="4" name="Slide Number Placeholder 3"/>
          <p:cNvSpPr>
            <a:spLocks noGrp="1"/>
          </p:cNvSpPr>
          <p:nvPr>
            <p:ph type="sldNum" sz="quarter" idx="10"/>
          </p:nvPr>
        </p:nvSpPr>
        <p:spPr/>
        <p:txBody>
          <a:bodyPr/>
          <a:lstStyle/>
          <a:p>
            <a:fld id="{3F33A409-1646-4137-A75F-3A02A90E5C52}" type="slidenum">
              <a:rPr lang="en-US" smtClean="0"/>
              <a:t>8</a:t>
            </a:fld>
            <a:endParaRPr lang="en-US" dirty="0"/>
          </a:p>
        </p:txBody>
      </p:sp>
    </p:spTree>
    <p:extLst>
      <p:ext uri="{BB962C8B-B14F-4D97-AF65-F5344CB8AC3E}">
        <p14:creationId xmlns:p14="http://schemas.microsoft.com/office/powerpoint/2010/main" val="40072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think their three biggest areas for improvement are? </a:t>
            </a:r>
          </a:p>
          <a:p>
            <a:r>
              <a:rPr lang="en-US" dirty="0" smtClean="0"/>
              <a:t>Blood</a:t>
            </a:r>
            <a:r>
              <a:rPr lang="en-US" baseline="0" dirty="0" smtClean="0"/>
              <a:t> Pressure</a:t>
            </a:r>
          </a:p>
          <a:p>
            <a:r>
              <a:rPr lang="en-US" baseline="0" dirty="0" smtClean="0"/>
              <a:t>Nutrition</a:t>
            </a:r>
          </a:p>
          <a:p>
            <a:r>
              <a:rPr lang="en-US" baseline="0" dirty="0" smtClean="0"/>
              <a:t>Weight Loss</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9</a:t>
            </a:fld>
            <a:endParaRPr lang="en-US" dirty="0"/>
          </a:p>
        </p:txBody>
      </p:sp>
    </p:spTree>
    <p:extLst>
      <p:ext uri="{BB962C8B-B14F-4D97-AF65-F5344CB8AC3E}">
        <p14:creationId xmlns:p14="http://schemas.microsoft.com/office/powerpoint/2010/main" val="89611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I’d like</a:t>
            </a:r>
            <a:r>
              <a:rPr lang="en-US" baseline="0" dirty="0" smtClean="0"/>
              <a:t> this page to be about where we got the info.  But also where they can go to read more. What others should we include?  What would be nice, actually, is if we had a resource page for each factor we tested and we could put it at the bottom of each slide!</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10</a:t>
            </a:fld>
            <a:endParaRPr lang="en-US" dirty="0"/>
          </a:p>
        </p:txBody>
      </p:sp>
    </p:spTree>
    <p:extLst>
      <p:ext uri="{BB962C8B-B14F-4D97-AF65-F5344CB8AC3E}">
        <p14:creationId xmlns:p14="http://schemas.microsoft.com/office/powerpoint/2010/main" val="30054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B9FD57E-C399-49A5-9E41-A3349D7DE35B}" type="datetime1">
              <a:rPr lang="en-US" smtClean="0"/>
              <a:t>11/30/2016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C67C6-3403-4BFB-8B45-9DB8B05CDF67}" type="datetime1">
              <a:rPr lang="en-US" smtClean="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50DE80-A55D-4FEA-ABCE-0175392B44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2BE4818-FD7D-4705-B5B3-0E204E7B8767}" type="datetime1">
              <a:rPr lang="en-US" smtClean="0"/>
              <a:t>11/30/2016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0550DE80-A55D-4FEA-ABCE-0175392B443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1E0769-57AC-4935-8715-988FC8288D8B}" type="datetime1">
              <a:rPr lang="en-US" smtClean="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4DF6D8-D059-4E6F-9489-47A7683AE661}" type="datetime1">
              <a:rPr lang="en-US" smtClean="0"/>
              <a:t>11/30/2016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F2A073-D756-4989-BBD7-7130788C34CA}" type="datetime1">
              <a:rPr lang="en-US" smtClean="0"/>
              <a:t>11/30/2016</a:t>
            </a:fld>
            <a:endParaRPr lang="en-US" dirty="0"/>
          </a:p>
        </p:txBody>
      </p:sp>
      <p:sp>
        <p:nvSpPr>
          <p:cNvPr id="10" name="Slide Number Placeholder 9"/>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812262-0143-4593-8ABE-7E4B68DA324A}" type="datetime1">
              <a:rPr lang="en-US" smtClean="0"/>
              <a:t>11/30/2016</a:t>
            </a:fld>
            <a:endParaRPr lang="en-US" dirty="0"/>
          </a:p>
        </p:txBody>
      </p:sp>
      <p:sp>
        <p:nvSpPr>
          <p:cNvPr id="12" name="Slide Number Placeholder 11"/>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DF3C-DB17-4177-83A1-1F4CFF0BDA1F}" type="datetime1">
              <a:rPr lang="en-US" smtClean="0"/>
              <a:t>11/30/2016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8DF98-0850-4199-9763-F5AC2123D534}" type="datetime1">
              <a:rPr lang="en-US" smtClean="0"/>
              <a:t>11/30/2016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D547BE-D041-448C-ACAF-73E0E93ABA79}" type="datetime1">
              <a:rPr lang="en-US" smtClean="0"/>
              <a:t>11/30/2016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578863BF-C007-49B5-9EBC-83335D3595B0}" type="datetime1">
              <a:rPr lang="en-US" smtClean="0"/>
              <a:t>11/30/2016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slideLayout" Target="../slideLayouts/slideLayout4.xml"/><Relationship Id="rId6" Type="http://schemas.openxmlformats.org/officeDocument/2006/relationships/slideLayout" Target="../slideLayouts/slideLayout6.xml"/><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D18C84-CE91-4C35-A0EF-F805A78F094C}" type="datetime1">
              <a:rPr lang="en-US" smtClean="0"/>
              <a:t>11/30/2016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50DE80-A55D-4FEA-ABCE-0175392B44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hyperlink" Target="http://www.choosemyplate.gov/" TargetMode="External"/><Relationship Id="rId4" Type="http://schemas.openxmlformats.org/officeDocument/2006/relationships/hyperlink" Target="http://www.nhlbi.nih.gov/files/docs/guidelines/ob_gdlns.pdf" TargetMode="External"/><Relationship Id="rId3" Type="http://schemas.openxmlformats.org/officeDocument/2006/relationships/hyperlink" Target="http://www.nhlbi.nih.gov/sites/www.nhlbi.nih.gov/files/obesity-evidence-review.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chart" Target="../charts/chart3.xml"/><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chart" Target="../charts/chart5.xml"/><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chart" Target="../charts/chart8.xml"/><Relationship Id="rId4" Type="http://schemas.openxmlformats.org/officeDocument/2006/relationships/chart" Target="../charts/chart7.xml"/><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hart" Target="../charts/chart11.xml"/><Relationship Id="rId7" Type="http://schemas.openxmlformats.org/officeDocument/2006/relationships/chart" Target="../charts/chart10.xml"/><Relationship Id="rId6" Type="http://schemas.openxmlformats.org/officeDocument/2006/relationships/chart" Target="../charts/chart9.xml"/><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7848600" cy="1828800"/>
          </a:xfrm>
        </p:spPr>
        <p:txBody>
          <a:bodyPr>
            <a:normAutofit fontScale="90000"/>
          </a:bodyPr>
          <a:lstStyle/>
          <a:p>
            <a:r>
              <a:rPr lang="en-US" dirty="0" smtClean="0"/>
              <a:t>White Castle Biometric Health Screening Aggregate Summary</a:t>
            </a:r>
            <a:endParaRPr lang="en-US" dirty="0"/>
          </a:p>
        </p:txBody>
      </p:sp>
      <p:sp>
        <p:nvSpPr>
          <p:cNvPr id="3" name="Subtitle 2"/>
          <p:cNvSpPr>
            <a:spLocks noGrp="1"/>
          </p:cNvSpPr>
          <p:nvPr>
            <p:ph type="subTitle" idx="1"/>
          </p:nvPr>
        </p:nvSpPr>
        <p:spPr/>
        <p:txBody>
          <a:bodyPr/>
          <a:lstStyle/>
          <a:p>
            <a:r>
              <a:rPr lang="en-US" dirty="0" smtClean="0"/>
              <a:t>Compiled by LifeCare Alliance</a:t>
            </a:r>
            <a:endParaRPr lang="en-US" dirty="0"/>
          </a:p>
        </p:txBody>
      </p:sp>
    </p:spTree>
    <p:extLst>
      <p:ext uri="{BB962C8B-B14F-4D97-AF65-F5344CB8AC3E}">
        <p14:creationId xmlns:p14="http://schemas.microsoft.com/office/powerpoint/2010/main" val="3398785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a:xfrm>
            <a:off x="612648" y="1600200"/>
            <a:ext cx="8150352" cy="4800600"/>
          </a:xfrm>
        </p:spPr>
        <p:txBody>
          <a:bodyPr>
            <a:normAutofit fontScale="77500" lnSpcReduction="20000"/>
          </a:bodyPr>
          <a:lstStyle/>
          <a:p>
            <a:r>
              <a:rPr lang="en-US" sz="3100" dirty="0" smtClean="0"/>
              <a:t>Managing </a:t>
            </a:r>
            <a:r>
              <a:rPr lang="en-US" sz="3100" dirty="0"/>
              <a:t>Overweight and Obesity in Adults: Systematic Evidence </a:t>
            </a:r>
            <a:r>
              <a:rPr lang="en-US" sz="3100" dirty="0" smtClean="0"/>
              <a:t>Review from </a:t>
            </a:r>
            <a:r>
              <a:rPr lang="en-US" sz="3100" dirty="0"/>
              <a:t>the Obesity Expert Panel. </a:t>
            </a:r>
            <a:r>
              <a:rPr lang="en-US" sz="3100" u="sng" dirty="0" smtClean="0">
                <a:hlinkClick r:id="rId3" tooltip="Link to External Web Site"/>
              </a:rPr>
              <a:t>www.nhlbi.nih.gov/sites/www.nhlbi.nih.gov/files/obesity-evidence-review.pdf[PDF </a:t>
            </a:r>
            <a:r>
              <a:rPr lang="en-US" sz="3100" u="sng" dirty="0">
                <a:hlinkClick r:id="rId3" tooltip="Link to External Web Site"/>
              </a:rPr>
              <a:t>- 93KB]</a:t>
            </a:r>
            <a:endParaRPr lang="en-US" sz="3100" dirty="0"/>
          </a:p>
          <a:p>
            <a:r>
              <a:rPr lang="en-US" sz="3100" dirty="0" smtClean="0"/>
              <a:t>Clinical </a:t>
            </a:r>
            <a:r>
              <a:rPr lang="en-US" sz="3100" dirty="0"/>
              <a:t>Guidelines on the Identification, Evaluation, and Treatment of Overweight and Obesity in </a:t>
            </a:r>
            <a:r>
              <a:rPr lang="en-US" sz="3100" dirty="0" smtClean="0"/>
              <a:t>Adults</a:t>
            </a:r>
            <a:r>
              <a:rPr lang="en-US" sz="3100" u="sng" dirty="0" smtClean="0">
                <a:hlinkClick r:id="rId4" tooltip="Link to External Web Site"/>
              </a:rPr>
              <a:t> www.nhlbi.nih.gov/files/docs/guidelines/ob_gdlns.pdf[PDF </a:t>
            </a:r>
            <a:r>
              <a:rPr lang="en-US" sz="3100" u="sng" dirty="0">
                <a:hlinkClick r:id="rId4" tooltip="Link to External Web Site"/>
              </a:rPr>
              <a:t>- 2MB]</a:t>
            </a:r>
            <a:endParaRPr lang="en-US" sz="3100" dirty="0"/>
          </a:p>
          <a:p>
            <a:r>
              <a:rPr lang="en-US" sz="3100" dirty="0" smtClean="0"/>
              <a:t>U.S</a:t>
            </a:r>
            <a:r>
              <a:rPr lang="en-US" sz="3100" dirty="0"/>
              <a:t>. Department of Health and Human </a:t>
            </a:r>
            <a:r>
              <a:rPr lang="en-US" sz="3100" dirty="0" smtClean="0"/>
              <a:t>Services, Office </a:t>
            </a:r>
            <a:r>
              <a:rPr lang="en-US" sz="3100" dirty="0"/>
              <a:t>of Disease Prevention and Health </a:t>
            </a:r>
            <a:r>
              <a:rPr lang="en-US" sz="3100" dirty="0" smtClean="0"/>
              <a:t>Promotion, </a:t>
            </a:r>
            <a:r>
              <a:rPr lang="en-US" sz="3100" i="1" dirty="0"/>
              <a:t>2008 Physical Activity Guidelines for </a:t>
            </a:r>
            <a:r>
              <a:rPr lang="en-US" sz="3100" i="1" dirty="0" smtClean="0"/>
              <a:t>Americans</a:t>
            </a:r>
          </a:p>
          <a:p>
            <a:r>
              <a:rPr lang="en-US" sz="3100" dirty="0" smtClean="0"/>
              <a:t>My Plate </a:t>
            </a:r>
            <a:r>
              <a:rPr lang="en-US" sz="3100" dirty="0" smtClean="0">
                <a:hlinkClick r:id="rId5"/>
              </a:rPr>
              <a:t>www.choosemyplate.gov</a:t>
            </a:r>
            <a:endParaRPr lang="en-US" sz="3100" dirty="0" smtClean="0"/>
          </a:p>
          <a:p>
            <a:r>
              <a:rPr lang="en-US" sz="3100" dirty="0" smtClean="0"/>
              <a:t>Center for Disease Control </a:t>
            </a:r>
          </a:p>
          <a:p>
            <a:r>
              <a:rPr lang="en-US" sz="3100" dirty="0" smtClean="0"/>
              <a:t>Harvard School of Public Health</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10</a:t>
            </a:fld>
            <a:endParaRPr lang="en-US" dirty="0"/>
          </a:p>
        </p:txBody>
      </p:sp>
    </p:spTree>
    <p:extLst>
      <p:ext uri="{BB962C8B-B14F-4D97-AF65-F5344CB8AC3E}">
        <p14:creationId xmlns:p14="http://schemas.microsoft.com/office/powerpoint/2010/main" val="20209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fontScale="92500" lnSpcReduction="10000"/>
          </a:bodyPr>
          <a:lstStyle/>
          <a:p>
            <a:r>
              <a:t>49 Individuals completed fasting biometric screenings</a:t>
            </a:r>
            <a:br/>
            <a:r>
              <a:t>Male Participants: 32%</a:t>
            </a:r>
            <a:br/>
            <a:r>
              <a:t>Female Participants: 65%</a:t>
            </a:r>
            <a:br/>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2</a:t>
            </a:fld>
            <a:endParaRPr lang="en-US" dirty="0"/>
          </a:p>
        </p:txBody>
      </p:sp>
    </p:spTree>
    <p:extLst>
      <p:ext uri="{BB962C8B-B14F-4D97-AF65-F5344CB8AC3E}">
        <p14:creationId xmlns:p14="http://schemas.microsoft.com/office/powerpoint/2010/main" val="580674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Tobacco Users – A Closer Look</a:t>
            </a:r>
            <a:endParaRPr lang="en-US" dirty="0"/>
          </a:p>
        </p:txBody>
      </p:sp>
      <p:sp>
        <p:nvSpPr>
          <p:cNvPr id="5" name="Content Placeholder 2"/>
          <p:cNvSpPr txBox="1">
            <a:spLocks/>
          </p:cNvSpPr>
          <p:nvPr/>
        </p:nvSpPr>
        <p:spPr>
          <a:xfrm>
            <a:off x="-1219200" y="5555343"/>
            <a:ext cx="8763000" cy="230051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endParaRPr lang="en-US" dirty="0"/>
          </a:p>
          <a:p>
            <a:pPr lvl="1"/>
            <a:endParaRPr lang="en-US" dirty="0" smtClean="0"/>
          </a:p>
          <a:p>
            <a:pPr lvl="1"/>
            <a:endParaRPr lang="en-US" dirty="0"/>
          </a:p>
          <a:p>
            <a:pPr lvl="1"/>
            <a:endParaRPr lang="en-US" dirty="0"/>
          </a:p>
        </p:txBody>
      </p:sp>
      <p:sp>
        <p:nvSpPr>
          <p:cNvPr id="7" name="Content Placeholder 2"/>
          <p:cNvSpPr txBox="1">
            <a:spLocks/>
          </p:cNvSpPr>
          <p:nvPr/>
        </p:nvSpPr>
        <p:spPr>
          <a:xfrm>
            <a:off x="304800" y="1524000"/>
            <a:ext cx="8763000" cy="53340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t>BMI</a:t>
            </a:r>
            <a:br/>
            <a:r>
              <a:t>28% are at an optimal weight</a:t>
            </a:r>
            <a:br/>
            <a:r>
              <a:t>26% are overweight </a:t>
            </a:r>
            <a:br/>
            <a:r>
              <a:t>32% are obese class 1</a:t>
            </a:r>
            <a:br/>
            <a:r>
              <a:t>Blood Pressure</a:t>
            </a:r>
            <a:br/>
            <a:r>
              <a:t>34% are at an optimal weight</a:t>
            </a:r>
            <a:br/>
            <a:r>
              <a:t>40% are pre-hypertensive</a:t>
            </a:r>
            <a:br/>
            <a:r>
              <a:t>16% are hypertensive 1</a:t>
            </a:r>
            <a:br/>
            <a:br/>
            <a:br/>
            <a:br/>
            <a:br/>
          </a:p>
        </p:txBody>
      </p:sp>
      <p:sp>
        <p:nvSpPr>
          <p:cNvPr id="9" name="Slide Number Placeholder 8"/>
          <p:cNvSpPr>
            <a:spLocks noGrp="1"/>
          </p:cNvSpPr>
          <p:nvPr>
            <p:ph type="sldNum" sz="quarter" idx="12"/>
          </p:nvPr>
        </p:nvSpPr>
        <p:spPr/>
        <p:txBody>
          <a:bodyPr>
            <a:normAutofit fontScale="85000" lnSpcReduction="20000"/>
          </a:bodyPr>
          <a:lstStyle/>
          <a:p>
            <a:fld id="{0550DE80-A55D-4FEA-ABCE-0175392B4432}" type="slidenum">
              <a:rPr lang="en-US" smtClean="0"/>
              <a:t>3</a:t>
            </a:fld>
            <a:endParaRPr lang="en-US" dirty="0"/>
          </a:p>
        </p:txBody>
      </p:sp>
    </p:spTree>
    <p:extLst>
      <p:ext uri="{BB962C8B-B14F-4D97-AF65-F5344CB8AC3E}">
        <p14:creationId xmlns:p14="http://schemas.microsoft.com/office/powerpoint/2010/main" val="1756379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Autofit/>
          </a:bodyPr>
          <a:lstStyle/>
          <a:p>
            <a:r>
              <a:rPr lang="en-US" sz="3200" dirty="0" smtClean="0"/>
              <a:t>Body Mass Index &amp; Waist Circumference - 2015</a:t>
            </a:r>
            <a:endParaRPr lang="en-US" sz="2000" dirty="0"/>
          </a:p>
        </p:txBody>
      </p:sp>
      <p:sp>
        <p:nvSpPr>
          <p:cNvPr id="9" name="Content Placeholder 2"/>
          <p:cNvSpPr txBox="1">
            <a:spLocks/>
          </p:cNvSpPr>
          <p:nvPr/>
        </p:nvSpPr>
        <p:spPr>
          <a:xfrm>
            <a:off x="152400" y="4572000"/>
            <a:ext cx="8763000" cy="20574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1800" dirty="0" smtClean="0"/>
              <a:t>People </a:t>
            </a:r>
            <a:r>
              <a:rPr lang="en-US" sz="1800" dirty="0"/>
              <a:t>who are </a:t>
            </a:r>
            <a:r>
              <a:rPr lang="en-US" sz="1800" dirty="0" smtClean="0"/>
              <a:t>overweight/obese, compared to those with a normal or healthy weight, are </a:t>
            </a:r>
            <a:r>
              <a:rPr lang="en-US" sz="1800" dirty="0"/>
              <a:t>at increased risk for many serious diseases and health conditions</a:t>
            </a:r>
            <a:r>
              <a:rPr lang="en-US" sz="1800" dirty="0" smtClean="0"/>
              <a:t>.  </a:t>
            </a:r>
            <a:r>
              <a:rPr lang="en-US" sz="1800" dirty="0"/>
              <a:t>Obesity contributes to major causes of death and disability, including heart attacks, strokes, high blood pressure, cancer, diabetes, osteoarthritis, fatty liver, and depression.  In addition, those with excess abdominal obesity are at greater risk for cardiovascular disease.  Modifying diet and exercise is an effective way to reduce and prevent obesity</a:t>
            </a:r>
            <a:r>
              <a:rPr lang="en-US" sz="1800" dirty="0" smtClean="0"/>
              <a:t>.</a:t>
            </a:r>
          </a:p>
          <a:p>
            <a:r>
              <a:rPr lang="en-US" sz="1800" dirty="0" smtClean="0"/>
              <a:t>60% </a:t>
            </a:r>
            <a:r>
              <a:rPr lang="en-US" sz="1800" dirty="0"/>
              <a:t>of employees could improve health outcomes from loosing weight. </a:t>
            </a:r>
          </a:p>
          <a:p>
            <a:endParaRPr lang="en-US" sz="1800" dirty="0"/>
          </a:p>
        </p:txBody>
      </p:sp>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4</a:t>
            </a:fld>
            <a:endParaRPr lang="en-US" dirty="0"/>
          </a:p>
        </p:txBody>
      </p:sp>
      <p:sp>
        <p:nvSpPr>
          <p:cNvPr id="5" name="Rectangle 4"/>
          <p:cNvSpPr/>
          <p:nvPr/>
        </p:nvSpPr>
        <p:spPr>
          <a:xfrm>
            <a:off x="609600" y="1828800"/>
            <a:ext cx="4038600" cy="646331"/>
          </a:xfrm>
          <a:prstGeom prst="rect">
            <a:avLst/>
          </a:prstGeom>
        </p:spPr>
        <p:txBody>
          <a:bodyPr wrap="square">
            <a:spAutoFit/>
          </a:bodyPr>
          <a:lstStyle/>
          <a:p>
            <a:endParaRPr lang="en-US" dirty="0"/>
          </a:p>
        </p:txBody>
      </p:sp>
      <p:sp>
        <p:nvSpPr>
          <p:cNvPr id="11" name="Rectangle 10"/>
          <p:cNvSpPr/>
          <p:nvPr/>
        </p:nvSpPr>
        <p:spPr>
          <a:xfrm>
            <a:off x="4803475" y="1905000"/>
            <a:ext cx="4038600" cy="646331"/>
          </a:xfrm>
          <a:prstGeom prst="rect">
            <a:avLst/>
          </a:prstGeom>
        </p:spPr>
        <p:txBody>
          <a:bodyPr wrap="square">
            <a:spAutoFit/>
          </a:bodyPr>
          <a:lstStyle/>
          <a:p>
            <a:endParaRPr lang="en-US" dirty="0"/>
          </a:p>
        </p:txBody>
      </p:sp>
      <p:graphicFrame>
        <p:nvGraphicFramePr>
          <p:cNvPr id="3" name="Chart 2"/>
          <p:cNvGraphicFramePr>
            <a:graphicFrameLocks noGrp="1"/>
          </p:cNvGraphicFramePr>
          <p:nvPr/>
        </p:nvGraphicFramePr>
        <p:xfrm>
          <a:off x="228600" y="1828800"/>
          <a:ext cx="3657600" cy="2743200"/>
        </p:xfrm>
        <a:graphic>
          <a:graphicData uri="http://schemas.openxmlformats.org/drawingml/2006/chart">
            <c:chart xmlns:c="http://schemas.openxmlformats.org/drawingml/2006/chart" r:id="rId3"/>
          </a:graphicData>
        </a:graphic>
      </p:graphicFrame>
      <p:graphicFrame>
        <p:nvGraphicFramePr>
          <p:cNvPr id="6" name="Chart 5"/>
          <p:cNvGraphicFramePr>
            <a:graphicFrameLocks noGrp="1"/>
          </p:cNvGraphicFramePr>
          <p:nvPr/>
        </p:nvGraphicFramePr>
        <p:xfrm>
          <a:off x="5029200" y="1828800"/>
          <a:ext cx="2743200" cy="2743200"/>
        </p:xfrm>
        <a:graphic>
          <a:graphicData uri="http://schemas.openxmlformats.org/drawingml/2006/chart">
            <c:chart xmlns:c="http://schemas.openxmlformats.org/drawingml/2006/chart" r:id="rId4"/>
          </a:graphicData>
        </a:graphic>
      </p:graphicFrame>
    </p:spTree>
    <p:extLst>
      <p:ext uri="{BB962C8B-B14F-4D97-AF65-F5344CB8AC3E}">
        <p14:creationId xmlns:p14="http://schemas.microsoft.com/office/powerpoint/2010/main" val="1848880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Autofit/>
          </a:bodyPr>
          <a:lstStyle/>
          <a:p>
            <a:r>
              <a:rPr lang="en-US" dirty="0" smtClean="0"/>
              <a:t>Body Mass Index - Comparison</a:t>
            </a:r>
            <a:endParaRPr lang="en-US" sz="3200" dirty="0"/>
          </a:p>
        </p:txBody>
      </p:sp>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5</a:t>
            </a:fld>
            <a:endParaRPr lang="en-US" dirty="0"/>
          </a:p>
        </p:txBody>
      </p:sp>
      <p:sp>
        <p:nvSpPr>
          <p:cNvPr id="3" name="Rectangle 2"/>
          <p:cNvSpPr/>
          <p:nvPr/>
        </p:nvSpPr>
        <p:spPr>
          <a:xfrm>
            <a:off x="2362200" y="1962510"/>
            <a:ext cx="4572000" cy="646331"/>
          </a:xfrm>
          <a:prstGeom prst="rect">
            <a:avLst/>
          </a:prstGeom>
        </p:spPr>
        <p:txBody>
          <a:bodyPr>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12145263"/>
              </p:ext>
            </p:extLst>
          </p:nvPr>
        </p:nvGraphicFramePr>
        <p:xfrm>
          <a:off x="571500" y="4081732"/>
          <a:ext cx="8343900" cy="2560320"/>
        </p:xfrm>
        <a:graphic>
          <a:graphicData uri="http://schemas.openxmlformats.org/drawingml/2006/table">
            <a:tbl>
              <a:tblPr firstRow="1" bandRow="1">
                <a:tableStyleId>{2D5ABB26-0587-4C30-8999-92F81FD0307C}</a:tableStyleId>
              </a:tblPr>
              <a:tblGrid>
                <a:gridCol w="3009900"/>
                <a:gridCol w="1676400"/>
                <a:gridCol w="1752600"/>
                <a:gridCol w="1905000"/>
              </a:tblGrid>
              <a:tr h="313901">
                <a:tc>
                  <a:txBody>
                    <a:bodyPr/>
                    <a:lstStyle/>
                    <a:p>
                      <a:r>
                        <a:rPr lang="en-US" dirty="0" smtClean="0"/>
                        <a:t>Body Mass Index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730">
                <a:tc>
                  <a:txBody>
                    <a:bodyPr/>
                    <a:lstStyle/>
                    <a:p>
                      <a:r>
                        <a:rPr lang="en-US" dirty="0" err="1" smtClean="0"/>
                        <a:t>Otimal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40%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36%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28%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730">
                <a:tc>
                  <a:txBody>
                    <a:bodyPr/>
                    <a:lstStyle/>
                    <a:p>
                      <a:r>
                        <a:rPr lang="en-US" dirty="0" smtClean="0"/>
                        <a:t>Overweight 25.0-29.9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26%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24%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26%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730">
                <a:tc>
                  <a:txBody>
                    <a:bodyPr/>
                    <a:lstStyle/>
                    <a:p>
                      <a:r>
                        <a:rPr lang="en-US" dirty="0" smtClean="0"/>
                        <a:t>Obese Class I 30.0-34.9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12%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20%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32%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730">
                <a:tc>
                  <a:txBody>
                    <a:bodyPr/>
                    <a:lstStyle/>
                    <a:p>
                      <a:r>
                        <a:rPr lang="en-US" dirty="0" smtClean="0"/>
                        <a:t>Obese Class II 35.0-39.9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14%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12%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730">
                <a:tc>
                  <a:txBody>
                    <a:bodyPr/>
                    <a:lstStyle/>
                    <a:p>
                      <a:r>
                        <a:rPr lang="en-US" dirty="0" smtClean="0"/>
                        <a:t>Extreme Obesity More than 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hart 5"/>
          <p:cNvGraphicFramePr>
            <a:graphicFrameLocks noGrp="1"/>
          </p:cNvGraphicFramePr>
          <p:nvPr/>
        </p:nvGraphicFramePr>
        <p:xfrm>
          <a:off x="3200400" y="32004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3092803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Autofit/>
          </a:bodyPr>
          <a:lstStyle/>
          <a:p>
            <a:r>
              <a:rPr lang="en-US" sz="4000" dirty="0" smtClean="0"/>
              <a:t>Waist Circumference - Comparison</a:t>
            </a:r>
            <a:endParaRPr lang="en-US" sz="2800" dirty="0"/>
          </a:p>
        </p:txBody>
      </p:sp>
      <p:graphicFrame>
        <p:nvGraphicFramePr>
          <p:cNvPr id="6" name="Chart 5"/>
          <p:cNvGraphicFramePr>
            <a:graphicFrameLocks/>
          </p:cNvGraphicFramePr>
          <p:nvPr>
            <p:extLst>
              <p:ext uri="{D42A27DB-BD31-4B8C-83A1-F6EECF244321}">
                <p14:modId xmlns:p14="http://schemas.microsoft.com/office/powerpoint/2010/main" val="3119730620"/>
              </p:ext>
            </p:extLst>
          </p:nvPr>
        </p:nvGraphicFramePr>
        <p:xfrm>
          <a:off x="4572000" y="1524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6</a:t>
            </a:fld>
            <a:endParaRPr lang="en-US" dirty="0"/>
          </a:p>
        </p:txBody>
      </p:sp>
      <p:sp>
        <p:nvSpPr>
          <p:cNvPr id="3" name="Rectangle 2"/>
          <p:cNvSpPr/>
          <p:nvPr/>
        </p:nvSpPr>
        <p:spPr>
          <a:xfrm>
            <a:off x="2300326" y="1828800"/>
            <a:ext cx="7709290" cy="369332"/>
          </a:xfrm>
          <a:prstGeom prst="rect">
            <a:avLst/>
          </a:prstGeom>
        </p:spPr>
        <p:txBody>
          <a:bodyPr wrap="none">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22853375"/>
              </p:ext>
            </p:extLst>
          </p:nvPr>
        </p:nvGraphicFramePr>
        <p:xfrm>
          <a:off x="1143000" y="4800600"/>
          <a:ext cx="7086600" cy="1685501"/>
        </p:xfrm>
        <a:graphic>
          <a:graphicData uri="http://schemas.openxmlformats.org/drawingml/2006/table">
            <a:tbl>
              <a:tblPr firstRow="1" bandRow="1">
                <a:tableStyleId>{2D5ABB26-0587-4C30-8999-92F81FD0307C}</a:tableStyleId>
              </a:tblPr>
              <a:tblGrid>
                <a:gridCol w="2362200"/>
                <a:gridCol w="2362200"/>
                <a:gridCol w="2362200"/>
              </a:tblGrid>
              <a:tr h="618701">
                <a:tc>
                  <a:txBody>
                    <a:bodyPr/>
                    <a:lstStyle/>
                    <a:p>
                      <a:r>
                        <a:rPr lang="en-US" dirty="0" smtClean="0"/>
                        <a:t>Waist</a:t>
                      </a:r>
                      <a:r>
                        <a:rPr lang="en-US" baseline="0" dirty="0" smtClean="0"/>
                        <a:t> </a:t>
                      </a:r>
                      <a:r>
                        <a:rPr lang="en-US" baseline="0" dirty="0" err="1" smtClean="0"/>
                        <a:t>Curcumference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730">
                <a:tc>
                  <a:txBody>
                    <a:bodyPr/>
                    <a:lstStyle/>
                    <a:p>
                      <a:r>
                        <a:rPr lang="en-US" dirty="0" smtClean="0"/>
                        <a:t>Optimal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60% </a:t>
                      </a:r>
                      <a: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44% </a:t>
                      </a:r>
                      <a: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730">
                <a:tc>
                  <a:txBody>
                    <a:bodyPr/>
                    <a:lstStyle/>
                    <a:p>
                      <a:r>
                        <a:rPr lang="en-US" dirty="0" smtClean="0"/>
                        <a:t>Above optimal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44% </a:t>
                      </a:r>
                      <a: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t>44%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Chart 4"/>
          <p:cNvGraphicFramePr>
            <a:graphicFrameLocks noGrp="1"/>
          </p:cNvGraphicFramePr>
          <p:nvPr/>
        </p:nvGraphicFramePr>
        <p:xfrm>
          <a:off x="1828800" y="2286000"/>
          <a:ext cx="5486400" cy="3200400"/>
        </p:xfrm>
        <a:graphic>
          <a:graphicData uri="http://schemas.openxmlformats.org/drawingml/2006/chart">
            <c:chart xmlns:c="http://schemas.openxmlformats.org/drawingml/2006/chart" r:id="rId4"/>
          </a:graphicData>
        </a:graphic>
      </p:graphicFrame>
    </p:spTree>
    <p:extLst>
      <p:ext uri="{BB962C8B-B14F-4D97-AF65-F5344CB8AC3E}">
        <p14:creationId xmlns:p14="http://schemas.microsoft.com/office/powerpoint/2010/main" val="2192800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Cholesterol – 2015</a:t>
            </a:r>
            <a:endParaRPr lang="en-US" dirty="0"/>
          </a:p>
        </p:txBody>
      </p:sp>
      <p:sp>
        <p:nvSpPr>
          <p:cNvPr id="6" name="Content Placeholder 2"/>
          <p:cNvSpPr txBox="1">
            <a:spLocks/>
          </p:cNvSpPr>
          <p:nvPr/>
        </p:nvSpPr>
        <p:spPr>
          <a:xfrm>
            <a:off x="152400" y="4419600"/>
            <a:ext cx="8763000" cy="2286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500" dirty="0"/>
              <a:t>High cholesterol is one of the major controllable risk factors for coronary heart disease, heart attack and stroke.  Other risk factors like high blood pressure or diabetes increase the risk even further.  High HDL cholesterol is beneficial for heart health.  Less than optimal HDL can be a result of inactivity and poor </a:t>
            </a:r>
            <a:r>
              <a:rPr lang="en-US" sz="2500" dirty="0" smtClean="0"/>
              <a:t>diet.</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7</a:t>
            </a:fld>
            <a:endParaRPr lang="en-US" dirty="0"/>
          </a:p>
        </p:txBody>
      </p:sp>
      <p:sp>
        <p:nvSpPr>
          <p:cNvPr id="10" name="Rectangle 9"/>
          <p:cNvSpPr/>
          <p:nvPr/>
        </p:nvSpPr>
        <p:spPr>
          <a:xfrm>
            <a:off x="172528" y="1810276"/>
            <a:ext cx="2875472" cy="923330"/>
          </a:xfrm>
          <a:prstGeom prst="rect">
            <a:avLst/>
          </a:prstGeom>
        </p:spPr>
        <p:txBody>
          <a:bodyPr wrap="square">
            <a:spAutoFit/>
          </a:bodyPr>
          <a:lstStyle/>
          <a:p>
            <a:endParaRPr lang="en-US" dirty="0"/>
          </a:p>
        </p:txBody>
      </p:sp>
      <p:sp>
        <p:nvSpPr>
          <p:cNvPr id="11" name="Rectangle 10"/>
          <p:cNvSpPr/>
          <p:nvPr/>
        </p:nvSpPr>
        <p:spPr>
          <a:xfrm>
            <a:off x="3352801" y="1796534"/>
            <a:ext cx="2743199" cy="923330"/>
          </a:xfrm>
          <a:prstGeom prst="rect">
            <a:avLst/>
          </a:prstGeom>
        </p:spPr>
        <p:txBody>
          <a:bodyPr wrap="square">
            <a:spAutoFit/>
          </a:bodyPr>
          <a:lstStyle/>
          <a:p>
            <a:endParaRPr lang="en-US" dirty="0"/>
          </a:p>
        </p:txBody>
      </p:sp>
      <p:sp>
        <p:nvSpPr>
          <p:cNvPr id="12" name="Rectangle 11"/>
          <p:cNvSpPr/>
          <p:nvPr/>
        </p:nvSpPr>
        <p:spPr>
          <a:xfrm>
            <a:off x="6096000" y="1819377"/>
            <a:ext cx="2590800" cy="923330"/>
          </a:xfrm>
          <a:prstGeom prst="rect">
            <a:avLst/>
          </a:prstGeom>
        </p:spPr>
        <p:txBody>
          <a:bodyPr wrap="square">
            <a:spAutoFit/>
          </a:bodyPr>
          <a:lstStyle/>
          <a:p>
            <a:endParaRPr lang="en-US" dirty="0"/>
          </a:p>
        </p:txBody>
      </p:sp>
      <p:graphicFrame>
        <p:nvGraphicFramePr>
          <p:cNvPr id="3" name="Chart 2"/>
          <p:cNvGraphicFramePr>
            <a:graphicFrameLocks noGrp="1"/>
          </p:cNvGraphicFramePr>
          <p:nvPr/>
        </p:nvGraphicFramePr>
        <p:xfrm>
          <a:off x="914400" y="1828800"/>
          <a:ext cx="3200400" cy="2743200"/>
        </p:xfrm>
        <a:graphic>
          <a:graphicData uri="http://schemas.openxmlformats.org/drawingml/2006/chart">
            <c:chart xmlns:c="http://schemas.openxmlformats.org/drawingml/2006/chart" r:id="rId3"/>
          </a:graphicData>
        </a:graphic>
      </p:graphicFrame>
      <p:graphicFrame>
        <p:nvGraphicFramePr>
          <p:cNvPr id="5" name="Chart 4"/>
          <p:cNvGraphicFramePr>
            <a:graphicFrameLocks noGrp="1"/>
          </p:cNvGraphicFramePr>
          <p:nvPr/>
        </p:nvGraphicFramePr>
        <p:xfrm>
          <a:off x="3200400" y="1828800"/>
          <a:ext cx="3200400" cy="2743200"/>
        </p:xfrm>
        <a:graphic>
          <a:graphicData uri="http://schemas.openxmlformats.org/drawingml/2006/chart">
            <c:chart xmlns:c="http://schemas.openxmlformats.org/drawingml/2006/chart" r:id="rId4"/>
          </a:graphicData>
        </a:graphic>
      </p:graphicFrame>
      <p:graphicFrame>
        <p:nvGraphicFramePr>
          <p:cNvPr id="7" name="Chart 6"/>
          <p:cNvGraphicFramePr>
            <a:graphicFrameLocks noGrp="1"/>
          </p:cNvGraphicFramePr>
          <p:nvPr/>
        </p:nvGraphicFramePr>
        <p:xfrm>
          <a:off x="5486400" y="1828800"/>
          <a:ext cx="2743200" cy="2743200"/>
        </p:xfrm>
        <a:graphic>
          <a:graphicData uri="http://schemas.openxmlformats.org/drawingml/2006/chart">
            <c:chart xmlns:c="http://schemas.openxmlformats.org/drawingml/2006/chart" r:id="rId5"/>
          </a:graphicData>
        </a:graphic>
      </p:graphicFrame>
    </p:spTree>
    <p:extLst>
      <p:ext uri="{BB962C8B-B14F-4D97-AF65-F5344CB8AC3E}">
        <p14:creationId xmlns:p14="http://schemas.microsoft.com/office/powerpoint/2010/main" val="3499736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Cholesterol - Comparison</a:t>
            </a:r>
            <a:endParaRPr lang="en-US" dirty="0"/>
          </a:p>
        </p:txBody>
      </p:sp>
      <p:pic>
        <p:nvPicPr>
          <p:cNvPr id="102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925" y="4194630"/>
            <a:ext cx="47148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914" y="5032830"/>
            <a:ext cx="47148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914" y="5885772"/>
            <a:ext cx="4709886" cy="887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8</a:t>
            </a:fld>
            <a:endParaRPr lang="en-US" dirty="0"/>
          </a:p>
        </p:txBody>
      </p:sp>
      <p:sp>
        <p:nvSpPr>
          <p:cNvPr id="13" name="Rectangle 12"/>
          <p:cNvSpPr/>
          <p:nvPr/>
        </p:nvSpPr>
        <p:spPr>
          <a:xfrm>
            <a:off x="76200" y="1524000"/>
            <a:ext cx="3886200" cy="923330"/>
          </a:xfrm>
          <a:prstGeom prst="rect">
            <a:avLst/>
          </a:prstGeom>
        </p:spPr>
        <p:txBody>
          <a:bodyPr wrap="square">
            <a:spAutoFit/>
          </a:bodyPr>
          <a:lstStyle/>
          <a:p>
            <a:endParaRPr lang="en-US" dirty="0"/>
          </a:p>
        </p:txBody>
      </p:sp>
      <p:sp>
        <p:nvSpPr>
          <p:cNvPr id="14" name="Rectangle 13"/>
          <p:cNvSpPr/>
          <p:nvPr/>
        </p:nvSpPr>
        <p:spPr>
          <a:xfrm>
            <a:off x="76200" y="4194630"/>
            <a:ext cx="3886200" cy="646331"/>
          </a:xfrm>
          <a:prstGeom prst="rect">
            <a:avLst/>
          </a:prstGeom>
        </p:spPr>
        <p:txBody>
          <a:bodyPr wrap="square">
            <a:spAutoFit/>
          </a:bodyPr>
          <a:lstStyle/>
          <a:p>
            <a:endParaRPr lang="en-US" dirty="0"/>
          </a:p>
        </p:txBody>
      </p:sp>
      <p:sp>
        <p:nvSpPr>
          <p:cNvPr id="15" name="Rectangle 14"/>
          <p:cNvSpPr/>
          <p:nvPr/>
        </p:nvSpPr>
        <p:spPr>
          <a:xfrm>
            <a:off x="4352925" y="1516963"/>
            <a:ext cx="3886200" cy="646331"/>
          </a:xfrm>
          <a:prstGeom prst="rect">
            <a:avLst/>
          </a:prstGeom>
        </p:spPr>
        <p:txBody>
          <a:bodyPr wrap="square">
            <a:spAutoFit/>
          </a:bodyPr>
          <a:lstStyle/>
          <a:p>
            <a:endParaRPr lang="en-US" dirty="0"/>
          </a:p>
        </p:txBody>
      </p:sp>
      <p:graphicFrame>
        <p:nvGraphicFramePr>
          <p:cNvPr id="3" name="Chart 2"/>
          <p:cNvGraphicFramePr>
            <a:graphicFrameLocks noGrp="1"/>
          </p:cNvGraphicFramePr>
          <p:nvPr/>
        </p:nvGraphicFramePr>
        <p:xfrm>
          <a:off x="457200" y="1828800"/>
          <a:ext cx="2286000" cy="2743200"/>
        </p:xfrm>
        <a:graphic>
          <a:graphicData uri="http://schemas.openxmlformats.org/drawingml/2006/chart">
            <c:chart xmlns:c="http://schemas.openxmlformats.org/drawingml/2006/chart" r:id="rId6"/>
          </a:graphicData>
        </a:graphic>
      </p:graphicFrame>
      <p:graphicFrame>
        <p:nvGraphicFramePr>
          <p:cNvPr id="5" name="Chart 4"/>
          <p:cNvGraphicFramePr>
            <a:graphicFrameLocks noGrp="1"/>
          </p:cNvGraphicFramePr>
          <p:nvPr/>
        </p:nvGraphicFramePr>
        <p:xfrm>
          <a:off x="457200" y="2286000"/>
          <a:ext cx="2286000" cy="2743200"/>
        </p:xfrm>
        <a:graphic>
          <a:graphicData uri="http://schemas.openxmlformats.org/drawingml/2006/chart">
            <c:chart xmlns:c="http://schemas.openxmlformats.org/drawingml/2006/chart" r:id="rId7"/>
          </a:graphicData>
        </a:graphic>
      </p:graphicFrame>
      <p:graphicFrame>
        <p:nvGraphicFramePr>
          <p:cNvPr id="6" name="Chart 5"/>
          <p:cNvGraphicFramePr>
            <a:graphicFrameLocks noGrp="1"/>
          </p:cNvGraphicFramePr>
          <p:nvPr/>
        </p:nvGraphicFramePr>
        <p:xfrm>
          <a:off x="4114800" y="1828800"/>
          <a:ext cx="4114800" cy="2743200"/>
        </p:xfrm>
        <a:graphic>
          <a:graphicData uri="http://schemas.openxmlformats.org/drawingml/2006/chart">
            <c:chart xmlns:c="http://schemas.openxmlformats.org/drawingml/2006/chart" r:id="rId8"/>
          </a:graphicData>
        </a:graphic>
      </p:graphicFrame>
    </p:spTree>
    <p:extLst>
      <p:ext uri="{BB962C8B-B14F-4D97-AF65-F5344CB8AC3E}">
        <p14:creationId xmlns:p14="http://schemas.microsoft.com/office/powerpoint/2010/main" val="1222802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Should We Focus Our Efforts?</a:t>
            </a:r>
            <a:endParaRPr lang="en-US" dirty="0"/>
          </a:p>
        </p:txBody>
      </p:sp>
      <p:sp>
        <p:nvSpPr>
          <p:cNvPr id="3" name="Content Placeholder 2"/>
          <p:cNvSpPr>
            <a:spLocks noGrp="1"/>
          </p:cNvSpPr>
          <p:nvPr>
            <p:ph sz="quarter" idx="1"/>
          </p:nvPr>
        </p:nvSpPr>
        <p:spPr>
          <a:xfrm>
            <a:off x="612648" y="1905000"/>
            <a:ext cx="8153400" cy="4191000"/>
          </a:xfrm>
        </p:spPr>
        <p:txBody>
          <a:bodyPr>
            <a:normAutofit/>
          </a:bodyPr>
          <a:lstStyle/>
          <a:p>
            <a:r>
              <a:rPr lang="en-US" sz="3200" dirty="0" smtClean="0"/>
              <a:t>The following 3 areas are where we recommend you target wellness programing for the greatest improvement in health outcomes</a:t>
            </a:r>
            <a:r>
              <a:rPr lang="en-US" sz="3200" dirty="0"/>
              <a:t> </a:t>
            </a:r>
            <a:r>
              <a:rPr lang="en-US" sz="3200" dirty="0" smtClean="0"/>
              <a:t>for your employees.</a:t>
            </a:r>
          </a:p>
          <a:p>
            <a:pPr lvl="1"/>
            <a:r>
              <a:rPr lang="en-US" sz="3200" dirty="0" smtClean="0"/>
              <a:t>AREA 1</a:t>
            </a:r>
            <a:endParaRPr lang="en-US" sz="3200" dirty="0" smtClean="0"/>
          </a:p>
          <a:p>
            <a:pPr lvl="1"/>
            <a:r>
              <a:rPr lang="en-US" sz="3200" dirty="0"/>
              <a:t>AREA </a:t>
            </a:r>
            <a:r>
              <a:rPr lang="en-US" sz="3200" dirty="0" smtClean="0"/>
              <a:t>2</a:t>
            </a:r>
            <a:endParaRPr lang="en-US" sz="3200" dirty="0"/>
          </a:p>
          <a:p>
            <a:pPr lvl="1"/>
            <a:r>
              <a:rPr lang="en-US" sz="3200" dirty="0"/>
              <a:t>AREA 3</a:t>
            </a:r>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9</a:t>
            </a:fld>
            <a:endParaRPr lang="en-US" dirty="0"/>
          </a:p>
        </p:txBody>
      </p:sp>
    </p:spTree>
    <p:extLst>
      <p:ext uri="{BB962C8B-B14F-4D97-AF65-F5344CB8AC3E}">
        <p14:creationId xmlns:p14="http://schemas.microsoft.com/office/powerpoint/2010/main" val="2666011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3713</TotalTime>
  <Words>1158</Words>
  <Application>Microsoft Office PowerPoint</Application>
  <PresentationFormat>On-screen Show (4:3)</PresentationFormat>
  <Paragraphs>122</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Median</vt:lpstr>
      <vt:lpstr>White Castle Biometric Health Screening Aggregate Summary</vt:lpstr>
      <vt:lpstr>Who participated?</vt:lpstr>
      <vt:lpstr>Tobacco Users – A Closer Look</vt:lpstr>
      <vt:lpstr>Body Mass Index &amp; Waist Circumference - 2015</vt:lpstr>
      <vt:lpstr>Body Mass Index - Comparison</vt:lpstr>
      <vt:lpstr>Waist Circumference - Comparison</vt:lpstr>
      <vt:lpstr>Cholesterol – 2015</vt:lpstr>
      <vt:lpstr>Cholesterol - Comparison</vt:lpstr>
      <vt:lpstr>Where Should We Focus Our Efforts?</vt:lpstr>
      <vt:lpstr>Resources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Meeder Investment Management Biometric Health Screening Aggregate Summary</dc:title>
  <dc:creator>Sarah Bednar</dc:creator>
  <cp:lastModifiedBy>Luke</cp:lastModifiedBy>
  <cp:revision>82</cp:revision>
  <cp:lastPrinted>2015-10-02T15:41:24Z</cp:lastPrinted>
  <dcterms:created xsi:type="dcterms:W3CDTF">2015-08-11T19:00:16Z</dcterms:created>
  <dcterms:modified xsi:type="dcterms:W3CDTF">2016-12-02T12:28:02Z</dcterms:modified>
</cp:coreProperties>
</file>