
<file path=[Content_Types].xml><?xml version="1.0" encoding="utf-8"?>
<Types xmlns="http://schemas.openxmlformats.org/package/2006/content-types">
  <Override PartName="/_rels/.rels" ContentType="application/vnd.openxmlformats-package.relationships+xml"/>
  <Override PartName="/ppt/notesSlides/_rels/notesSlide27.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1.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8.wmf" ContentType="image/x-wmf"/>
  <Override PartName="/ppt/media/image17.wmf" ContentType="image/x-wmf"/>
  <Override PartName="/ppt/media/image16.wmf" ContentType="image/x-wmf"/>
  <Override PartName="/ppt/media/image15.wmf" ContentType="image/x-wmf"/>
  <Override PartName="/ppt/media/image14.wmf" ContentType="image/x-wmf"/>
  <Override PartName="/ppt/media/image13.wmf" ContentType="image/x-wmf"/>
  <Override PartName="/ppt/media/image12.wmf" ContentType="image/x-wmf"/>
  <Override PartName="/ppt/media/image11.wmf" ContentType="image/x-wmf"/>
  <Override PartName="/ppt/media/image4.png" ContentType="image/png"/>
  <Override PartName="/ppt/media/image5.wmf" ContentType="image/x-wmf"/>
  <Override PartName="/ppt/media/image3.png" ContentType="image/png"/>
  <Override PartName="/ppt/media/image2.png" ContentType="image/png"/>
  <Override PartName="/ppt/media/image1.png" ContentType="image/png"/>
  <Override PartName="/ppt/media/image6.wmf" ContentType="image/x-wmf"/>
  <Override PartName="/ppt/media/image7.wmf" ContentType="image/x-wmf"/>
  <Override PartName="/ppt/media/image8.wmf" ContentType="image/x-wmf"/>
  <Override PartName="/ppt/media/image10.wmf" ContentType="image/x-wmf"/>
  <Override PartName="/ppt/media/image9.wmf" ContentType="image/x-wmf"/>
  <Override PartName="/ppt/charts/chart31.xml" ContentType="application/vnd.openxmlformats-officedocument.drawingml.chart+xml"/>
  <Override PartName="/ppt/charts/chart30.xml" ContentType="application/vnd.openxmlformats-officedocument.drawingml.chart+xml"/>
  <Override PartName="/ppt/charts/chart29.xml" ContentType="application/vnd.openxmlformats-officedocument.drawingml.chart+xml"/>
  <Override PartName="/ppt/charts/chart28.xml" ContentType="application/vnd.openxmlformats-officedocument.drawingml.chart+xml"/>
  <Override PartName="/ppt/charts/chart27.xml" ContentType="application/vnd.openxmlformats-officedocument.drawingml.chart+xml"/>
  <Override PartName="/ppt/charts/chart26.xml" ContentType="application/vnd.openxmlformats-officedocument.drawingml.chart+xml"/>
  <Override PartName="/ppt/charts/chart25.xml" ContentType="application/vnd.openxmlformats-officedocument.drawingml.chart+xml"/>
  <Override PartName="/ppt/charts/chart24.xml" ContentType="application/vnd.openxmlformats-officedocument.drawingml.chart+xml"/>
  <Override PartName="/ppt/charts/chart23.xml" ContentType="application/vnd.openxmlformats-officedocument.drawingml.chart+xml"/>
  <Override PartName="/ppt/charts/chart9.xml" ContentType="application/vnd.openxmlformats-officedocument.drawingml.chart+xml"/>
  <Override PartName="/ppt/charts/chart8.xml" ContentType="application/vnd.openxmlformats-officedocument.drawingml.chart+xml"/>
  <Override PartName="/ppt/charts/chart7.xml" ContentType="application/vnd.openxmlformats-officedocument.drawingml.chart+xml"/>
  <Override PartName="/ppt/charts/chart6.xml" ContentType="application/vnd.openxmlformats-officedocument.drawingml.chart+xml"/>
  <Override PartName="/ppt/charts/chart10.xml" ContentType="application/vnd.openxmlformats-officedocument.drawingml.chart+xml"/>
  <Override PartName="/ppt/charts/chart5.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3.xml" ContentType="application/vnd.openxmlformats-officedocument.drawingml.chart+xml"/>
  <Override PartName="/ppt/charts/chart22.xml" ContentType="application/vnd.openxmlformats-officedocument.drawingml.chart+xml"/>
  <Override PartName="/ppt/charts/chart4.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xml" ContentType="application/vnd.openxmlformats-officedocument.drawingml.chart+xml"/>
  <Override PartName="/ppt/charts/chart18.xml" ContentType="application/vnd.openxmlformats-officedocument.drawingml.chart+xml"/>
  <Override PartName="/ppt/charts/chart2.xml" ContentType="application/vnd.openxmlformats-officedocument.drawingml.chart+xml"/>
  <Override PartName="/ppt/charts/chart19.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p:notesSz cx="9296400" cy="7010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Intake of Calcium Rich Foods
Includes Non-Dairy</a:t>
            </a:r>
          </a:p>
        </c:rich>
      </c:tx>
      <c:overlay val="0"/>
    </c:title>
    <c:autoTitleDeleted val="0"/>
    <c:plotArea>
      <c:barChart>
        <c:barDir val="col"/>
        <c:grouping val="clustered"/>
        <c:varyColors val="0"/>
        <c:ser>
          <c:idx val="0"/>
          <c:order val="0"/>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2"/>
                <c:pt idx="0">
                  <c:v>Met Recommended Daily Allowance</c:v>
                </c:pt>
                <c:pt idx="1">
                  <c:v>Consumed Less than Daily Recommended Allowance</c:v>
                </c:pt>
              </c:strCache>
            </c:strRef>
          </c:cat>
          <c:val>
            <c:numRef>
              <c:f>0</c:f>
              <c:numCache>
                <c:formatCode>General</c:formatCode>
                <c:ptCount val="2"/>
                <c:pt idx="0">
                  <c:v>0.43</c:v>
                </c:pt>
                <c:pt idx="1">
                  <c:v>0.57</c:v>
                </c:pt>
              </c:numCache>
            </c:numRef>
          </c:val>
        </c:ser>
        <c:gapWidth val="150"/>
        <c:overlap val="-25"/>
        <c:axId val="1183499"/>
        <c:axId val="43430954"/>
      </c:barChart>
      <c:catAx>
        <c:axId val="1183499"/>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43430954"/>
        <c:crosses val="autoZero"/>
        <c:auto val="1"/>
        <c:lblAlgn val="ctr"/>
        <c:lblOffset val="100"/>
      </c:catAx>
      <c:valAx>
        <c:axId val="43430954"/>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1183499"/>
        <c:crosses val="autoZero"/>
        <c:crossBetween val="midCat"/>
      </c:valAx>
      <c:spPr>
        <a:solidFill>
          <a:srgbClr val="ffffff"/>
        </a:solidFill>
        <a:ln>
          <a:noFill/>
        </a:ln>
      </c:spPr>
    </c:plotArea>
    <c:plotVisOnly val="1"/>
    <c:dispBlanksAs val="gap"/>
  </c:chart>
  <c:spPr>
    <a:noFill/>
    <a:ln>
      <a:noFill/>
    </a:ln>
  </c:spPr>
</c:chartSpace>
</file>

<file path=ppt/charts/chart10.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Lean Protein Intake</a:t>
            </a:r>
          </a:p>
        </c:rich>
      </c:tx>
      <c:overlay val="0"/>
    </c:title>
    <c:autoTitleDeleted val="0"/>
    <c:plotArea>
      <c:lineChart>
        <c:grouping val="standard"/>
        <c:ser>
          <c:idx val="0"/>
          <c:order val="0"/>
          <c:tx>
            <c:strRef>
              <c:f>label 0</c:f>
              <c:strCache>
                <c:ptCount val="1"/>
                <c:pt idx="0">
                  <c:v>Goal: 5 - 6 1/2 ounces</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0.530864197530864</c:v>
                </c:pt>
                <c:pt idx="1">
                  <c:v>0.575757575757576</c:v>
                </c:pt>
                <c:pt idx="2">
                  <c:v>0.528301886792453</c:v>
                </c:pt>
                <c:pt idx="3">
                  <c:v>0.702127659574468</c:v>
                </c:pt>
                <c:pt idx="4">
                  <c:v>0.78</c:v>
                </c:pt>
              </c:numCache>
            </c:numRef>
          </c:val>
          <c:smooth val="0"/>
        </c:ser>
        <c:ser>
          <c:idx val="1"/>
          <c:order val="1"/>
          <c:tx>
            <c:strRef>
              <c:f>label 1</c:f>
              <c:strCache>
                <c:ptCount val="1"/>
                <c:pt idx="0">
                  <c:v>Less than goal: 5 oz or less</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0.283950617283951</c:v>
                </c:pt>
                <c:pt idx="1">
                  <c:v>0.333333333333333</c:v>
                </c:pt>
                <c:pt idx="2">
                  <c:v>0.358490566037736</c:v>
                </c:pt>
                <c:pt idx="3">
                  <c:v>0.234042553191489</c:v>
                </c:pt>
                <c:pt idx="4">
                  <c:v>0.18</c:v>
                </c:pt>
              </c:numCache>
            </c:numRef>
          </c:val>
          <c:smooth val="0"/>
        </c:ser>
        <c:ser>
          <c:idx val="2"/>
          <c:order val="2"/>
          <c:tx>
            <c:strRef>
              <c:f>label 2</c:f>
              <c:strCache>
                <c:ptCount val="1"/>
                <c:pt idx="0">
                  <c:v>More than goal: 6 1/2 oz</c:v>
                </c:pt>
              </c:strCache>
            </c:strRef>
          </c:tx>
          <c:spPr>
            <a:solidFill>
              <a:srgbClr val="726056"/>
            </a:solidFill>
            <a:ln w="69840">
              <a:solidFill>
                <a:srgbClr val="726056"/>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2</c:f>
              <c:numCache>
                <c:formatCode>General</c:formatCode>
                <c:ptCount val="5"/>
                <c:pt idx="0">
                  <c:v>0.185185185185185</c:v>
                </c:pt>
                <c:pt idx="1">
                  <c:v>0.0909090909090909</c:v>
                </c:pt>
                <c:pt idx="2">
                  <c:v>0.113207547169811</c:v>
                </c:pt>
                <c:pt idx="3">
                  <c:v>0.0638297872340425</c:v>
                </c:pt>
                <c:pt idx="4">
                  <c:v>0.04</c:v>
                </c:pt>
              </c:numCache>
            </c:numRef>
          </c:val>
          <c:smooth val="0"/>
        </c:ser>
        <c:hiLowLines>
          <c:spPr>
            <a:ln>
              <a:noFill/>
            </a:ln>
          </c:spPr>
        </c:hiLowLines>
        <c:marker val="0"/>
        <c:axId val="88745206"/>
        <c:axId val="95570430"/>
      </c:lineChart>
      <c:catAx>
        <c:axId val="88745206"/>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95570430"/>
        <c:crosses val="autoZero"/>
        <c:auto val="1"/>
        <c:lblAlgn val="ctr"/>
        <c:lblOffset val="100"/>
      </c:catAx>
      <c:valAx>
        <c:axId val="95570430"/>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88745206"/>
        <c:crosses val="autoZero"/>
        <c:crossBetween val="midCat"/>
      </c:valAx>
      <c:spPr>
        <a:solidFill>
          <a:srgbClr val="ffffff"/>
        </a:solidFill>
        <a:ln>
          <a:noFill/>
        </a:ln>
      </c:spPr>
    </c:plotArea>
    <c:legend>
      <c:legendPos val="r"/>
      <c:overlay val="0"/>
      <c:spPr>
        <a:noFill/>
        <a:ln>
          <a:noFill/>
        </a:ln>
      </c:spPr>
    </c:legend>
    <c:plotVisOnly val="1"/>
    <c:dispBlanksAs val="gap"/>
  </c:chart>
  <c:spPr>
    <a:noFill/>
    <a:ln w="28440">
      <a:solidFill>
        <a:srgbClr val="000000"/>
      </a:solidFill>
      <a:round/>
    </a:ln>
  </c:spPr>
</c:chartSpace>
</file>

<file path=ppt/charts/chart1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Physical Activity Level</a:t>
            </a:r>
          </a:p>
        </c:rich>
      </c:tx>
      <c:overlay val="0"/>
    </c:title>
    <c:autoTitleDeleted val="0"/>
    <c:plotArea>
      <c:barChart>
        <c:barDir val="col"/>
        <c:grouping val="clustered"/>
        <c:varyColors val="0"/>
        <c:ser>
          <c:idx val="0"/>
          <c:order val="0"/>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2"/>
                <c:pt idx="0">
                  <c:v>Met Recommended Activity Level</c:v>
                </c:pt>
                <c:pt idx="1">
                  <c:v>Did Not Meet Recommended Activity Level</c:v>
                </c:pt>
              </c:strCache>
            </c:strRef>
          </c:cat>
          <c:val>
            <c:numRef>
              <c:f>0</c:f>
              <c:numCache>
                <c:formatCode>General</c:formatCode>
                <c:ptCount val="2"/>
                <c:pt idx="0">
                  <c:v>0.33</c:v>
                </c:pt>
                <c:pt idx="1">
                  <c:v>0.67</c:v>
                </c:pt>
              </c:numCache>
            </c:numRef>
          </c:val>
        </c:ser>
        <c:gapWidth val="150"/>
        <c:overlap val="-25"/>
        <c:axId val="67293518"/>
        <c:axId val="21225439"/>
      </c:barChart>
      <c:catAx>
        <c:axId val="67293518"/>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21225439"/>
        <c:crosses val="autoZero"/>
        <c:auto val="1"/>
        <c:lblAlgn val="ctr"/>
        <c:lblOffset val="100"/>
      </c:catAx>
      <c:valAx>
        <c:axId val="21225439"/>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7293518"/>
        <c:crosses val="autoZero"/>
        <c:crossBetween val="midCat"/>
      </c:valAx>
      <c:spPr>
        <a:solidFill>
          <a:srgbClr val="ffffff"/>
        </a:solidFill>
        <a:ln>
          <a:noFill/>
        </a:ln>
      </c:spPr>
    </c:plotArea>
    <c:plotVisOnly val="1"/>
    <c:dispBlanksAs val="gap"/>
  </c:chart>
  <c:spPr>
    <a:noFill/>
    <a:ln>
      <a:noFill/>
    </a:ln>
  </c:spPr>
</c:chartSpace>
</file>

<file path=ppt/charts/chart1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Activity</a:t>
            </a:r>
          </a:p>
        </c:rich>
      </c:tx>
      <c:overlay val="0"/>
    </c:title>
    <c:autoTitleDeleted val="0"/>
    <c:plotArea>
      <c:lineChart>
        <c:grouping val="standard"/>
        <c:ser>
          <c:idx val="0"/>
          <c:order val="0"/>
          <c:tx>
            <c:strRef>
              <c:f>label 0</c:f>
              <c:strCache>
                <c:ptCount val="1"/>
                <c:pt idx="0">
                  <c:v>Goal 150+ minutes (PA) and 2 days (MS)</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0.45679012345679</c:v>
                </c:pt>
                <c:pt idx="1">
                  <c:v>0.184615384615385</c:v>
                </c:pt>
                <c:pt idx="2">
                  <c:v>0.471698113207547</c:v>
                </c:pt>
                <c:pt idx="3">
                  <c:v>0.319148936170213</c:v>
                </c:pt>
                <c:pt idx="4">
                  <c:v>0.33</c:v>
                </c:pt>
              </c:numCache>
            </c:numRef>
          </c:val>
          <c:smooth val="0"/>
        </c:ser>
        <c:ser>
          <c:idx val="1"/>
          <c:order val="1"/>
          <c:tx>
            <c:strRef>
              <c:f>label 1</c:f>
              <c:strCache>
                <c:ptCount val="1"/>
                <c:pt idx="0">
                  <c:v>Exercising but not at goal</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0.37037037037037</c:v>
                </c:pt>
                <c:pt idx="1">
                  <c:v>0.784615384615385</c:v>
                </c:pt>
                <c:pt idx="2">
                  <c:v>0.433962264150943</c:v>
                </c:pt>
                <c:pt idx="3">
                  <c:v>0.574468085106383</c:v>
                </c:pt>
                <c:pt idx="4">
                  <c:v>0.58</c:v>
                </c:pt>
              </c:numCache>
            </c:numRef>
          </c:val>
          <c:smooth val="0"/>
        </c:ser>
        <c:ser>
          <c:idx val="2"/>
          <c:order val="2"/>
          <c:tx>
            <c:strRef>
              <c:f>label 2</c:f>
              <c:strCache>
                <c:ptCount val="1"/>
                <c:pt idx="0">
                  <c:v>Inactive</c:v>
                </c:pt>
              </c:strCache>
            </c:strRef>
          </c:tx>
          <c:spPr>
            <a:solidFill>
              <a:srgbClr val="726056"/>
            </a:solidFill>
            <a:ln w="69840">
              <a:solidFill>
                <a:srgbClr val="726056"/>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2</c:f>
              <c:numCache>
                <c:formatCode>General</c:formatCode>
                <c:ptCount val="5"/>
                <c:pt idx="0">
                  <c:v>0.17283950617284</c:v>
                </c:pt>
                <c:pt idx="1">
                  <c:v>0.0307692307692308</c:v>
                </c:pt>
                <c:pt idx="2">
                  <c:v>0.0943396226415094</c:v>
                </c:pt>
                <c:pt idx="3">
                  <c:v>0.106382978723404</c:v>
                </c:pt>
                <c:pt idx="4">
                  <c:v>0.09</c:v>
                </c:pt>
              </c:numCache>
            </c:numRef>
          </c:val>
          <c:smooth val="0"/>
        </c:ser>
        <c:hiLowLines>
          <c:spPr>
            <a:ln>
              <a:noFill/>
            </a:ln>
          </c:spPr>
        </c:hiLowLines>
        <c:marker val="0"/>
        <c:axId val="94395424"/>
        <c:axId val="51276811"/>
      </c:lineChart>
      <c:catAx>
        <c:axId val="94395424"/>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51276811"/>
        <c:crosses val="autoZero"/>
        <c:auto val="1"/>
        <c:lblAlgn val="ctr"/>
        <c:lblOffset val="100"/>
      </c:catAx>
      <c:valAx>
        <c:axId val="51276811"/>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94395424"/>
        <c:crosses val="autoZero"/>
        <c:crossBetween val="midCat"/>
      </c:valAx>
      <c:spPr>
        <a:solidFill>
          <a:srgbClr val="ffffff"/>
        </a:solidFill>
        <a:ln>
          <a:noFill/>
        </a:ln>
      </c:spPr>
    </c:plotArea>
    <c:legend>
      <c:legendPos val="r"/>
      <c:overlay val="0"/>
      <c:spPr>
        <a:noFill/>
        <a:ln>
          <a:noFill/>
        </a:ln>
      </c:spPr>
    </c:legend>
    <c:plotVisOnly val="1"/>
    <c:dispBlanksAs val="gap"/>
  </c:chart>
  <c:spPr>
    <a:solidFill>
      <a:srgbClr val="ffffff"/>
    </a:solidFill>
    <a:ln w="25560">
      <a:solidFill>
        <a:srgbClr val="292934"/>
      </a:solidFill>
      <a:round/>
    </a:ln>
  </c:spPr>
</c:chartSpace>
</file>

<file path=ppt/charts/chart1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Tobacco Use</a:t>
            </a:r>
          </a:p>
        </c:rich>
      </c:tx>
      <c:overlay val="0"/>
    </c:title>
    <c:autoTitleDeleted val="0"/>
    <c:plotArea>
      <c:barChart>
        <c:barDir val="col"/>
        <c:grouping val="clustered"/>
        <c:varyColors val="0"/>
        <c:ser>
          <c:idx val="0"/>
          <c:order val="0"/>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2"/>
                <c:pt idx="0">
                  <c:v>Cigarettes</c:v>
                </c:pt>
                <c:pt idx="1">
                  <c:v>Non-Smoker</c:v>
                </c:pt>
              </c:strCache>
            </c:strRef>
          </c:cat>
          <c:val>
            <c:numRef>
              <c:f>0</c:f>
              <c:numCache>
                <c:formatCode>General</c:formatCode>
                <c:ptCount val="2"/>
                <c:pt idx="0">
                  <c:v>0.12</c:v>
                </c:pt>
                <c:pt idx="1">
                  <c:v>0.88</c:v>
                </c:pt>
              </c:numCache>
            </c:numRef>
          </c:val>
        </c:ser>
        <c:gapWidth val="150"/>
        <c:overlap val="-25"/>
        <c:axId val="38216793"/>
        <c:axId val="614031"/>
      </c:barChart>
      <c:catAx>
        <c:axId val="38216793"/>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14031"/>
        <c:crosses val="autoZero"/>
        <c:auto val="1"/>
        <c:lblAlgn val="ctr"/>
        <c:lblOffset val="100"/>
      </c:catAx>
      <c:valAx>
        <c:axId val="614031"/>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38216793"/>
        <c:crosses val="autoZero"/>
        <c:crossBetween val="midCat"/>
      </c:valAx>
      <c:spPr>
        <a:solidFill>
          <a:srgbClr val="ffffff"/>
        </a:solidFill>
        <a:ln>
          <a:noFill/>
        </a:ln>
      </c:spPr>
    </c:plotArea>
    <c:plotVisOnly val="1"/>
    <c:dispBlanksAs val="gap"/>
  </c:chart>
  <c:spPr>
    <a:noFill/>
    <a:ln>
      <a:noFill/>
    </a:ln>
  </c:spPr>
</c:chartSpace>
</file>

<file path=ppt/charts/chart14.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Tobacco Use</a:t>
            </a:r>
          </a:p>
        </c:rich>
      </c:tx>
      <c:overlay val="0"/>
    </c:title>
    <c:autoTitleDeleted val="0"/>
    <c:plotArea>
      <c:lineChart>
        <c:grouping val="standard"/>
        <c:ser>
          <c:idx val="0"/>
          <c:order val="0"/>
          <c:tx>
            <c:strRef>
              <c:f>label 0</c:f>
              <c:strCache>
                <c:ptCount val="1"/>
                <c:pt idx="0">
                  <c:v>Goal: No tobacco use</c:v>
                </c:pt>
              </c:strCache>
            </c:strRef>
          </c:tx>
          <c:spPr>
            <a:solidFill>
              <a:srgbClr val="93a299"/>
            </a:solidFill>
            <a:ln w="69840">
              <a:solidFill>
                <a:srgbClr val="93a299"/>
              </a:solidFill>
              <a:round/>
            </a:ln>
          </c:spPr>
          <c:marker>
            <c:symbol val="none"/>
          </c:marker>
          <c:dLbls>
            <c:dLblPos val="r"/>
            <c:showLegendKey val="0"/>
            <c:showVal val="1"/>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0.89</c:v>
                </c:pt>
                <c:pt idx="1">
                  <c:v>0.91</c:v>
                </c:pt>
                <c:pt idx="2">
                  <c:v>0.91</c:v>
                </c:pt>
                <c:pt idx="3">
                  <c:v>0.89</c:v>
                </c:pt>
                <c:pt idx="4">
                  <c:v>0.88</c:v>
                </c:pt>
              </c:numCache>
            </c:numRef>
          </c:val>
          <c:smooth val="0"/>
        </c:ser>
        <c:ser>
          <c:idx val="1"/>
          <c:order val="1"/>
          <c:tx>
            <c:strRef>
              <c:f>label 1</c:f>
              <c:strCache>
                <c:ptCount val="1"/>
                <c:pt idx="0">
                  <c:v>Did not meet goal: Using tobacco</c:v>
                </c:pt>
              </c:strCache>
            </c:strRef>
          </c:tx>
          <c:spPr>
            <a:solidFill>
              <a:srgbClr val="ad8f67"/>
            </a:solidFill>
            <a:ln w="69840">
              <a:solidFill>
                <a:srgbClr val="ad8f67"/>
              </a:solidFill>
              <a:round/>
            </a:ln>
          </c:spPr>
          <c:marker>
            <c:symbol val="none"/>
          </c:marker>
          <c:dLbls>
            <c:dLblPos val="r"/>
            <c:showLegendKey val="0"/>
            <c:showVal val="1"/>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0.11</c:v>
                </c:pt>
                <c:pt idx="1">
                  <c:v>0.09</c:v>
                </c:pt>
                <c:pt idx="2">
                  <c:v>0.09</c:v>
                </c:pt>
                <c:pt idx="3">
                  <c:v>0.11</c:v>
                </c:pt>
                <c:pt idx="4">
                  <c:v>0.12</c:v>
                </c:pt>
              </c:numCache>
            </c:numRef>
          </c:val>
          <c:smooth val="0"/>
        </c:ser>
        <c:hiLowLines>
          <c:spPr>
            <a:ln>
              <a:noFill/>
            </a:ln>
          </c:spPr>
        </c:hiLowLines>
        <c:marker val="0"/>
        <c:axId val="63197357"/>
        <c:axId val="78281430"/>
      </c:lineChart>
      <c:catAx>
        <c:axId val="63197357"/>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78281430"/>
        <c:crosses val="autoZero"/>
        <c:auto val="1"/>
        <c:lblAlgn val="ctr"/>
        <c:lblOffset val="100"/>
      </c:catAx>
      <c:valAx>
        <c:axId val="78281430"/>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3197357"/>
        <c:crosses val="autoZero"/>
        <c:crossBetween val="midCat"/>
      </c:valAx>
      <c:spPr>
        <a:solidFill>
          <a:srgbClr val="ffffff"/>
        </a:solidFill>
        <a:ln>
          <a:noFill/>
        </a:ln>
      </c:spPr>
    </c:plotArea>
    <c:legend>
      <c:legendPos val="r"/>
      <c:overlay val="0"/>
      <c:spPr>
        <a:noFill/>
        <a:ln>
          <a:noFill/>
        </a:ln>
      </c:spPr>
    </c:legend>
    <c:plotVisOnly val="1"/>
    <c:dispBlanksAs val="gap"/>
  </c:chart>
  <c:spPr>
    <a:solidFill>
      <a:srgbClr val="ffffff"/>
    </a:solidFill>
    <a:ln w="25560">
      <a:solidFill>
        <a:srgbClr val="292934"/>
      </a:solidFill>
      <a:round/>
    </a:ln>
  </c:spPr>
</c:chartSpace>
</file>

<file path=ppt/charts/chart15.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Waist Circumference </a:t>
            </a:r>
          </a:p>
        </c:rich>
      </c:tx>
      <c:overlay val="0"/>
    </c:title>
    <c:autoTitleDeleted val="0"/>
    <c:plotArea>
      <c:barChart>
        <c:barDir val="col"/>
        <c:grouping val="clustered"/>
        <c:varyColors val="0"/>
        <c:ser>
          <c:idx val="0"/>
          <c:order val="0"/>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2"/>
                <c:pt idx="0">
                  <c:v>Optimal </c:v>
                </c:pt>
                <c:pt idx="1">
                  <c:v>Above Optimal</c:v>
                </c:pt>
              </c:strCache>
            </c:strRef>
          </c:cat>
          <c:val>
            <c:numRef>
              <c:f>0</c:f>
              <c:numCache>
                <c:formatCode>General</c:formatCode>
                <c:ptCount val="2"/>
                <c:pt idx="0">
                  <c:v>0.61</c:v>
                </c:pt>
                <c:pt idx="1">
                  <c:v>0.39</c:v>
                </c:pt>
              </c:numCache>
            </c:numRef>
          </c:val>
        </c:ser>
        <c:gapWidth val="150"/>
        <c:overlap val="-25"/>
        <c:axId val="76988019"/>
        <c:axId val="2676767"/>
      </c:barChart>
      <c:catAx>
        <c:axId val="76988019"/>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2676767"/>
        <c:crosses val="autoZero"/>
        <c:auto val="1"/>
        <c:lblAlgn val="ctr"/>
        <c:lblOffset val="100"/>
      </c:catAx>
      <c:valAx>
        <c:axId val="2676767"/>
        <c:scaling>
          <c:orientation val="minMax"/>
        </c:scaling>
        <c:delete val="1"/>
        <c:axPos val="l"/>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76988019"/>
        <c:crosses val="autoZero"/>
        <c:crossBetween val="midCat"/>
      </c:valAx>
      <c:spPr>
        <a:solidFill>
          <a:srgbClr val="ffffff"/>
        </a:solidFill>
        <a:ln>
          <a:noFill/>
        </a:ln>
      </c:spPr>
    </c:plotArea>
    <c:plotVisOnly val="1"/>
    <c:dispBlanksAs val="gap"/>
  </c:chart>
  <c:spPr>
    <a:noFill/>
    <a:ln>
      <a:noFill/>
    </a:ln>
  </c:spPr>
</c:chartSpace>
</file>

<file path=ppt/charts/chart16.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Body Mass Index (BMI)</a:t>
            </a:r>
          </a:p>
        </c:rich>
      </c:tx>
      <c:overlay val="0"/>
    </c:title>
    <c:autoTitleDeleted val="0"/>
    <c:plotArea>
      <c:barChart>
        <c:barDir val="col"/>
        <c:grouping val="clustered"/>
        <c:varyColors val="0"/>
        <c:ser>
          <c:idx val="0"/>
          <c:order val="0"/>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4"/>
                <c:pt idx="0">
                  <c:v>Optimal (19.5-24.9)</c:v>
                </c:pt>
                <c:pt idx="1">
                  <c:v>Overweight (25.0-29.9)</c:v>
                </c:pt>
                <c:pt idx="2">
                  <c:v>Obese Class I (30.0-34.9)</c:v>
                </c:pt>
                <c:pt idx="3">
                  <c:v>Obese Class II (35.0-39.9)</c:v>
                </c:pt>
              </c:strCache>
            </c:strRef>
          </c:cat>
          <c:val>
            <c:numRef>
              <c:f>0</c:f>
              <c:numCache>
                <c:formatCode>General</c:formatCode>
                <c:ptCount val="4"/>
                <c:pt idx="0">
                  <c:v>0.38</c:v>
                </c:pt>
                <c:pt idx="1">
                  <c:v>0.26</c:v>
                </c:pt>
                <c:pt idx="2">
                  <c:v>0.21</c:v>
                </c:pt>
                <c:pt idx="3">
                  <c:v>0.13</c:v>
                </c:pt>
              </c:numCache>
            </c:numRef>
          </c:val>
        </c:ser>
        <c:gapWidth val="150"/>
        <c:overlap val="-25"/>
        <c:axId val="81355321"/>
        <c:axId val="88872340"/>
      </c:barChart>
      <c:catAx>
        <c:axId val="81355321"/>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88872340"/>
        <c:crosses val="autoZero"/>
        <c:auto val="1"/>
        <c:lblAlgn val="ctr"/>
        <c:lblOffset val="100"/>
      </c:catAx>
      <c:valAx>
        <c:axId val="88872340"/>
        <c:scaling>
          <c:orientation val="minMax"/>
        </c:scaling>
        <c:delete val="1"/>
        <c:axPos val="l"/>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81355321"/>
        <c:crosses val="autoZero"/>
        <c:crossBetween val="midCat"/>
        <c:majorUnit val="0.05"/>
      </c:valAx>
      <c:spPr>
        <a:solidFill>
          <a:srgbClr val="ffffff"/>
        </a:solidFill>
        <a:ln>
          <a:noFill/>
        </a:ln>
      </c:spPr>
    </c:plotArea>
    <c:plotVisOnly val="1"/>
    <c:dispBlanksAs val="gap"/>
  </c:chart>
  <c:spPr>
    <a:noFill/>
    <a:ln>
      <a:noFill/>
    </a:ln>
  </c:spPr>
</c:chartSpace>
</file>

<file path=ppt/charts/chart17.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Waist Circumference </a:t>
            </a:r>
          </a:p>
        </c:rich>
      </c:tx>
      <c:overlay val="0"/>
    </c:title>
    <c:autoTitleDeleted val="0"/>
    <c:plotArea>
      <c:barChart>
        <c:barDir val="col"/>
        <c:grouping val="clustered"/>
        <c:varyColors val="0"/>
        <c:gapWidth val="100"/>
        <c:overlap val="0"/>
        <c:axId val="59335178"/>
        <c:axId val="80703975"/>
      </c:barChart>
      <c:catAx>
        <c:axId val="59335178"/>
        <c:scaling>
          <c:orientation val="minMax"/>
        </c:scaling>
        <c:delete val="1"/>
        <c:axPos val="b"/>
        <c:numFmt formatCode="MM/DD/YYYY" sourceLinked="1"/>
        <c:majorTickMark val="out"/>
        <c:minorTickMark val="none"/>
        <c:tickLblPos val="none"/>
        <c:spPr>
          <a:ln>
            <a:solidFill>
              <a:srgbClr val="b3b3b3"/>
            </a:solidFill>
          </a:ln>
        </c:spPr>
        <c:txPr>
          <a:bodyPr/>
          <a:p>
            <a:pPr>
              <a:defRPr b="0" sz="1000" spc="-1" strike="noStrike">
                <a:solidFill>
                  <a:srgbClr val="000000"/>
                </a:solidFill>
                <a:uFill>
                  <a:solidFill>
                    <a:srgbClr val="ffffff"/>
                  </a:solidFill>
                </a:uFill>
                <a:latin typeface="Arial"/>
              </a:defRPr>
            </a:pPr>
          </a:p>
        </c:txPr>
        <c:crossAx val="80703975"/>
        <c:crossesAt val="0"/>
        <c:auto val="1"/>
        <c:lblAlgn val="ctr"/>
        <c:lblOffset val="100"/>
      </c:catAx>
      <c:valAx>
        <c:axId val="80703975"/>
        <c:scaling>
          <c:orientation val="minMax"/>
        </c:scaling>
        <c:delete val="1"/>
        <c:axPos val="l"/>
        <c:numFmt formatCode="General" sourceLinked="1"/>
        <c:majorTickMark val="out"/>
        <c:minorTickMark val="none"/>
        <c:tickLblPos val="none"/>
        <c:spPr>
          <a:ln>
            <a:solidFill>
              <a:srgbClr val="b3b3b3"/>
            </a:solidFill>
          </a:ln>
        </c:spPr>
        <c:txPr>
          <a:bodyPr/>
          <a:p>
            <a:pPr>
              <a:defRPr b="0" sz="1000" spc="-1" strike="noStrike">
                <a:solidFill>
                  <a:srgbClr val="000000"/>
                </a:solidFill>
                <a:uFill>
                  <a:solidFill>
                    <a:srgbClr val="ffffff"/>
                  </a:solidFill>
                </a:uFill>
                <a:latin typeface="Arial"/>
              </a:defRPr>
            </a:pPr>
          </a:p>
        </c:txPr>
        <c:crossAx val="59335178"/>
        <c:crosses val="min"/>
        <c:crossBetween val="midCat"/>
      </c:valAx>
      <c:spPr>
        <a:solidFill>
          <a:srgbClr val="ffffff"/>
        </a:solidFill>
        <a:ln>
          <a:noFill/>
        </a:ln>
      </c:spPr>
    </c:plotArea>
    <c:plotVisOnly val="1"/>
    <c:dispBlanksAs val="gap"/>
  </c:chart>
  <c:spPr>
    <a:noFill/>
    <a:ln>
      <a:noFill/>
    </a:ln>
  </c:spPr>
</c:chartSpace>
</file>

<file path=ppt/charts/chart18.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Body Mass Index (BMI)</a:t>
            </a:r>
          </a:p>
        </c:rich>
      </c:tx>
      <c:overlay val="0"/>
    </c:title>
    <c:autoTitleDeleted val="0"/>
    <c:plotArea>
      <c:lineChart>
        <c:grouping val="standard"/>
        <c:ser>
          <c:idx val="0"/>
          <c:order val="0"/>
          <c:tx>
            <c:strRef>
              <c:f>label 0</c:f>
              <c:strCache>
                <c:ptCount val="1"/>
                <c:pt idx="0">
                  <c:v>Optimal - 18.5 - 24.9</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0.358024691358025</c:v>
                </c:pt>
                <c:pt idx="1">
                  <c:v>0.303030303030303</c:v>
                </c:pt>
                <c:pt idx="2">
                  <c:v>0.358490566037736</c:v>
                </c:pt>
                <c:pt idx="3">
                  <c:v>0.41304347826087</c:v>
                </c:pt>
                <c:pt idx="4">
                  <c:v>0.38</c:v>
                </c:pt>
              </c:numCache>
            </c:numRef>
          </c:val>
          <c:smooth val="0"/>
        </c:ser>
        <c:ser>
          <c:idx val="1"/>
          <c:order val="1"/>
          <c:tx>
            <c:strRef>
              <c:f>label 1</c:f>
              <c:strCache>
                <c:ptCount val="1"/>
                <c:pt idx="0">
                  <c:v>Overweight - 25 - 29.9</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0.259259259259259</c:v>
                </c:pt>
                <c:pt idx="1">
                  <c:v>0.272727272727273</c:v>
                </c:pt>
                <c:pt idx="2">
                  <c:v>0.320754716981132</c:v>
                </c:pt>
                <c:pt idx="3">
                  <c:v>0.282608695652174</c:v>
                </c:pt>
                <c:pt idx="4">
                  <c:v>0.26</c:v>
                </c:pt>
              </c:numCache>
            </c:numRef>
          </c:val>
          <c:smooth val="0"/>
        </c:ser>
        <c:ser>
          <c:idx val="2"/>
          <c:order val="2"/>
          <c:tx>
            <c:strRef>
              <c:f>label 2</c:f>
              <c:strCache>
                <c:ptCount val="1"/>
                <c:pt idx="0">
                  <c:v>Obesity Class I - 30.0-34.9</c:v>
                </c:pt>
              </c:strCache>
            </c:strRef>
          </c:tx>
          <c:spPr>
            <a:solidFill>
              <a:srgbClr val="726056"/>
            </a:solidFill>
            <a:ln w="69840">
              <a:solidFill>
                <a:srgbClr val="726056"/>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2</c:f>
              <c:numCache>
                <c:formatCode>General</c:formatCode>
                <c:ptCount val="5"/>
                <c:pt idx="0">
                  <c:v>0.234567901234568</c:v>
                </c:pt>
                <c:pt idx="1">
                  <c:v>0.257575757575758</c:v>
                </c:pt>
                <c:pt idx="2">
                  <c:v>0.0754716981132075</c:v>
                </c:pt>
                <c:pt idx="3">
                  <c:v>0.130434782608696</c:v>
                </c:pt>
                <c:pt idx="4">
                  <c:v>0.21</c:v>
                </c:pt>
              </c:numCache>
            </c:numRef>
          </c:val>
          <c:smooth val="0"/>
        </c:ser>
        <c:ser>
          <c:idx val="3"/>
          <c:order val="3"/>
          <c:tx>
            <c:strRef>
              <c:f>label 3</c:f>
              <c:strCache>
                <c:ptCount val="1"/>
                <c:pt idx="0">
                  <c:v>Obesity Class II - 35-39.9</c:v>
                </c:pt>
              </c:strCache>
            </c:strRef>
          </c:tx>
          <c:spPr>
            <a:solidFill>
              <a:srgbClr val="4c5a6a"/>
            </a:solidFill>
            <a:ln w="69840">
              <a:solidFill>
                <a:srgbClr val="4c5a6a"/>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3</c:f>
              <c:numCache>
                <c:formatCode>General</c:formatCode>
                <c:ptCount val="5"/>
                <c:pt idx="0">
                  <c:v>0.0864197530864197</c:v>
                </c:pt>
                <c:pt idx="1">
                  <c:v>0.0606060606060606</c:v>
                </c:pt>
                <c:pt idx="2">
                  <c:v>0.169811320754717</c:v>
                </c:pt>
                <c:pt idx="3">
                  <c:v>0.152173913043478</c:v>
                </c:pt>
                <c:pt idx="4">
                  <c:v>0.13</c:v>
                </c:pt>
              </c:numCache>
            </c:numRef>
          </c:val>
          <c:smooth val="0"/>
        </c:ser>
        <c:ser>
          <c:idx val="4"/>
          <c:order val="4"/>
          <c:tx>
            <c:strRef>
              <c:f>label 4</c:f>
              <c:strCache>
                <c:ptCount val="1"/>
                <c:pt idx="0">
                  <c:v>Obesity Class III (Extreme Obesity) - ≥ 40</c:v>
                </c:pt>
              </c:strCache>
            </c:strRef>
          </c:tx>
          <c:spPr>
            <a:solidFill>
              <a:srgbClr val="808da0"/>
            </a:solidFill>
            <a:ln w="69840">
              <a:solidFill>
                <a:srgbClr val="808da0"/>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4</c:f>
              <c:numCache>
                <c:formatCode>General</c:formatCode>
                <c:ptCount val="5"/>
                <c:pt idx="0">
                  <c:v>0.0617283950617284</c:v>
                </c:pt>
                <c:pt idx="1">
                  <c:v>0.106060606060606</c:v>
                </c:pt>
                <c:pt idx="2">
                  <c:v>0.0754716981132075</c:v>
                </c:pt>
                <c:pt idx="3">
                  <c:v>0.0217391304347826</c:v>
                </c:pt>
                <c:pt idx="4">
                  <c:v>0</c:v>
                </c:pt>
              </c:numCache>
            </c:numRef>
          </c:val>
          <c:smooth val="0"/>
        </c:ser>
        <c:hiLowLines>
          <c:spPr>
            <a:ln>
              <a:noFill/>
            </a:ln>
          </c:spPr>
        </c:hiLowLines>
        <c:marker val="0"/>
        <c:axId val="83326569"/>
        <c:axId val="63625248"/>
      </c:lineChart>
      <c:catAx>
        <c:axId val="83326569"/>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3625248"/>
        <c:crosses val="autoZero"/>
        <c:auto val="1"/>
        <c:lblAlgn val="ctr"/>
        <c:lblOffset val="100"/>
      </c:catAx>
      <c:valAx>
        <c:axId val="63625248"/>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83326569"/>
        <c:crosses val="autoZero"/>
        <c:crossBetween val="midCat"/>
      </c:valAx>
      <c:spPr>
        <a:solidFill>
          <a:srgbClr val="ffffff"/>
        </a:solidFill>
        <a:ln>
          <a:noFill/>
        </a:ln>
      </c:spPr>
    </c:plotArea>
    <c:legend>
      <c:layout>
        <c:manualLayout>
          <c:xMode val="edge"/>
          <c:yMode val="edge"/>
          <c:x val="0.668110236220472"/>
          <c:y val="0.222834645669291"/>
        </c:manualLayout>
      </c:layout>
      <c:spPr>
        <a:noFill/>
        <a:ln>
          <a:noFill/>
        </a:ln>
      </c:spPr>
    </c:legend>
    <c:plotVisOnly val="1"/>
    <c:dispBlanksAs val="gap"/>
  </c:chart>
  <c:spPr>
    <a:solidFill>
      <a:srgbClr val="ffffff"/>
    </a:solidFill>
    <a:ln w="28440">
      <a:solidFill>
        <a:srgbClr val="000000"/>
      </a:solidFill>
      <a:round/>
    </a:ln>
  </c:spPr>
</c:chartSpace>
</file>

<file path=ppt/charts/chart19.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Waist Circumference </a:t>
            </a:r>
          </a:p>
        </c:rich>
      </c:tx>
      <c:overlay val="0"/>
    </c:title>
    <c:autoTitleDeleted val="0"/>
    <c:plotArea>
      <c:barChart>
        <c:barDir val="col"/>
        <c:grouping val="clustered"/>
        <c:varyColors val="0"/>
        <c:gapWidth val="100"/>
        <c:overlap val="0"/>
        <c:axId val="48377948"/>
        <c:axId val="75029883"/>
      </c:barChart>
      <c:catAx>
        <c:axId val="48377948"/>
        <c:scaling>
          <c:orientation val="minMax"/>
        </c:scaling>
        <c:delete val="1"/>
        <c:axPos val="b"/>
        <c:numFmt formatCode="MM/DD/YYYY" sourceLinked="1"/>
        <c:majorTickMark val="out"/>
        <c:minorTickMark val="none"/>
        <c:tickLblPos val="none"/>
        <c:spPr>
          <a:ln>
            <a:solidFill>
              <a:srgbClr val="b3b3b3"/>
            </a:solidFill>
          </a:ln>
        </c:spPr>
        <c:txPr>
          <a:bodyPr/>
          <a:p>
            <a:pPr>
              <a:defRPr b="0" sz="1000" spc="-1" strike="noStrike">
                <a:solidFill>
                  <a:srgbClr val="000000"/>
                </a:solidFill>
                <a:uFill>
                  <a:solidFill>
                    <a:srgbClr val="ffffff"/>
                  </a:solidFill>
                </a:uFill>
                <a:latin typeface="Arial"/>
              </a:defRPr>
            </a:pPr>
          </a:p>
        </c:txPr>
        <c:crossAx val="75029883"/>
        <c:crossesAt val="0"/>
        <c:auto val="1"/>
        <c:lblAlgn val="ctr"/>
        <c:lblOffset val="100"/>
      </c:catAx>
      <c:valAx>
        <c:axId val="75029883"/>
        <c:scaling>
          <c:orientation val="minMax"/>
        </c:scaling>
        <c:delete val="1"/>
        <c:axPos val="l"/>
        <c:numFmt formatCode="General" sourceLinked="1"/>
        <c:majorTickMark val="out"/>
        <c:minorTickMark val="none"/>
        <c:tickLblPos val="none"/>
        <c:spPr>
          <a:ln>
            <a:solidFill>
              <a:srgbClr val="b3b3b3"/>
            </a:solidFill>
          </a:ln>
        </c:spPr>
        <c:txPr>
          <a:bodyPr/>
          <a:p>
            <a:pPr>
              <a:defRPr b="0" sz="1000" spc="-1" strike="noStrike">
                <a:solidFill>
                  <a:srgbClr val="000000"/>
                </a:solidFill>
                <a:uFill>
                  <a:solidFill>
                    <a:srgbClr val="ffffff"/>
                  </a:solidFill>
                </a:uFill>
                <a:latin typeface="Arial"/>
              </a:defRPr>
            </a:pPr>
          </a:p>
        </c:txPr>
        <c:crossAx val="48377948"/>
        <c:crosses val="min"/>
        <c:crossBetween val="midCat"/>
      </c:valAx>
      <c:spPr>
        <a:solidFill>
          <a:srgbClr val="ffffff"/>
        </a:solidFill>
        <a:ln>
          <a:noFill/>
        </a:ln>
      </c:spPr>
    </c:plotArea>
    <c:plotVisOnly val="1"/>
    <c:dispBlanksAs val="gap"/>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Intake of Whole Grain</a:t>
            </a:r>
          </a:p>
        </c:rich>
      </c:tx>
      <c:overlay val="0"/>
    </c:title>
    <c:autoTitleDeleted val="0"/>
    <c:plotArea>
      <c:barChart>
        <c:barDir val="col"/>
        <c:grouping val="clustered"/>
        <c:varyColors val="0"/>
        <c:ser>
          <c:idx val="0"/>
          <c:order val="0"/>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2"/>
                <c:pt idx="0">
                  <c:v>Met Recommended Daily Allowance</c:v>
                </c:pt>
                <c:pt idx="1">
                  <c:v>Consumed Less than Daily Recommended Allowance</c:v>
                </c:pt>
              </c:strCache>
            </c:strRef>
          </c:cat>
          <c:val>
            <c:numRef>
              <c:f>0</c:f>
              <c:numCache>
                <c:formatCode>General</c:formatCode>
                <c:ptCount val="2"/>
                <c:pt idx="0">
                  <c:v>0.51</c:v>
                </c:pt>
                <c:pt idx="1">
                  <c:v>0.49</c:v>
                </c:pt>
              </c:numCache>
            </c:numRef>
          </c:val>
        </c:ser>
        <c:gapWidth val="150"/>
        <c:overlap val="-25"/>
        <c:axId val="90508335"/>
        <c:axId val="23443105"/>
      </c:barChart>
      <c:catAx>
        <c:axId val="90508335"/>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23443105"/>
        <c:crosses val="autoZero"/>
        <c:auto val="1"/>
        <c:lblAlgn val="ctr"/>
        <c:lblOffset val="100"/>
      </c:catAx>
      <c:valAx>
        <c:axId val="23443105"/>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90508335"/>
        <c:crosses val="autoZero"/>
        <c:crossBetween val="midCat"/>
      </c:valAx>
      <c:spPr>
        <a:solidFill>
          <a:srgbClr val="ffffff"/>
        </a:solidFill>
        <a:ln>
          <a:noFill/>
        </a:ln>
      </c:spPr>
    </c:plotArea>
    <c:plotVisOnly val="1"/>
    <c:dispBlanksAs val="gap"/>
  </c:chart>
  <c:spPr>
    <a:noFill/>
    <a:ln>
      <a:noFill/>
    </a:ln>
  </c:spPr>
</c:chartSpace>
</file>

<file path=ppt/charts/chart20.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Waist Circumference</a:t>
            </a:r>
          </a:p>
        </c:rich>
      </c:tx>
      <c:overlay val="0"/>
    </c:title>
    <c:autoTitleDeleted val="0"/>
    <c:view3D>
      <c:rotX val="15"/>
      <c:rotY val="20"/>
      <c:rAngAx val="1"/>
      <c:perspective val="30"/>
    </c:view3D>
    <c:floor>
      <c:spPr>
        <a:noFill/>
        <a:ln w="10080">
          <a:solidFill>
            <a:srgbClr val="8e8e90"/>
          </a:solidFill>
          <a:round/>
        </a:ln>
      </c:spPr>
    </c:floor>
    <c:backWall>
      <c:spPr>
        <a:noFill/>
        <a:ln w="10080">
          <a:solidFill>
            <a:srgbClr val="8e8e90"/>
          </a:solidFill>
          <a:round/>
        </a:ln>
      </c:spPr>
    </c:backWall>
    <c:plotArea>
      <c:bar3DChart>
        <c:barDir val="col"/>
        <c:grouping val="clustered"/>
        <c:varyColors val="0"/>
        <c:ser>
          <c:idx val="0"/>
          <c:order val="0"/>
          <c:tx>
            <c:strRef>
              <c:f>label 0</c:f>
              <c:strCache>
                <c:ptCount val="1"/>
                <c:pt idx="0">
                  <c:v>2014</c:v>
                </c:pt>
              </c:strCache>
            </c:strRef>
          </c:tx>
          <c:spPr>
            <a:solidFill>
              <a:srgbClr val="93a299"/>
            </a:solidFill>
            <a:ln>
              <a:noFill/>
            </a:ln>
          </c:spPr>
          <c:invertIfNegative val="0"/>
          <c:dLbls>
            <c:dLbl>
              <c:idx val="1"/>
              <c:showLegendKey val="0"/>
              <c:showVal val="1"/>
              <c:showCatName val="0"/>
              <c:showSerName val="0"/>
              <c:showPercent val="0"/>
            </c:dLbl>
            <c:showLegendKey val="0"/>
            <c:showVal val="1"/>
            <c:showCatName val="0"/>
            <c:showSerName val="0"/>
            <c:showPercent val="0"/>
            <c:showLeaderLines val="0"/>
          </c:dLbls>
          <c:cat>
            <c:strRef>
              <c:f>categories</c:f>
              <c:strCache>
                <c:ptCount val="2"/>
                <c:pt idx="0">
                  <c:v>Goal: Women ≤ 35 in. Men ≤ 40 in</c:v>
                </c:pt>
                <c:pt idx="1">
                  <c:v>Did not meet goal: Women &gt;35 in. Men &gt;40 in.</c:v>
                </c:pt>
              </c:strCache>
            </c:strRef>
          </c:cat>
          <c:val>
            <c:numRef>
              <c:f>0</c:f>
              <c:numCache>
                <c:formatCode>General</c:formatCode>
                <c:ptCount val="2"/>
                <c:pt idx="0">
                  <c:v>0.560975609756098</c:v>
                </c:pt>
                <c:pt idx="1">
                  <c:v>0.439024390243902</c:v>
                </c:pt>
              </c:numCache>
            </c:numRef>
          </c:val>
        </c:ser>
        <c:ser>
          <c:idx val="1"/>
          <c:order val="1"/>
          <c:tx>
            <c:strRef>
              <c:f>label 1</c:f>
              <c:strCache>
                <c:ptCount val="1"/>
                <c:pt idx="0">
                  <c:v>2015</c:v>
                </c:pt>
              </c:strCache>
            </c:strRef>
          </c:tx>
          <c:spPr>
            <a:solidFill>
              <a:srgbClr val="ad8f67"/>
            </a:solidFill>
            <a:ln>
              <a:noFill/>
            </a:ln>
          </c:spPr>
          <c:invertIfNegative val="0"/>
          <c:dLbls>
            <c:showLegendKey val="0"/>
            <c:showVal val="1"/>
            <c:showCatName val="0"/>
            <c:showSerName val="0"/>
            <c:showPercent val="0"/>
            <c:showLeaderLines val="0"/>
          </c:dLbls>
          <c:cat>
            <c:strRef>
              <c:f>categories</c:f>
              <c:strCache>
                <c:ptCount val="2"/>
                <c:pt idx="0">
                  <c:v>Goal: Women ≤ 35 in. Men ≤ 40 in</c:v>
                </c:pt>
                <c:pt idx="1">
                  <c:v>Did not meet goal: Women &gt;35 in. Men &gt;40 in.</c:v>
                </c:pt>
              </c:strCache>
            </c:strRef>
          </c:cat>
          <c:val>
            <c:numRef>
              <c:f>1</c:f>
              <c:numCache>
                <c:formatCode>General</c:formatCode>
                <c:ptCount val="2"/>
                <c:pt idx="0">
                  <c:v>0.61</c:v>
                </c:pt>
                <c:pt idx="1">
                  <c:v>0.39</c:v>
                </c:pt>
              </c:numCache>
            </c:numRef>
          </c:val>
        </c:ser>
        <c:gapWidth val="150"/>
        <c:shape val="box"/>
        <c:axId val="3637964"/>
        <c:axId val="51192626"/>
        <c:axId val="0"/>
      </c:bar3DChart>
      <c:catAx>
        <c:axId val="3637964"/>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51192626"/>
        <c:crosses val="autoZero"/>
        <c:auto val="1"/>
        <c:lblAlgn val="ctr"/>
        <c:lblOffset val="100"/>
      </c:catAx>
      <c:valAx>
        <c:axId val="51192626"/>
        <c:scaling>
          <c:orientation val="minMax"/>
        </c:scaling>
        <c:delete val="1"/>
        <c:axPos val="l"/>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3637964"/>
        <c:crosses val="autoZero"/>
        <c:crossBetween val="midCat"/>
      </c:valAx>
      <c:spPr>
        <a:noFill/>
        <a:ln w="10080">
          <a:solidFill>
            <a:srgbClr val="8e8e90"/>
          </a:solidFill>
          <a:round/>
        </a:ln>
      </c:spPr>
    </c:plotArea>
    <c:plotVisOnly val="1"/>
    <c:dispBlanksAs val="gap"/>
  </c:chart>
  <c:spPr>
    <a:solidFill>
      <a:srgbClr val="ffffff"/>
    </a:solidFill>
    <a:ln w="25560">
      <a:solidFill>
        <a:srgbClr val="292934"/>
      </a:solidFill>
      <a:round/>
    </a:ln>
  </c:spPr>
</c:chartSpace>
</file>

<file path=ppt/charts/chart2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Total Cholesterol</a:t>
            </a:r>
          </a:p>
        </c:rich>
      </c:tx>
      <c:overlay val="0"/>
    </c:title>
    <c:autoTitleDeleted val="0"/>
    <c:plotArea>
      <c:barChart>
        <c:barDir val="col"/>
        <c:grouping val="clustered"/>
        <c:varyColors val="0"/>
        <c:ser>
          <c:idx val="0"/>
          <c:order val="0"/>
          <c:tx>
            <c:strRef>
              <c:f>label 0</c:f>
              <c:strCache>
                <c:ptCount val="1"/>
                <c:pt idx="0">
                  <c:v/>
                </c:pt>
              </c:strCache>
            </c:strRef>
          </c:tx>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3"/>
                <c:pt idx="0">
                  <c:v>Optimal</c:v>
                </c:pt>
                <c:pt idx="1">
                  <c:v>Borderline</c:v>
                </c:pt>
                <c:pt idx="2">
                  <c:v>High</c:v>
                </c:pt>
              </c:strCache>
            </c:strRef>
          </c:cat>
          <c:val>
            <c:numRef>
              <c:f>0</c:f>
              <c:numCache>
                <c:formatCode>General</c:formatCode>
                <c:ptCount val="3"/>
                <c:pt idx="0">
                  <c:v>0.33</c:v>
                </c:pt>
                <c:pt idx="1">
                  <c:v>0.6</c:v>
                </c:pt>
                <c:pt idx="2">
                  <c:v>0.06</c:v>
                </c:pt>
              </c:numCache>
            </c:numRef>
          </c:val>
        </c:ser>
        <c:gapWidth val="150"/>
        <c:overlap val="-25"/>
        <c:axId val="66450266"/>
        <c:axId val="76176997"/>
      </c:barChart>
      <c:catAx>
        <c:axId val="66450266"/>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76176997"/>
        <c:crosses val="autoZero"/>
        <c:auto val="1"/>
        <c:lblAlgn val="ctr"/>
        <c:lblOffset val="100"/>
      </c:catAx>
      <c:valAx>
        <c:axId val="76176997"/>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6450266"/>
        <c:crosses val="autoZero"/>
        <c:crossBetween val="midCat"/>
      </c:valAx>
      <c:spPr>
        <a:solidFill>
          <a:srgbClr val="ffffff"/>
        </a:solidFill>
        <a:ln>
          <a:noFill/>
        </a:ln>
      </c:spPr>
    </c:plotArea>
    <c:plotVisOnly val="1"/>
    <c:dispBlanksAs val="gap"/>
  </c:chart>
  <c:spPr>
    <a:noFill/>
    <a:ln>
      <a:noFill/>
    </a:ln>
  </c:spPr>
</c:chartSpace>
</file>

<file path=ppt/charts/chart2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HDL</a:t>
            </a:r>
          </a:p>
        </c:rich>
      </c:tx>
      <c:overlay val="0"/>
    </c:title>
    <c:autoTitleDeleted val="0"/>
    <c:plotArea>
      <c:barChart>
        <c:barDir val="col"/>
        <c:grouping val="clustered"/>
        <c:varyColors val="0"/>
        <c:ser>
          <c:idx val="0"/>
          <c:order val="0"/>
          <c:tx>
            <c:strRef>
              <c:f>label 0</c:f>
              <c:strCache>
                <c:ptCount val="1"/>
                <c:pt idx="0">
                  <c:v/>
                </c:pt>
              </c:strCache>
            </c:strRef>
          </c:tx>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3"/>
                <c:pt idx="0">
                  <c:v>Optimal</c:v>
                </c:pt>
                <c:pt idx="1">
                  <c:v>Low</c:v>
                </c:pt>
                <c:pt idx="2">
                  <c:v>Less than Optimal</c:v>
                </c:pt>
              </c:strCache>
            </c:strRef>
          </c:cat>
          <c:val>
            <c:numRef>
              <c:f>0</c:f>
              <c:numCache>
                <c:formatCode>General</c:formatCode>
                <c:ptCount val="3"/>
                <c:pt idx="0">
                  <c:v>0.35</c:v>
                </c:pt>
                <c:pt idx="1">
                  <c:v>0.2</c:v>
                </c:pt>
                <c:pt idx="2">
                  <c:v>0.45</c:v>
                </c:pt>
              </c:numCache>
            </c:numRef>
          </c:val>
        </c:ser>
        <c:gapWidth val="150"/>
        <c:overlap val="-25"/>
        <c:axId val="71488324"/>
        <c:axId val="57064159"/>
      </c:barChart>
      <c:catAx>
        <c:axId val="71488324"/>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57064159"/>
        <c:crosses val="autoZero"/>
        <c:auto val="1"/>
        <c:lblAlgn val="ctr"/>
        <c:lblOffset val="100"/>
      </c:catAx>
      <c:valAx>
        <c:axId val="57064159"/>
        <c:scaling>
          <c:orientation val="minMax"/>
        </c:scaling>
        <c:delete val="1"/>
        <c:axPos val="l"/>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71488324"/>
        <c:crosses val="autoZero"/>
        <c:crossBetween val="midCat"/>
      </c:valAx>
      <c:spPr>
        <a:solidFill>
          <a:srgbClr val="ffffff"/>
        </a:solidFill>
        <a:ln>
          <a:noFill/>
        </a:ln>
      </c:spPr>
    </c:plotArea>
    <c:plotVisOnly val="1"/>
    <c:dispBlanksAs val="gap"/>
  </c:chart>
  <c:spPr>
    <a:noFill/>
    <a:ln>
      <a:noFill/>
    </a:ln>
  </c:spPr>
</c:chartSpace>
</file>

<file path=ppt/charts/chart2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LDL</a:t>
            </a:r>
          </a:p>
        </c:rich>
      </c:tx>
      <c:overlay val="0"/>
    </c:title>
    <c:autoTitleDeleted val="0"/>
    <c:plotArea>
      <c:barChart>
        <c:barDir val="col"/>
        <c:grouping val="clustered"/>
        <c:varyColors val="0"/>
        <c:ser>
          <c:idx val="0"/>
          <c:order val="0"/>
          <c:tx>
            <c:strRef>
              <c:f>label 0</c:f>
              <c:strCache>
                <c:ptCount val="1"/>
                <c:pt idx="0">
                  <c:v/>
                </c:pt>
              </c:strCache>
            </c:strRef>
          </c:tx>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4"/>
                <c:pt idx="0">
                  <c:v>Optimal</c:v>
                </c:pt>
                <c:pt idx="1">
                  <c:v>Near Optimal </c:v>
                </c:pt>
                <c:pt idx="2">
                  <c:v>Borderline</c:v>
                </c:pt>
                <c:pt idx="3">
                  <c:v>Very High</c:v>
                </c:pt>
              </c:strCache>
            </c:strRef>
          </c:cat>
          <c:val>
            <c:numRef>
              <c:f>0</c:f>
              <c:numCache>
                <c:formatCode>General</c:formatCode>
                <c:ptCount val="4"/>
                <c:pt idx="0">
                  <c:v>0.5</c:v>
                </c:pt>
                <c:pt idx="1">
                  <c:v>0.25</c:v>
                </c:pt>
                <c:pt idx="2">
                  <c:v>0.204081632653061</c:v>
                </c:pt>
                <c:pt idx="3">
                  <c:v>0.0416666666666667</c:v>
                </c:pt>
              </c:numCache>
            </c:numRef>
          </c:val>
        </c:ser>
        <c:gapWidth val="150"/>
        <c:overlap val="-25"/>
        <c:axId val="62920446"/>
        <c:axId val="64067818"/>
      </c:barChart>
      <c:catAx>
        <c:axId val="62920446"/>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4067818"/>
        <c:crosses val="autoZero"/>
        <c:auto val="1"/>
        <c:lblAlgn val="ctr"/>
        <c:lblOffset val="100"/>
      </c:catAx>
      <c:valAx>
        <c:axId val="64067818"/>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2920446"/>
        <c:crosses val="autoZero"/>
        <c:crossBetween val="midCat"/>
      </c:valAx>
      <c:spPr>
        <a:noFill/>
        <a:ln>
          <a:noFill/>
        </a:ln>
      </c:spPr>
    </c:plotArea>
    <c:plotVisOnly val="1"/>
    <c:dispBlanksAs val="gap"/>
  </c:chart>
  <c:spPr>
    <a:noFill/>
    <a:ln>
      <a:noFill/>
    </a:ln>
  </c:spPr>
</c:chartSpace>
</file>

<file path=ppt/charts/chart24.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Total Cholesterol</a:t>
            </a:r>
          </a:p>
        </c:rich>
      </c:tx>
      <c:overlay val="0"/>
    </c:title>
    <c:autoTitleDeleted val="0"/>
    <c:plotArea>
      <c:lineChart>
        <c:grouping val="standard"/>
        <c:ser>
          <c:idx val="0"/>
          <c:order val="0"/>
          <c:tx>
            <c:strRef>
              <c:f>label 0</c:f>
              <c:strCache>
                <c:ptCount val="1"/>
                <c:pt idx="0">
                  <c:v>Optimal- &lt; 200 mg/dL</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0.740740740740741</c:v>
                </c:pt>
                <c:pt idx="1">
                  <c:v>0.666666666666667</c:v>
                </c:pt>
                <c:pt idx="2">
                  <c:v>0.711538461538462</c:v>
                </c:pt>
                <c:pt idx="3">
                  <c:v>0.553191489361702</c:v>
                </c:pt>
                <c:pt idx="4">
                  <c:v>0.33</c:v>
                </c:pt>
              </c:numCache>
            </c:numRef>
          </c:val>
          <c:smooth val="0"/>
        </c:ser>
        <c:ser>
          <c:idx val="1"/>
          <c:order val="1"/>
          <c:tx>
            <c:strRef>
              <c:f>label 1</c:f>
              <c:strCache>
                <c:ptCount val="1"/>
                <c:pt idx="0">
                  <c:v>Borderline - 200-239 mg/dL</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0.209876543209876</c:v>
                </c:pt>
                <c:pt idx="1">
                  <c:v>0.272727272727273</c:v>
                </c:pt>
                <c:pt idx="2">
                  <c:v>0.192307692307692</c:v>
                </c:pt>
                <c:pt idx="3">
                  <c:v>0.319148936170213</c:v>
                </c:pt>
                <c:pt idx="4">
                  <c:v>0.6</c:v>
                </c:pt>
              </c:numCache>
            </c:numRef>
          </c:val>
          <c:smooth val="0"/>
        </c:ser>
        <c:ser>
          <c:idx val="2"/>
          <c:order val="2"/>
          <c:tx>
            <c:strRef>
              <c:f>label 2</c:f>
              <c:strCache>
                <c:ptCount val="1"/>
                <c:pt idx="0">
                  <c:v>High - ≥240 mg/dL </c:v>
                </c:pt>
              </c:strCache>
            </c:strRef>
          </c:tx>
          <c:spPr>
            <a:solidFill>
              <a:srgbClr val="726056"/>
            </a:solidFill>
            <a:ln w="69840">
              <a:solidFill>
                <a:srgbClr val="726056"/>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2</c:f>
              <c:numCache>
                <c:formatCode>General</c:formatCode>
                <c:ptCount val="5"/>
                <c:pt idx="0">
                  <c:v>0.0493827160493827</c:v>
                </c:pt>
                <c:pt idx="1">
                  <c:v>0.0606060606060606</c:v>
                </c:pt>
                <c:pt idx="2">
                  <c:v>0.0961538461538462</c:v>
                </c:pt>
                <c:pt idx="3">
                  <c:v>0.127659574468085</c:v>
                </c:pt>
                <c:pt idx="4">
                  <c:v>0.06</c:v>
                </c:pt>
              </c:numCache>
            </c:numRef>
          </c:val>
          <c:smooth val="0"/>
        </c:ser>
        <c:hiLowLines>
          <c:spPr>
            <a:ln>
              <a:noFill/>
            </a:ln>
          </c:spPr>
        </c:hiLowLines>
        <c:marker val="0"/>
        <c:axId val="63296624"/>
        <c:axId val="26800332"/>
      </c:lineChart>
      <c:catAx>
        <c:axId val="63296624"/>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26800332"/>
        <c:crosses val="autoZero"/>
        <c:auto val="1"/>
        <c:lblAlgn val="ctr"/>
        <c:lblOffset val="100"/>
      </c:catAx>
      <c:valAx>
        <c:axId val="26800332"/>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3296624"/>
        <c:crosses val="autoZero"/>
        <c:crossBetween val="midCat"/>
      </c:valAx>
      <c:spPr>
        <a:solidFill>
          <a:srgbClr val="ffffff"/>
        </a:solidFill>
        <a:ln>
          <a:noFill/>
        </a:ln>
      </c:spPr>
    </c:plotArea>
    <c:legend>
      <c:legendPos val="r"/>
      <c:overlay val="0"/>
      <c:spPr>
        <a:noFill/>
        <a:ln>
          <a:noFill/>
        </a:ln>
      </c:spPr>
    </c:legend>
    <c:plotVisOnly val="1"/>
    <c:dispBlanksAs val="gap"/>
  </c:chart>
  <c:spPr>
    <a:solidFill>
      <a:srgbClr val="ffffff"/>
    </a:solidFill>
    <a:ln w="25560">
      <a:solidFill>
        <a:srgbClr val="292934"/>
      </a:solidFill>
      <a:round/>
    </a:ln>
  </c:spPr>
</c:chartSpace>
</file>

<file path=ppt/charts/chart25.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HDL Cholesterol</a:t>
            </a:r>
          </a:p>
        </c:rich>
      </c:tx>
      <c:overlay val="0"/>
    </c:title>
    <c:autoTitleDeleted val="0"/>
    <c:plotArea>
      <c:lineChart>
        <c:grouping val="standard"/>
        <c:ser>
          <c:idx val="0"/>
          <c:order val="0"/>
          <c:tx>
            <c:strRef>
              <c:f>label 0</c:f>
              <c:strCache>
                <c:ptCount val="1"/>
                <c:pt idx="0">
                  <c:v>Optimal - ≥60 mg/dL</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0.2375</c:v>
                </c:pt>
                <c:pt idx="1">
                  <c:v>0.257575757575758</c:v>
                </c:pt>
                <c:pt idx="2">
                  <c:v>0.307692307692308</c:v>
                </c:pt>
                <c:pt idx="3">
                  <c:v>0.319148936170213</c:v>
                </c:pt>
                <c:pt idx="4">
                  <c:v>0.35</c:v>
                </c:pt>
              </c:numCache>
            </c:numRef>
          </c:val>
          <c:smooth val="0"/>
        </c:ser>
        <c:ser>
          <c:idx val="1"/>
          <c:order val="1"/>
          <c:tx>
            <c:strRef>
              <c:f>label 1</c:f>
              <c:strCache>
                <c:ptCount val="1"/>
                <c:pt idx="0">
                  <c:v>Desirable - 40-59 mg/dL</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0.45</c:v>
                </c:pt>
                <c:pt idx="1">
                  <c:v>0.393939393939394</c:v>
                </c:pt>
                <c:pt idx="2">
                  <c:v>0.384615384615385</c:v>
                </c:pt>
                <c:pt idx="3">
                  <c:v>0.425531914893617</c:v>
                </c:pt>
                <c:pt idx="4">
                  <c:v>0.45</c:v>
                </c:pt>
              </c:numCache>
            </c:numRef>
          </c:val>
          <c:smooth val="0"/>
        </c:ser>
        <c:ser>
          <c:idx val="2"/>
          <c:order val="2"/>
          <c:tx>
            <c:strRef>
              <c:f>label 2</c:f>
              <c:strCache>
                <c:ptCount val="1"/>
                <c:pt idx="0">
                  <c:v>Low- &lt;40</c:v>
                </c:pt>
              </c:strCache>
            </c:strRef>
          </c:tx>
          <c:spPr>
            <a:solidFill>
              <a:srgbClr val="726056"/>
            </a:solidFill>
            <a:ln w="69840">
              <a:solidFill>
                <a:srgbClr val="726056"/>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2</c:f>
              <c:numCache>
                <c:formatCode>General</c:formatCode>
                <c:ptCount val="5"/>
                <c:pt idx="0">
                  <c:v>0.3125</c:v>
                </c:pt>
                <c:pt idx="1">
                  <c:v>0.348484848484848</c:v>
                </c:pt>
                <c:pt idx="2">
                  <c:v>0.307692307692308</c:v>
                </c:pt>
                <c:pt idx="3">
                  <c:v>0.25531914893617</c:v>
                </c:pt>
                <c:pt idx="4">
                  <c:v>0.2</c:v>
                </c:pt>
              </c:numCache>
            </c:numRef>
          </c:val>
          <c:smooth val="0"/>
        </c:ser>
        <c:hiLowLines>
          <c:spPr>
            <a:ln>
              <a:noFill/>
            </a:ln>
          </c:spPr>
        </c:hiLowLines>
        <c:marker val="0"/>
        <c:axId val="30597719"/>
        <c:axId val="90257710"/>
      </c:lineChart>
      <c:catAx>
        <c:axId val="30597719"/>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90257710"/>
        <c:crosses val="autoZero"/>
        <c:auto val="1"/>
        <c:lblAlgn val="ctr"/>
        <c:lblOffset val="100"/>
      </c:catAx>
      <c:valAx>
        <c:axId val="90257710"/>
        <c:scaling>
          <c:orientation val="minMax"/>
          <c:max val="0.5"/>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30597719"/>
        <c:crosses val="autoZero"/>
        <c:crossBetween val="midCat"/>
      </c:valAx>
      <c:spPr>
        <a:solidFill>
          <a:srgbClr val="ffffff"/>
        </a:solidFill>
        <a:ln>
          <a:noFill/>
        </a:ln>
      </c:spPr>
    </c:plotArea>
    <c:legend>
      <c:legendPos val="r"/>
      <c:overlay val="0"/>
      <c:spPr>
        <a:noFill/>
        <a:ln>
          <a:noFill/>
        </a:ln>
      </c:spPr>
    </c:legend>
    <c:plotVisOnly val="1"/>
    <c:dispBlanksAs val="gap"/>
  </c:chart>
  <c:spPr>
    <a:noFill/>
    <a:ln w="28440">
      <a:solidFill>
        <a:srgbClr val="000000"/>
      </a:solidFill>
      <a:round/>
    </a:ln>
  </c:spPr>
</c:chartSpace>
</file>

<file path=ppt/charts/chart26.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LDL (Bad Cholesterol)</a:t>
            </a:r>
          </a:p>
        </c:rich>
      </c:tx>
      <c:overlay val="0"/>
    </c:title>
    <c:autoTitleDeleted val="0"/>
    <c:plotArea>
      <c:lineChart>
        <c:grouping val="standard"/>
        <c:ser>
          <c:idx val="0"/>
          <c:order val="0"/>
          <c:tx>
            <c:strRef>
              <c:f>label 0</c:f>
              <c:strCache>
                <c:ptCount val="1"/>
                <c:pt idx="0">
                  <c:v>Optimal - &lt;100 mg/dL</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0.423076923076923</c:v>
                </c:pt>
                <c:pt idx="1">
                  <c:v>0.46031746031746</c:v>
                </c:pt>
                <c:pt idx="2">
                  <c:v>0.461538461538462</c:v>
                </c:pt>
                <c:pt idx="3">
                  <c:v>0.333333333333333</c:v>
                </c:pt>
                <c:pt idx="4">
                  <c:v>0.5</c:v>
                </c:pt>
              </c:numCache>
            </c:numRef>
          </c:val>
          <c:smooth val="0"/>
        </c:ser>
        <c:ser>
          <c:idx val="1"/>
          <c:order val="1"/>
          <c:tx>
            <c:strRef>
              <c:f>label 1</c:f>
              <c:strCache>
                <c:ptCount val="1"/>
                <c:pt idx="0">
                  <c:v>Near Optimal - 100-129 mg/dL</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0.371794871794872</c:v>
                </c:pt>
                <c:pt idx="1">
                  <c:v>0.317460317460317</c:v>
                </c:pt>
                <c:pt idx="2">
                  <c:v>0.288461538461538</c:v>
                </c:pt>
                <c:pt idx="3">
                  <c:v>0.266666666666667</c:v>
                </c:pt>
                <c:pt idx="4">
                  <c:v>0.25</c:v>
                </c:pt>
              </c:numCache>
            </c:numRef>
          </c:val>
          <c:smooth val="0"/>
        </c:ser>
        <c:ser>
          <c:idx val="2"/>
          <c:order val="2"/>
          <c:tx>
            <c:strRef>
              <c:f>label 2</c:f>
              <c:strCache>
                <c:ptCount val="1"/>
                <c:pt idx="0">
                  <c:v>Borderline - 130-159 mg/dL</c:v>
                </c:pt>
              </c:strCache>
            </c:strRef>
          </c:tx>
          <c:spPr>
            <a:solidFill>
              <a:srgbClr val="726056"/>
            </a:solidFill>
            <a:ln w="69840">
              <a:solidFill>
                <a:srgbClr val="726056"/>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2</c:f>
              <c:numCache>
                <c:formatCode>General</c:formatCode>
                <c:ptCount val="5"/>
                <c:pt idx="0">
                  <c:v>0.153846153846154</c:v>
                </c:pt>
                <c:pt idx="1">
                  <c:v>0.158730158730159</c:v>
                </c:pt>
                <c:pt idx="2">
                  <c:v>0.192307692307692</c:v>
                </c:pt>
                <c:pt idx="3">
                  <c:v>0.288888888888889</c:v>
                </c:pt>
                <c:pt idx="4">
                  <c:v>0.2</c:v>
                </c:pt>
              </c:numCache>
            </c:numRef>
          </c:val>
          <c:smooth val="0"/>
        </c:ser>
        <c:ser>
          <c:idx val="3"/>
          <c:order val="3"/>
          <c:tx>
            <c:strRef>
              <c:f>label 3</c:f>
              <c:strCache>
                <c:ptCount val="1"/>
                <c:pt idx="0">
                  <c:v>High - 160-189 mg/dL</c:v>
                </c:pt>
              </c:strCache>
            </c:strRef>
          </c:tx>
          <c:spPr>
            <a:solidFill>
              <a:srgbClr val="4c5a6a"/>
            </a:solidFill>
            <a:ln w="69840">
              <a:solidFill>
                <a:srgbClr val="4c5a6a"/>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3</c:f>
              <c:numCache>
                <c:formatCode>General</c:formatCode>
                <c:ptCount val="5"/>
                <c:pt idx="0">
                  <c:v>0.0512820512820513</c:v>
                </c:pt>
                <c:pt idx="1">
                  <c:v>0.0634920634920635</c:v>
                </c:pt>
                <c:pt idx="2">
                  <c:v>0.0576923076923077</c:v>
                </c:pt>
                <c:pt idx="3">
                  <c:v>0.11</c:v>
                </c:pt>
                <c:pt idx="4">
                  <c:v>0.04</c:v>
                </c:pt>
              </c:numCache>
            </c:numRef>
          </c:val>
          <c:smooth val="0"/>
        </c:ser>
        <c:hiLowLines>
          <c:spPr>
            <a:ln>
              <a:noFill/>
            </a:ln>
          </c:spPr>
        </c:hiLowLines>
        <c:marker val="0"/>
        <c:axId val="35092751"/>
        <c:axId val="99006851"/>
      </c:lineChart>
      <c:catAx>
        <c:axId val="35092751"/>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99006851"/>
        <c:crosses val="autoZero"/>
        <c:auto val="1"/>
        <c:lblAlgn val="ctr"/>
        <c:lblOffset val="100"/>
      </c:catAx>
      <c:valAx>
        <c:axId val="99006851"/>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35092751"/>
        <c:crosses val="autoZero"/>
        <c:crossBetween val="midCat"/>
      </c:valAx>
      <c:spPr>
        <a:solidFill>
          <a:srgbClr val="ffffff"/>
        </a:solidFill>
        <a:ln>
          <a:noFill/>
        </a:ln>
      </c:spPr>
    </c:plotArea>
    <c:legend>
      <c:legendPos val="r"/>
      <c:overlay val="0"/>
      <c:spPr>
        <a:noFill/>
        <a:ln>
          <a:noFill/>
        </a:ln>
      </c:spPr>
    </c:legend>
    <c:plotVisOnly val="1"/>
    <c:dispBlanksAs val="gap"/>
  </c:chart>
  <c:spPr>
    <a:solidFill>
      <a:srgbClr val="ffffff"/>
    </a:solidFill>
    <a:ln w="25560">
      <a:solidFill>
        <a:srgbClr val="292934"/>
      </a:solidFill>
      <a:round/>
    </a:ln>
  </c:spPr>
</c:chartSpace>
</file>

<file path=ppt/charts/chart27.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Glucose (Fasting)</a:t>
            </a:r>
          </a:p>
        </c:rich>
      </c:tx>
      <c:overlay val="0"/>
    </c:title>
    <c:autoTitleDeleted val="0"/>
    <c:plotArea>
      <c:barChart>
        <c:barDir val="col"/>
        <c:grouping val="clustered"/>
        <c:varyColors val="0"/>
        <c:ser>
          <c:idx val="0"/>
          <c:order val="0"/>
          <c:tx>
            <c:strRef>
              <c:f>label 0</c:f>
              <c:strCache>
                <c:ptCount val="1"/>
                <c:pt idx="0">
                  <c:v/>
                </c:pt>
              </c:strCache>
            </c:strRef>
          </c:tx>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3"/>
                <c:pt idx="0">
                  <c:v>Optimal</c:v>
                </c:pt>
                <c:pt idx="1">
                  <c:v>Too Low</c:v>
                </c:pt>
                <c:pt idx="2">
                  <c:v>Caution</c:v>
                </c:pt>
              </c:strCache>
            </c:strRef>
          </c:cat>
          <c:val>
            <c:numRef>
              <c:f>0</c:f>
              <c:numCache>
                <c:formatCode>General</c:formatCode>
                <c:ptCount val="3"/>
                <c:pt idx="0">
                  <c:v>0.88</c:v>
                </c:pt>
                <c:pt idx="1">
                  <c:v>0.02</c:v>
                </c:pt>
                <c:pt idx="2">
                  <c:v>0.1</c:v>
                </c:pt>
              </c:numCache>
            </c:numRef>
          </c:val>
        </c:ser>
        <c:gapWidth val="150"/>
        <c:overlap val="-25"/>
        <c:axId val="94659124"/>
        <c:axId val="93453510"/>
      </c:barChart>
      <c:catAx>
        <c:axId val="94659124"/>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93453510"/>
        <c:crosses val="autoZero"/>
        <c:auto val="1"/>
        <c:lblAlgn val="ctr"/>
        <c:lblOffset val="100"/>
      </c:catAx>
      <c:valAx>
        <c:axId val="93453510"/>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94659124"/>
        <c:crosses val="autoZero"/>
        <c:crossBetween val="midCat"/>
      </c:valAx>
      <c:spPr>
        <a:solidFill>
          <a:srgbClr val="ffffff"/>
        </a:solidFill>
        <a:ln>
          <a:noFill/>
        </a:ln>
      </c:spPr>
    </c:plotArea>
    <c:plotVisOnly val="1"/>
    <c:dispBlanksAs val="gap"/>
  </c:chart>
  <c:spPr>
    <a:noFill/>
    <a:ln>
      <a:noFill/>
    </a:ln>
  </c:spPr>
</c:chartSpace>
</file>

<file path=ppt/charts/chart28.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Blood Glucose</a:t>
            </a:r>
          </a:p>
        </c:rich>
      </c:tx>
      <c:overlay val="0"/>
    </c:title>
    <c:autoTitleDeleted val="0"/>
    <c:plotArea>
      <c:lineChart>
        <c:grouping val="standard"/>
        <c:ser>
          <c:idx val="0"/>
          <c:order val="0"/>
          <c:tx>
            <c:strRef>
              <c:f>label 0</c:f>
              <c:strCache>
                <c:ptCount val="1"/>
                <c:pt idx="0">
                  <c:v>Too Low</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c:v>
                </c:pt>
                <c:pt idx="1">
                  <c:v>0</c:v>
                </c:pt>
                <c:pt idx="2">
                  <c:v>0</c:v>
                </c:pt>
                <c:pt idx="3">
                  <c:v>0</c:v>
                </c:pt>
                <c:pt idx="4">
                  <c:v>0.02</c:v>
                </c:pt>
              </c:numCache>
            </c:numRef>
          </c:val>
          <c:smooth val="0"/>
        </c:ser>
        <c:ser>
          <c:idx val="1"/>
          <c:order val="1"/>
          <c:tx>
            <c:strRef>
              <c:f>label 1</c:f>
              <c:strCache>
                <c:ptCount val="1"/>
                <c:pt idx="0">
                  <c:v>Optimal</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0.888888888888889</c:v>
                </c:pt>
                <c:pt idx="1">
                  <c:v>0.681818181818182</c:v>
                </c:pt>
                <c:pt idx="2">
                  <c:v>0.846153846153846</c:v>
                </c:pt>
                <c:pt idx="3">
                  <c:v>0.872340425531915</c:v>
                </c:pt>
                <c:pt idx="4">
                  <c:v>0.88</c:v>
                </c:pt>
              </c:numCache>
            </c:numRef>
          </c:val>
          <c:smooth val="0"/>
        </c:ser>
        <c:ser>
          <c:idx val="2"/>
          <c:order val="2"/>
          <c:tx>
            <c:strRef>
              <c:f>label 2</c:f>
              <c:strCache>
                <c:ptCount val="1"/>
                <c:pt idx="0">
                  <c:v>Caution</c:v>
                </c:pt>
              </c:strCache>
            </c:strRef>
          </c:tx>
          <c:spPr>
            <a:solidFill>
              <a:srgbClr val="726056"/>
            </a:solidFill>
            <a:ln w="69840">
              <a:solidFill>
                <a:srgbClr val="726056"/>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2</c:f>
              <c:numCache>
                <c:formatCode>General</c:formatCode>
                <c:ptCount val="5"/>
                <c:pt idx="0">
                  <c:v>0.111111111111111</c:v>
                </c:pt>
                <c:pt idx="1">
                  <c:v>0.32</c:v>
                </c:pt>
                <c:pt idx="2">
                  <c:v>0.16</c:v>
                </c:pt>
                <c:pt idx="3">
                  <c:v>0.12</c:v>
                </c:pt>
                <c:pt idx="4">
                  <c:v>0.1</c:v>
                </c:pt>
              </c:numCache>
            </c:numRef>
          </c:val>
          <c:smooth val="0"/>
        </c:ser>
        <c:ser>
          <c:idx val="3"/>
          <c:order val="3"/>
          <c:spPr>
            <a:solidFill>
              <a:srgbClr val="4c5a6a"/>
            </a:solidFill>
            <a:ln w="69840">
              <a:solidFill>
                <a:srgbClr val="4c5a6a"/>
              </a:solidFill>
              <a:round/>
            </a:ln>
          </c:spPr>
          <c:marker>
            <c:symbol val="none"/>
          </c:marker>
          <c:cat>
            <c:strRef>
              <c:f>categories</c:f>
              <c:strCache>
                <c:ptCount val="5"/>
                <c:pt idx="0">
                  <c:v>2011</c:v>
                </c:pt>
                <c:pt idx="1">
                  <c:v>2012</c:v>
                </c:pt>
                <c:pt idx="2">
                  <c:v>2013</c:v>
                </c:pt>
                <c:pt idx="3">
                  <c:v>2014</c:v>
                </c:pt>
                <c:pt idx="4">
                  <c:v>2015</c:v>
                </c:pt>
              </c:strCache>
            </c:strRef>
          </c:cat>
          <c:smooth val="0"/>
        </c:ser>
        <c:hiLowLines>
          <c:spPr>
            <a:ln>
              <a:noFill/>
            </a:ln>
          </c:spPr>
        </c:hiLowLines>
        <c:marker val="0"/>
        <c:axId val="7618352"/>
        <c:axId val="67115788"/>
      </c:lineChart>
      <c:catAx>
        <c:axId val="7618352"/>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7115788"/>
        <c:crosses val="autoZero"/>
        <c:auto val="1"/>
        <c:lblAlgn val="ctr"/>
        <c:lblOffset val="100"/>
      </c:catAx>
      <c:valAx>
        <c:axId val="67115788"/>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7618352"/>
        <c:crosses val="autoZero"/>
        <c:crossBetween val="midCat"/>
      </c:valAx>
      <c:spPr>
        <a:solidFill>
          <a:srgbClr val="ffffff"/>
        </a:solidFill>
        <a:ln>
          <a:noFill/>
        </a:ln>
      </c:spPr>
    </c:plotArea>
    <c:legend>
      <c:legendPos val="r"/>
      <c:overlay val="0"/>
      <c:spPr>
        <a:noFill/>
        <a:ln>
          <a:noFill/>
        </a:ln>
      </c:spPr>
    </c:legend>
    <c:plotVisOnly val="1"/>
    <c:dispBlanksAs val="gap"/>
  </c:chart>
  <c:spPr>
    <a:noFill/>
    <a:ln w="28440">
      <a:solidFill>
        <a:srgbClr val="000000"/>
      </a:solidFill>
      <a:round/>
    </a:ln>
  </c:spPr>
</c:chartSpace>
</file>

<file path=ppt/charts/chart29.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Blood Pressure</a:t>
            </a:r>
          </a:p>
        </c:rich>
      </c:tx>
      <c:overlay val="0"/>
    </c:title>
    <c:autoTitleDeleted val="0"/>
    <c:plotArea>
      <c:barChart>
        <c:barDir val="col"/>
        <c:grouping val="clustered"/>
        <c:varyColors val="0"/>
        <c:ser>
          <c:idx val="0"/>
          <c:order val="0"/>
          <c:tx>
            <c:strRef>
              <c:f>label 0</c:f>
              <c:strCache>
                <c:ptCount val="1"/>
                <c:pt idx="0">
                  <c:v/>
                </c:pt>
              </c:strCache>
            </c:strRef>
          </c:tx>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3"/>
                <c:pt idx="0">
                  <c:v>Optimal</c:v>
                </c:pt>
                <c:pt idx="1">
                  <c:v>Pre-hypertensive</c:v>
                </c:pt>
                <c:pt idx="2">
                  <c:v>Hypertensive 1</c:v>
                </c:pt>
              </c:strCache>
            </c:strRef>
          </c:cat>
          <c:val>
            <c:numRef>
              <c:f>0</c:f>
              <c:numCache>
                <c:formatCode>General</c:formatCode>
                <c:ptCount val="3"/>
                <c:pt idx="0">
                  <c:v>0.27</c:v>
                </c:pt>
                <c:pt idx="1">
                  <c:v>0.47</c:v>
                </c:pt>
                <c:pt idx="2">
                  <c:v>0.27</c:v>
                </c:pt>
              </c:numCache>
            </c:numRef>
          </c:val>
        </c:ser>
        <c:gapWidth val="150"/>
        <c:overlap val="-25"/>
        <c:axId val="4894487"/>
        <c:axId val="5692585"/>
      </c:barChart>
      <c:catAx>
        <c:axId val="4894487"/>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5692585"/>
        <c:crosses val="autoZero"/>
        <c:auto val="1"/>
        <c:lblAlgn val="ctr"/>
        <c:lblOffset val="100"/>
      </c:catAx>
      <c:valAx>
        <c:axId val="5692585"/>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4894487"/>
        <c:crosses val="autoZero"/>
        <c:crossBetween val="midCat"/>
      </c:valAx>
      <c:spPr>
        <a:solidFill>
          <a:srgbClr val="ffffff"/>
        </a:solidFill>
        <a:ln>
          <a:noFill/>
        </a:ln>
      </c:spPr>
    </c:plotArea>
    <c:plotVisOnly val="1"/>
    <c:dispBlanksAs val="gap"/>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Daily Intake of Fruits</a:t>
            </a:r>
          </a:p>
        </c:rich>
      </c:tx>
      <c:overlay val="0"/>
    </c:title>
    <c:autoTitleDeleted val="0"/>
    <c:plotArea>
      <c:barChart>
        <c:barDir val="col"/>
        <c:grouping val="clustered"/>
        <c:varyColors val="0"/>
        <c:ser>
          <c:idx val="0"/>
          <c:order val="0"/>
          <c:spPr>
            <a:solidFill>
              <a:srgbClr val="93a299"/>
            </a:solidFill>
            <a:ln>
              <a:noFill/>
            </a:ln>
          </c:spPr>
          <c:invertIfNegative val="0"/>
          <c:dLbls>
            <c:dLbl>
              <c:idx val="0"/>
              <c:dLblPos val="outEnd"/>
              <c:showLegendKey val="0"/>
              <c:showVal val="1"/>
              <c:showCatName val="0"/>
              <c:showSerName val="0"/>
              <c:showPercent val="0"/>
            </c:dLbl>
            <c:dLblPos val="outEnd"/>
            <c:showLegendKey val="0"/>
            <c:showVal val="1"/>
            <c:showCatName val="0"/>
            <c:showSerName val="0"/>
            <c:showPercent val="0"/>
            <c:showLeaderLines val="0"/>
          </c:dLbls>
          <c:cat>
            <c:strRef>
              <c:f>categories</c:f>
              <c:strCache>
                <c:ptCount val="2"/>
                <c:pt idx="0">
                  <c:v>Met Recommended Daily Allowance</c:v>
                </c:pt>
                <c:pt idx="1">
                  <c:v>Consumed Less than Daily Recommended Allowance</c:v>
                </c:pt>
              </c:strCache>
            </c:strRef>
          </c:cat>
          <c:val>
            <c:numRef>
              <c:f>0</c:f>
              <c:numCache>
                <c:formatCode>General</c:formatCode>
                <c:ptCount val="2"/>
                <c:pt idx="0">
                  <c:v>0.69</c:v>
                </c:pt>
                <c:pt idx="1">
                  <c:v>0.31</c:v>
                </c:pt>
              </c:numCache>
            </c:numRef>
          </c:val>
        </c:ser>
        <c:gapWidth val="150"/>
        <c:overlap val="-25"/>
        <c:axId val="27951393"/>
        <c:axId val="88233491"/>
      </c:barChart>
      <c:catAx>
        <c:axId val="27951393"/>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88233491"/>
        <c:crosses val="autoZero"/>
        <c:auto val="1"/>
        <c:lblAlgn val="ctr"/>
        <c:lblOffset val="100"/>
      </c:catAx>
      <c:valAx>
        <c:axId val="88233491"/>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27951393"/>
        <c:crosses val="autoZero"/>
        <c:crossBetween val="midCat"/>
      </c:valAx>
      <c:spPr>
        <a:solidFill>
          <a:srgbClr val="ffffff"/>
        </a:solidFill>
        <a:ln>
          <a:noFill/>
        </a:ln>
      </c:spPr>
    </c:plotArea>
    <c:plotVisOnly val="1"/>
    <c:dispBlanksAs val="gap"/>
  </c:chart>
  <c:spPr>
    <a:noFill/>
    <a:ln>
      <a:noFill/>
    </a:ln>
  </c:spPr>
</c:chartSpace>
</file>

<file path=ppt/charts/chart30.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Blood Pressure</a:t>
            </a:r>
          </a:p>
        </c:rich>
      </c:tx>
      <c:overlay val="0"/>
    </c:title>
    <c:autoTitleDeleted val="0"/>
    <c:plotArea>
      <c:lineChart>
        <c:grouping val="standard"/>
        <c:ser>
          <c:idx val="0"/>
          <c:order val="0"/>
          <c:tx>
            <c:strRef>
              <c:f>label 0</c:f>
              <c:strCache>
                <c:ptCount val="1"/>
                <c:pt idx="0">
                  <c:v>Optimal - &lt;120/80</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0.345679012345679</c:v>
                </c:pt>
                <c:pt idx="1">
                  <c:v>0.46969696969697</c:v>
                </c:pt>
                <c:pt idx="2">
                  <c:v>0.452830188679245</c:v>
                </c:pt>
                <c:pt idx="3">
                  <c:v>0.391304347826087</c:v>
                </c:pt>
                <c:pt idx="4">
                  <c:v>0.27</c:v>
                </c:pt>
              </c:numCache>
            </c:numRef>
          </c:val>
          <c:smooth val="0"/>
        </c:ser>
        <c:ser>
          <c:idx val="1"/>
          <c:order val="1"/>
          <c:tx>
            <c:strRef>
              <c:f>label 1</c:f>
              <c:strCache>
                <c:ptCount val="1"/>
                <c:pt idx="0">
                  <c:v>Pre-hypertensive - 120-139/80-89</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0.419753086419753</c:v>
                </c:pt>
                <c:pt idx="1">
                  <c:v>0.439393939393939</c:v>
                </c:pt>
                <c:pt idx="2">
                  <c:v>0.30188679245283</c:v>
                </c:pt>
                <c:pt idx="3">
                  <c:v>0.456521739130435</c:v>
                </c:pt>
                <c:pt idx="4">
                  <c:v>0.47</c:v>
                </c:pt>
              </c:numCache>
            </c:numRef>
          </c:val>
          <c:smooth val="0"/>
        </c:ser>
        <c:ser>
          <c:idx val="2"/>
          <c:order val="2"/>
          <c:tx>
            <c:strRef>
              <c:f>label 2</c:f>
              <c:strCache>
                <c:ptCount val="1"/>
                <c:pt idx="0">
                  <c:v>Hypertensive 1 - 140-159/90-99</c:v>
                </c:pt>
              </c:strCache>
            </c:strRef>
          </c:tx>
          <c:spPr>
            <a:solidFill>
              <a:srgbClr val="726056"/>
            </a:solidFill>
            <a:ln w="69840">
              <a:solidFill>
                <a:srgbClr val="726056"/>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2</c:f>
              <c:numCache>
                <c:formatCode>General</c:formatCode>
                <c:ptCount val="5"/>
                <c:pt idx="0">
                  <c:v>0.24</c:v>
                </c:pt>
                <c:pt idx="1">
                  <c:v>0.0909090909090909</c:v>
                </c:pt>
                <c:pt idx="2">
                  <c:v>0.25</c:v>
                </c:pt>
                <c:pt idx="3">
                  <c:v>0.152173913043478</c:v>
                </c:pt>
                <c:pt idx="4">
                  <c:v>0.27</c:v>
                </c:pt>
              </c:numCache>
            </c:numRef>
          </c:val>
          <c:smooth val="0"/>
        </c:ser>
        <c:hiLowLines>
          <c:spPr>
            <a:ln>
              <a:noFill/>
            </a:ln>
          </c:spPr>
        </c:hiLowLines>
        <c:marker val="0"/>
        <c:axId val="89775206"/>
        <c:axId val="57447945"/>
      </c:lineChart>
      <c:catAx>
        <c:axId val="89775206"/>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57447945"/>
        <c:crosses val="autoZero"/>
        <c:auto val="1"/>
        <c:lblAlgn val="ctr"/>
        <c:lblOffset val="100"/>
      </c:catAx>
      <c:valAx>
        <c:axId val="57447945"/>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89775206"/>
        <c:crosses val="autoZero"/>
        <c:crossBetween val="midCat"/>
      </c:valAx>
      <c:spPr>
        <a:solidFill>
          <a:srgbClr val="ffffff"/>
        </a:solidFill>
        <a:ln>
          <a:noFill/>
        </a:ln>
      </c:spPr>
    </c:plotArea>
    <c:legend>
      <c:legendPos val="r"/>
      <c:overlay val="0"/>
      <c:spPr>
        <a:noFill/>
        <a:ln>
          <a:noFill/>
        </a:ln>
      </c:spPr>
    </c:legend>
    <c:plotVisOnly val="1"/>
    <c:dispBlanksAs val="gap"/>
  </c:chart>
  <c:spPr>
    <a:solidFill>
      <a:srgbClr val="ffffff"/>
    </a:solidFill>
    <a:ln w="28440">
      <a:solidFill>
        <a:srgbClr val="292934"/>
      </a:solidFill>
      <a:round/>
    </a:ln>
  </c:spPr>
</c:chartSpace>
</file>

<file path=ppt/charts/chart3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Risk Factors for Metabolic Syndrome</a:t>
            </a:r>
          </a:p>
        </c:rich>
      </c:tx>
      <c:overlay val="0"/>
    </c:title>
    <c:autoTitleDeleted val="0"/>
    <c:plotArea>
      <c:barChart>
        <c:barDir val="col"/>
        <c:grouping val="clustered"/>
        <c:varyColors val="0"/>
        <c:ser>
          <c:idx val="0"/>
          <c:order val="0"/>
          <c:tx>
            <c:strRef>
              <c:f>label 0</c:f>
              <c:strCache>
                <c:ptCount val="1"/>
                <c:pt idx="0">
                  <c:v/>
                </c:pt>
              </c:strCache>
            </c:strRef>
          </c:tx>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3"/>
                <c:pt idx="0">
                  <c:v>Zero to Two</c:v>
                </c:pt>
                <c:pt idx="1">
                  <c:v>Three to Four</c:v>
                </c:pt>
                <c:pt idx="2">
                  <c:v>Five</c:v>
                </c:pt>
              </c:strCache>
            </c:strRef>
          </c:cat>
          <c:val>
            <c:numRef>
              <c:f>0</c:f>
              <c:numCache>
                <c:formatCode>General</c:formatCode>
                <c:ptCount val="3"/>
                <c:pt idx="0">
                  <c:v>0.770833333333333</c:v>
                </c:pt>
                <c:pt idx="1">
                  <c:v>0.1875</c:v>
                </c:pt>
                <c:pt idx="2">
                  <c:v>0.0416666666666667</c:v>
                </c:pt>
              </c:numCache>
            </c:numRef>
          </c:val>
        </c:ser>
        <c:gapWidth val="150"/>
        <c:overlap val="-25"/>
        <c:axId val="85601551"/>
        <c:axId val="6509819"/>
      </c:barChart>
      <c:catAx>
        <c:axId val="85601551"/>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509819"/>
        <c:crosses val="autoZero"/>
        <c:auto val="1"/>
        <c:lblAlgn val="ctr"/>
        <c:lblOffset val="100"/>
      </c:catAx>
      <c:valAx>
        <c:axId val="6509819"/>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85601551"/>
        <c:crosses val="autoZero"/>
        <c:crossBetween val="midCat"/>
      </c:valAx>
      <c:spPr>
        <a:solidFill>
          <a:srgbClr val="ffffff"/>
        </a:solidFill>
        <a:ln>
          <a:noFill/>
        </a:ln>
      </c:spPr>
    </c:plotArea>
    <c:plotVisOnly val="1"/>
    <c:dispBlanksAs val="gap"/>
  </c:chart>
  <c:spPr>
    <a:no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Intake of Vegetables</a:t>
            </a:r>
          </a:p>
        </c:rich>
      </c:tx>
      <c:overlay val="0"/>
    </c:title>
    <c:autoTitleDeleted val="0"/>
    <c:plotArea>
      <c:barChart>
        <c:barDir val="col"/>
        <c:grouping val="clustered"/>
        <c:varyColors val="0"/>
        <c:ser>
          <c:idx val="0"/>
          <c:order val="0"/>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2"/>
                <c:pt idx="0">
                  <c:v>Met Recommended Daily Allowance</c:v>
                </c:pt>
                <c:pt idx="1">
                  <c:v>Consumed Less than Daily Recommended Allowance</c:v>
                </c:pt>
              </c:strCache>
            </c:strRef>
          </c:cat>
          <c:val>
            <c:numRef>
              <c:f>0</c:f>
              <c:numCache>
                <c:formatCode>General</c:formatCode>
                <c:ptCount val="2"/>
                <c:pt idx="0">
                  <c:v>0.63</c:v>
                </c:pt>
                <c:pt idx="1">
                  <c:v>0.37</c:v>
                </c:pt>
              </c:numCache>
            </c:numRef>
          </c:val>
        </c:ser>
        <c:gapWidth val="150"/>
        <c:overlap val="-25"/>
        <c:axId val="90946801"/>
        <c:axId val="69878934"/>
      </c:barChart>
      <c:catAx>
        <c:axId val="90946801"/>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9878934"/>
        <c:crosses val="autoZero"/>
        <c:auto val="1"/>
        <c:lblAlgn val="ctr"/>
        <c:lblOffset val="100"/>
      </c:catAx>
      <c:valAx>
        <c:axId val="69878934"/>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90946801"/>
        <c:crosses val="autoZero"/>
        <c:crossBetween val="midCat"/>
      </c:valAx>
      <c:spPr>
        <a:solidFill>
          <a:srgbClr val="ffffff"/>
        </a:solidFill>
        <a:ln>
          <a:noFill/>
        </a:ln>
      </c:spPr>
    </c:plotArea>
    <c:plotVisOnly val="1"/>
    <c:dispBlanksAs val="gap"/>
  </c:chart>
  <c:spPr>
    <a:noFill/>
    <a:ln>
      <a:noFill/>
    </a:ln>
  </c:spPr>
</c:chartSpace>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Intake of Protein</a:t>
            </a:r>
          </a:p>
        </c:rich>
      </c:tx>
      <c:overlay val="0"/>
    </c:title>
    <c:autoTitleDeleted val="0"/>
    <c:plotArea>
      <c:barChart>
        <c:barDir val="col"/>
        <c:grouping val="clustered"/>
        <c:varyColors val="0"/>
        <c:ser>
          <c:idx val="0"/>
          <c:order val="0"/>
          <c:tx>
            <c:strRef>
              <c:f>label 0</c:f>
              <c:strCache>
                <c:ptCount val="1"/>
                <c:pt idx="0">
                  <c:v/>
                </c:pt>
              </c:strCache>
            </c:strRef>
          </c:tx>
          <c:spPr>
            <a:solidFill>
              <a:srgbClr val="93a299"/>
            </a:solidFill>
            <a:ln>
              <a:noFill/>
            </a:ln>
          </c:spPr>
          <c:invertIfNegative val="0"/>
          <c:dLbls>
            <c:dLblPos val="outEnd"/>
            <c:showLegendKey val="0"/>
            <c:showVal val="1"/>
            <c:showCatName val="0"/>
            <c:showSerName val="0"/>
            <c:showPercent val="0"/>
            <c:showLeaderLines val="0"/>
          </c:dLbls>
          <c:cat>
            <c:strRef>
              <c:f>categories</c:f>
              <c:strCache>
                <c:ptCount val="3"/>
                <c:pt idx="0">
                  <c:v>Met Recommended Daily Allowance</c:v>
                </c:pt>
                <c:pt idx="1">
                  <c:v>Consumed Less than Daily Recommended Allowance</c:v>
                </c:pt>
                <c:pt idx="2">
                  <c:v>Consumed More than Daily Recommended Allowance</c:v>
                </c:pt>
              </c:strCache>
            </c:strRef>
          </c:cat>
          <c:val>
            <c:numRef>
              <c:f>0</c:f>
              <c:numCache>
                <c:formatCode>General</c:formatCode>
                <c:ptCount val="3"/>
                <c:pt idx="0">
                  <c:v>0.78</c:v>
                </c:pt>
                <c:pt idx="1">
                  <c:v>0.18</c:v>
                </c:pt>
                <c:pt idx="2">
                  <c:v>0.04</c:v>
                </c:pt>
              </c:numCache>
            </c:numRef>
          </c:val>
        </c:ser>
        <c:gapWidth val="150"/>
        <c:overlap val="-25"/>
        <c:axId val="87063209"/>
        <c:axId val="30577589"/>
      </c:barChart>
      <c:catAx>
        <c:axId val="87063209"/>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30577589"/>
        <c:crosses val="autoZero"/>
        <c:auto val="1"/>
        <c:lblAlgn val="ctr"/>
        <c:lblOffset val="100"/>
      </c:catAx>
      <c:valAx>
        <c:axId val="30577589"/>
        <c:scaling>
          <c:orientation val="minMax"/>
        </c:scaling>
        <c:delete val="1"/>
        <c:axPos val="l"/>
        <c:numFmt formatCode="0%" sourceLinked="0"/>
        <c:majorTickMark val="out"/>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87063209"/>
        <c:crosses val="autoZero"/>
        <c:crossBetween val="midCat"/>
      </c:valAx>
      <c:spPr>
        <a:solidFill>
          <a:srgbClr val="ffffff"/>
        </a:solidFill>
        <a:ln>
          <a:noFill/>
        </a:ln>
      </c:spPr>
    </c:plotArea>
    <c:plotVisOnly val="1"/>
    <c:dispBlanksAs val="gap"/>
  </c:chart>
  <c:spPr>
    <a:noFill/>
    <a:ln>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Fruit Intake</a:t>
            </a:r>
          </a:p>
        </c:rich>
      </c:tx>
      <c:overlay val="0"/>
    </c:title>
    <c:autoTitleDeleted val="0"/>
    <c:plotArea>
      <c:lineChart>
        <c:grouping val="standard"/>
        <c:ser>
          <c:idx val="0"/>
          <c:order val="0"/>
          <c:tx>
            <c:strRef>
              <c:f>label 0</c:f>
              <c:strCache>
                <c:ptCount val="1"/>
                <c:pt idx="0">
                  <c:v>Goal: 1 1/2 - 2 cups</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0.432098765432099</c:v>
                </c:pt>
                <c:pt idx="1">
                  <c:v>0.515151515151515</c:v>
                </c:pt>
                <c:pt idx="2">
                  <c:v>0.622641509433962</c:v>
                </c:pt>
                <c:pt idx="3">
                  <c:v>0.51063829787234</c:v>
                </c:pt>
                <c:pt idx="4">
                  <c:v>0.69</c:v>
                </c:pt>
              </c:numCache>
            </c:numRef>
          </c:val>
          <c:smooth val="0"/>
        </c:ser>
        <c:ser>
          <c:idx val="1"/>
          <c:order val="1"/>
          <c:tx>
            <c:strRef>
              <c:f>label 1</c:f>
              <c:strCache>
                <c:ptCount val="1"/>
                <c:pt idx="0">
                  <c:v>Less than Goal: Less than 1 1/2 cups</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0.567901234567901</c:v>
                </c:pt>
                <c:pt idx="1">
                  <c:v>0.484848484848485</c:v>
                </c:pt>
                <c:pt idx="2">
                  <c:v>0.377358490566038</c:v>
                </c:pt>
                <c:pt idx="3">
                  <c:v>0.48936170212766</c:v>
                </c:pt>
                <c:pt idx="4">
                  <c:v>0.31</c:v>
                </c:pt>
              </c:numCache>
            </c:numRef>
          </c:val>
          <c:smooth val="0"/>
        </c:ser>
        <c:hiLowLines>
          <c:spPr>
            <a:ln>
              <a:noFill/>
            </a:ln>
          </c:spPr>
        </c:hiLowLines>
        <c:marker val="0"/>
        <c:axId val="96903814"/>
        <c:axId val="67412877"/>
      </c:lineChart>
      <c:catAx>
        <c:axId val="96903814"/>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67412877"/>
        <c:crosses val="autoZero"/>
        <c:auto val="1"/>
        <c:lblAlgn val="ctr"/>
        <c:lblOffset val="100"/>
      </c:catAx>
      <c:valAx>
        <c:axId val="67412877"/>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96903814"/>
        <c:crosses val="autoZero"/>
        <c:crossBetween val="midCat"/>
      </c:valAx>
      <c:spPr>
        <a:noFill/>
        <a:ln w="25560">
          <a:noFill/>
        </a:ln>
      </c:spPr>
    </c:plotArea>
    <c:legend>
      <c:legendPos val="r"/>
      <c:overlay val="0"/>
      <c:spPr>
        <a:noFill/>
        <a:ln>
          <a:noFill/>
        </a:ln>
      </c:spPr>
    </c:legend>
    <c:plotVisOnly val="1"/>
    <c:dispBlanksAs val="gap"/>
  </c:chart>
  <c:spPr>
    <a:solidFill>
      <a:srgbClr val="ffffff"/>
    </a:solidFill>
    <a:ln w="25560">
      <a:solidFill>
        <a:srgbClr val="292934"/>
      </a:solidFill>
      <a:round/>
    </a:ln>
  </c:spPr>
</c:chartSpace>
</file>

<file path=ppt/charts/chart7.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Vegetable Intake</a:t>
            </a:r>
          </a:p>
        </c:rich>
      </c:tx>
      <c:overlay val="0"/>
    </c:title>
    <c:autoTitleDeleted val="0"/>
    <c:plotArea>
      <c:lineChart>
        <c:grouping val="standard"/>
        <c:ser>
          <c:idx val="0"/>
          <c:order val="0"/>
          <c:tx>
            <c:strRef>
              <c:f>label 0</c:f>
              <c:strCache>
                <c:ptCount val="1"/>
                <c:pt idx="0">
                  <c:v>Goal: 2-3 cups</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0.493827160493827</c:v>
                </c:pt>
                <c:pt idx="1">
                  <c:v>0.590909090909091</c:v>
                </c:pt>
                <c:pt idx="2">
                  <c:v>0.566037735849057</c:v>
                </c:pt>
                <c:pt idx="3">
                  <c:v>0.553191489361702</c:v>
                </c:pt>
                <c:pt idx="4">
                  <c:v>0.63</c:v>
                </c:pt>
              </c:numCache>
            </c:numRef>
          </c:val>
          <c:smooth val="0"/>
        </c:ser>
        <c:ser>
          <c:idx val="1"/>
          <c:order val="1"/>
          <c:tx>
            <c:strRef>
              <c:f>label 1</c:f>
              <c:strCache>
                <c:ptCount val="1"/>
                <c:pt idx="0">
                  <c:v>Less than goal: 2 cups</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0.506172839506173</c:v>
                </c:pt>
                <c:pt idx="1">
                  <c:v>0.409090909090909</c:v>
                </c:pt>
                <c:pt idx="2">
                  <c:v>0.433962264150943</c:v>
                </c:pt>
                <c:pt idx="3">
                  <c:v>0.446808510638298</c:v>
                </c:pt>
                <c:pt idx="4">
                  <c:v>0.37</c:v>
                </c:pt>
              </c:numCache>
            </c:numRef>
          </c:val>
          <c:smooth val="0"/>
        </c:ser>
        <c:hiLowLines>
          <c:spPr>
            <a:ln>
              <a:noFill/>
            </a:ln>
          </c:spPr>
        </c:hiLowLines>
        <c:marker val="0"/>
        <c:axId val="78560970"/>
        <c:axId val="27545542"/>
      </c:lineChart>
      <c:catAx>
        <c:axId val="78560970"/>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27545542"/>
        <c:crosses val="autoZero"/>
        <c:auto val="1"/>
        <c:lblAlgn val="ctr"/>
        <c:lblOffset val="100"/>
      </c:catAx>
      <c:valAx>
        <c:axId val="27545542"/>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78560970"/>
        <c:crosses val="autoZero"/>
        <c:crossBetween val="midCat"/>
      </c:valAx>
      <c:spPr>
        <a:solidFill>
          <a:srgbClr val="ffffff"/>
        </a:solidFill>
        <a:ln>
          <a:noFill/>
        </a:ln>
      </c:spPr>
    </c:plotArea>
    <c:legend>
      <c:legendPos val="r"/>
      <c:overlay val="0"/>
      <c:spPr>
        <a:noFill/>
        <a:ln>
          <a:noFill/>
        </a:ln>
      </c:spPr>
    </c:legend>
    <c:plotVisOnly val="1"/>
    <c:dispBlanksAs val="gap"/>
  </c:chart>
  <c:spPr>
    <a:solidFill>
      <a:srgbClr val="ffffff"/>
    </a:solidFill>
    <a:ln w="25560">
      <a:solidFill>
        <a:srgbClr val="292934"/>
      </a:solidFill>
      <a:round/>
    </a:ln>
  </c:spPr>
</c:chartSpace>
</file>

<file path=ppt/charts/chart8.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Calcium Rich Foods Intake</a:t>
            </a:r>
          </a:p>
        </c:rich>
      </c:tx>
      <c:overlay val="0"/>
    </c:title>
    <c:autoTitleDeleted val="0"/>
    <c:plotArea>
      <c:lineChart>
        <c:grouping val="standard"/>
        <c:ser>
          <c:idx val="0"/>
          <c:order val="0"/>
          <c:tx>
            <c:strRef>
              <c:f>label 0</c:f>
              <c:strCache>
                <c:ptCount val="1"/>
                <c:pt idx="0">
                  <c:v>Goal: 3 cups</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0.240506329113924</c:v>
                </c:pt>
                <c:pt idx="1">
                  <c:v>0.303030303030303</c:v>
                </c:pt>
                <c:pt idx="2">
                  <c:v>0.264150943396226</c:v>
                </c:pt>
                <c:pt idx="3">
                  <c:v>0.297872340425532</c:v>
                </c:pt>
                <c:pt idx="4">
                  <c:v>0.43</c:v>
                </c:pt>
              </c:numCache>
            </c:numRef>
          </c:val>
          <c:smooth val="0"/>
        </c:ser>
        <c:ser>
          <c:idx val="1"/>
          <c:order val="1"/>
          <c:tx>
            <c:strRef>
              <c:f>label 1</c:f>
              <c:strCache>
                <c:ptCount val="1"/>
                <c:pt idx="0">
                  <c:v>Less than goal: Under 3 CUPS</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0.759493670886076</c:v>
                </c:pt>
                <c:pt idx="1">
                  <c:v>0.696969696969697</c:v>
                </c:pt>
                <c:pt idx="2">
                  <c:v>0.735849056603773</c:v>
                </c:pt>
                <c:pt idx="3">
                  <c:v>0.702127659574468</c:v>
                </c:pt>
                <c:pt idx="4">
                  <c:v>0.57</c:v>
                </c:pt>
              </c:numCache>
            </c:numRef>
          </c:val>
          <c:smooth val="0"/>
        </c:ser>
        <c:hiLowLines>
          <c:spPr>
            <a:ln>
              <a:noFill/>
            </a:ln>
          </c:spPr>
        </c:hiLowLines>
        <c:marker val="0"/>
        <c:axId val="54908656"/>
        <c:axId val="17763791"/>
      </c:lineChart>
      <c:catAx>
        <c:axId val="54908656"/>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17763791"/>
        <c:crosses val="autoZero"/>
        <c:auto val="1"/>
        <c:lblAlgn val="ctr"/>
        <c:lblOffset val="100"/>
      </c:catAx>
      <c:valAx>
        <c:axId val="17763791"/>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54908656"/>
        <c:crosses val="autoZero"/>
        <c:crossBetween val="midCat"/>
      </c:valAx>
      <c:spPr>
        <a:solidFill>
          <a:srgbClr val="ffffff"/>
        </a:solidFill>
        <a:ln>
          <a:noFill/>
        </a:ln>
      </c:spPr>
    </c:plotArea>
    <c:legend>
      <c:legendPos val="r"/>
      <c:overlay val="0"/>
      <c:spPr>
        <a:noFill/>
        <a:ln>
          <a:noFill/>
        </a:ln>
      </c:spPr>
    </c:legend>
    <c:plotVisOnly val="1"/>
    <c:dispBlanksAs val="gap"/>
  </c:chart>
  <c:spPr>
    <a:solidFill>
      <a:srgbClr val="ffffff"/>
    </a:solidFill>
    <a:ln w="25560">
      <a:solidFill>
        <a:srgbClr val="292934"/>
      </a:solidFill>
      <a:round/>
    </a:ln>
  </c:spPr>
</c:chartSpace>
</file>

<file path=ppt/charts/chart9.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800" spc="-1" strike="noStrike">
                <a:solidFill>
                  <a:srgbClr val="292934"/>
                </a:solidFill>
                <a:uFill>
                  <a:solidFill>
                    <a:srgbClr val="ffffff"/>
                  </a:solidFill>
                </a:uFill>
                <a:latin typeface="Tw Cen MT"/>
              </a:defRPr>
            </a:pPr>
            <a:r>
              <a:rPr b="1" sz="1800" spc="-1" strike="noStrike">
                <a:solidFill>
                  <a:srgbClr val="292934"/>
                </a:solidFill>
                <a:uFill>
                  <a:solidFill>
                    <a:srgbClr val="ffffff"/>
                  </a:solidFill>
                </a:uFill>
                <a:latin typeface="Tw Cen MT"/>
              </a:rPr>
              <a:t>Whole Grain Intake</a:t>
            </a:r>
          </a:p>
        </c:rich>
      </c:tx>
      <c:overlay val="0"/>
    </c:title>
    <c:autoTitleDeleted val="0"/>
    <c:plotArea>
      <c:lineChart>
        <c:grouping val="standard"/>
        <c:ser>
          <c:idx val="0"/>
          <c:order val="0"/>
          <c:tx>
            <c:strRef>
              <c:f>label 0</c:f>
              <c:strCache>
                <c:ptCount val="1"/>
                <c:pt idx="0">
                  <c:v>Goal: 5-8 ounces whole grain</c:v>
                </c:pt>
              </c:strCache>
            </c:strRef>
          </c:tx>
          <c:spPr>
            <a:solidFill>
              <a:srgbClr val="93a299"/>
            </a:solidFill>
            <a:ln w="69840">
              <a:solidFill>
                <a:srgbClr val="93a299"/>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0</c:f>
              <c:numCache>
                <c:formatCode>General</c:formatCode>
                <c:ptCount val="5"/>
                <c:pt idx="0">
                  <c:v>0.728395061728395</c:v>
                </c:pt>
                <c:pt idx="1">
                  <c:v>0.666666666666667</c:v>
                </c:pt>
                <c:pt idx="2">
                  <c:v>0.60377358490566</c:v>
                </c:pt>
                <c:pt idx="3">
                  <c:v>0.739130434782609</c:v>
                </c:pt>
                <c:pt idx="4">
                  <c:v>0.51</c:v>
                </c:pt>
              </c:numCache>
            </c:numRef>
          </c:val>
          <c:smooth val="0"/>
        </c:ser>
        <c:ser>
          <c:idx val="1"/>
          <c:order val="1"/>
          <c:tx>
            <c:strRef>
              <c:f>label 1</c:f>
              <c:strCache>
                <c:ptCount val="1"/>
                <c:pt idx="0">
                  <c:v>Less than goal: 5 ounces or less</c:v>
                </c:pt>
              </c:strCache>
            </c:strRef>
          </c:tx>
          <c:spPr>
            <a:solidFill>
              <a:srgbClr val="ad8f67"/>
            </a:solidFill>
            <a:ln w="69840">
              <a:solidFill>
                <a:srgbClr val="ad8f67"/>
              </a:solidFill>
              <a:round/>
            </a:ln>
          </c:spPr>
          <c:marker>
            <c:symbol val="none"/>
          </c:marker>
          <c:dLbls>
            <c:showLegendKey val="0"/>
            <c:showVal val="0"/>
            <c:showCatName val="0"/>
            <c:showSerName val="0"/>
            <c:showPercent val="0"/>
            <c:showLeaderLines val="0"/>
          </c:dLbls>
          <c:cat>
            <c:strRef>
              <c:f>categories</c:f>
              <c:strCache>
                <c:ptCount val="5"/>
                <c:pt idx="0">
                  <c:v>2011</c:v>
                </c:pt>
                <c:pt idx="1">
                  <c:v>2012</c:v>
                </c:pt>
                <c:pt idx="2">
                  <c:v>2013</c:v>
                </c:pt>
                <c:pt idx="3">
                  <c:v>2014</c:v>
                </c:pt>
                <c:pt idx="4">
                  <c:v>2015</c:v>
                </c:pt>
              </c:strCache>
            </c:strRef>
          </c:cat>
          <c:val>
            <c:numRef>
              <c:f>1</c:f>
              <c:numCache>
                <c:formatCode>General</c:formatCode>
                <c:ptCount val="5"/>
                <c:pt idx="0">
                  <c:v>0.271604938271605</c:v>
                </c:pt>
                <c:pt idx="1">
                  <c:v>0.333333333333333</c:v>
                </c:pt>
                <c:pt idx="2">
                  <c:v>0.39622641509434</c:v>
                </c:pt>
                <c:pt idx="3">
                  <c:v>0.260869565217391</c:v>
                </c:pt>
                <c:pt idx="4">
                  <c:v>0.49</c:v>
                </c:pt>
              </c:numCache>
            </c:numRef>
          </c:val>
          <c:smooth val="0"/>
        </c:ser>
        <c:hiLowLines>
          <c:spPr>
            <a:ln>
              <a:noFill/>
            </a:ln>
          </c:spPr>
        </c:hiLowLines>
        <c:marker val="0"/>
        <c:axId val="52805624"/>
        <c:axId val="99157980"/>
      </c:lineChart>
      <c:catAx>
        <c:axId val="52805624"/>
        <c:scaling>
          <c:orientation val="minMax"/>
        </c:scaling>
        <c:delete val="0"/>
        <c:axPos val="b"/>
        <c:numFmt formatCode="MM/DD/YYYY" sourceLinked="1"/>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99157980"/>
        <c:crosses val="autoZero"/>
        <c:auto val="1"/>
        <c:lblAlgn val="ctr"/>
        <c:lblOffset val="100"/>
      </c:catAx>
      <c:valAx>
        <c:axId val="99157980"/>
        <c:scaling>
          <c:orientation val="minMax"/>
        </c:scaling>
        <c:delete val="0"/>
        <c:axPos val="l"/>
        <c:majorGridlines>
          <c:spPr>
            <a:ln w="10080">
              <a:solidFill>
                <a:srgbClr val="8e8e90"/>
              </a:solidFill>
              <a:round/>
            </a:ln>
          </c:spPr>
        </c:majorGridlines>
        <c:numFmt formatCode="0%" sourceLinked="0"/>
        <c:majorTickMark val="none"/>
        <c:minorTickMark val="none"/>
        <c:tickLblPos val="nextTo"/>
        <c:spPr>
          <a:ln w="10080">
            <a:solidFill>
              <a:srgbClr val="8e8e90"/>
            </a:solidFill>
            <a:round/>
          </a:ln>
        </c:spPr>
        <c:txPr>
          <a:bodyPr/>
          <a:p>
            <a:pPr>
              <a:defRPr b="0" sz="1000" spc="-1" strike="noStrike">
                <a:solidFill>
                  <a:srgbClr val="292934"/>
                </a:solidFill>
                <a:uFill>
                  <a:solidFill>
                    <a:srgbClr val="ffffff"/>
                  </a:solidFill>
                </a:uFill>
                <a:latin typeface="Tw Cen MT"/>
              </a:defRPr>
            </a:pPr>
          </a:p>
        </c:txPr>
        <c:crossAx val="52805624"/>
        <c:crosses val="autoZero"/>
        <c:crossBetween val="midCat"/>
      </c:valAx>
      <c:spPr>
        <a:solidFill>
          <a:srgbClr val="ffffff"/>
        </a:solidFill>
        <a:ln>
          <a:noFill/>
        </a:ln>
      </c:spPr>
    </c:plotArea>
    <c:legend>
      <c:legendPos val="r"/>
      <c:overlay val="0"/>
      <c:spPr>
        <a:noFill/>
        <a:ln>
          <a:noFill/>
        </a:ln>
      </c:spPr>
    </c:legend>
    <c:plotVisOnly val="1"/>
    <c:dispBlanksAs val="gap"/>
  </c:chart>
  <c:spPr>
    <a:solidFill>
      <a:srgbClr val="ffffff"/>
    </a:solidFill>
    <a:ln w="25560">
      <a:solidFill>
        <a:srgbClr val="292934"/>
      </a:solidFill>
      <a:round/>
    </a:ln>
  </c:spPr>
</c:chartSpace>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88"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9"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90"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91" name="PlaceHolder 5"/>
          <p:cNvSpPr>
            <a:spLocks noGrp="1"/>
          </p:cNvSpPr>
          <p:nvPr>
            <p:ph type="sldNum"/>
          </p:nvPr>
        </p:nvSpPr>
        <p:spPr>
          <a:xfrm>
            <a:off x="4399200" y="9555480"/>
            <a:ext cx="3372840" cy="502560"/>
          </a:xfrm>
          <a:prstGeom prst="rect">
            <a:avLst/>
          </a:prstGeom>
        </p:spPr>
        <p:txBody>
          <a:bodyPr lIns="0" rIns="0" tIns="0" bIns="0" anchor="b"/>
          <a:p>
            <a:pPr algn="r"/>
            <a:fld id="{8A2CD3BF-B80C-4CF8-BC6F-94C0C6629CF7}"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929520" y="3330000"/>
            <a:ext cx="7436880" cy="3154320"/>
          </a:xfrm>
          <a:prstGeom prst="rect">
            <a:avLst/>
          </a:prstGeom>
        </p:spPr>
        <p:txBody>
          <a:bodyPr lIns="93240" rIns="93240" tIns="46440" bIns="46440"/>
          <a:p>
            <a:pPr>
              <a:lnSpc>
                <a:spcPct val="100000"/>
              </a:lnSpc>
            </a:pPr>
            <a:r>
              <a:rPr b="0" lang="en-US" sz="1200" spc="-1" strike="noStrike">
                <a:solidFill>
                  <a:srgbClr val="000000"/>
                </a:solidFill>
                <a:uFill>
                  <a:solidFill>
                    <a:srgbClr val="ffffff"/>
                  </a:solidFill>
                </a:uFill>
                <a:latin typeface="+mn-lt"/>
                <a:ea typeface="+mn-ea"/>
              </a:rPr>
              <a:t>43% of employees did not meet </a:t>
            </a:r>
            <a:r>
              <a:rPr b="0" i="1" lang="en-US" sz="1200" spc="-1" strike="noStrike" u="sng">
                <a:solidFill>
                  <a:srgbClr val="000000"/>
                </a:solidFill>
                <a:uFill>
                  <a:solidFill>
                    <a:srgbClr val="ffffff"/>
                  </a:solidFill>
                </a:uFill>
                <a:latin typeface="+mn-lt"/>
                <a:ea typeface="+mn-ea"/>
              </a:rPr>
              <a:t>minimum</a:t>
            </a:r>
            <a:r>
              <a:rPr b="0" lang="en-US" sz="1200" spc="-1" strike="noStrike">
                <a:solidFill>
                  <a:srgbClr val="000000"/>
                </a:solidFill>
                <a:uFill>
                  <a:solidFill>
                    <a:srgbClr val="ffffff"/>
                  </a:solidFill>
                </a:uFill>
                <a:latin typeface="+mn-lt"/>
                <a:ea typeface="+mn-ea"/>
              </a:rPr>
              <a:t> physical activity guidelines.  It has been said that “sitting is the new smoking”.  Being sedentary is a dangerous health risk, and there are many benefits to meeting or exceeding physical activity recommendations, including:  lower body weight, increased longevity, fewer injury and worker’s comp claims, improved mental health and mood, stronger bones and muscles, and a reduced disease risk.  </a:t>
            </a:r>
            <a:endParaRPr b="0" lang="en-US" sz="2000" spc="-1" strike="noStrike">
              <a:solidFill>
                <a:srgbClr val="000000"/>
              </a:solidFill>
              <a:uFill>
                <a:solidFill>
                  <a:srgbClr val="ffffff"/>
                </a:solidFill>
              </a:uFill>
              <a:latin typeface="Arial"/>
            </a:endParaRPr>
          </a:p>
        </p:txBody>
      </p:sp>
      <p:sp>
        <p:nvSpPr>
          <p:cNvPr id="221"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C1900DC5-4187-494C-9D84-ED8D79B92258}"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929520" y="3330000"/>
            <a:ext cx="7436880" cy="3154320"/>
          </a:xfrm>
          <a:prstGeom prst="rect">
            <a:avLst/>
          </a:prstGeom>
        </p:spPr>
        <p:txBody>
          <a:bodyPr lIns="93240" rIns="93240" tIns="46440" bIns="46440"/>
          <a:p>
            <a:pPr>
              <a:lnSpc>
                <a:spcPct val="100000"/>
              </a:lnSpc>
            </a:pPr>
            <a:r>
              <a:rPr b="0" lang="en-US" sz="1200" spc="-1" strike="noStrike">
                <a:solidFill>
                  <a:srgbClr val="000000"/>
                </a:solidFill>
                <a:uFill>
                  <a:solidFill>
                    <a:srgbClr val="ffffff"/>
                  </a:solidFill>
                </a:uFill>
                <a:latin typeface="+mn-lt"/>
                <a:ea typeface="+mn-ea"/>
              </a:rPr>
              <a:t>43% of employees did not meet </a:t>
            </a:r>
            <a:r>
              <a:rPr b="0" i="1" lang="en-US" sz="1200" spc="-1" strike="noStrike" u="sng">
                <a:solidFill>
                  <a:srgbClr val="000000"/>
                </a:solidFill>
                <a:uFill>
                  <a:solidFill>
                    <a:srgbClr val="ffffff"/>
                  </a:solidFill>
                </a:uFill>
                <a:latin typeface="+mn-lt"/>
                <a:ea typeface="+mn-ea"/>
              </a:rPr>
              <a:t>minimum</a:t>
            </a:r>
            <a:r>
              <a:rPr b="0" lang="en-US" sz="1200" spc="-1" strike="noStrike">
                <a:solidFill>
                  <a:srgbClr val="000000"/>
                </a:solidFill>
                <a:uFill>
                  <a:solidFill>
                    <a:srgbClr val="ffffff"/>
                  </a:solidFill>
                </a:uFill>
                <a:latin typeface="+mn-lt"/>
                <a:ea typeface="+mn-ea"/>
              </a:rPr>
              <a:t> physical activity guidelines.  It has been said that “sitting is the new smoking”.  Being sedentary is a dangerous health risk, and there are many benefits to meeting or exceeding physical activity recommendations, including:  lower body weight, increased longevity, fewer injury and worker’s comp claims, improved mental health and mood, stronger bones and muscles, and a reduced disease risk.  </a:t>
            </a:r>
            <a:endParaRPr b="0" lang="en-US" sz="2000" spc="-1" strike="noStrike">
              <a:solidFill>
                <a:srgbClr val="000000"/>
              </a:solidFill>
              <a:uFill>
                <a:solidFill>
                  <a:srgbClr val="ffffff"/>
                </a:solidFill>
              </a:uFill>
              <a:latin typeface="Arial"/>
            </a:endParaRPr>
          </a:p>
        </p:txBody>
      </p:sp>
      <p:sp>
        <p:nvSpPr>
          <p:cNvPr id="223"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60D4BD6D-D2EB-4F65-8CA5-68B67380A284}"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Only 6% of employees use tobacco.   Creating a 100% smoke-free workplace, using smoking cessation coaches, or offering incentives to quit are all strategies to reduce the number of tobacco users. </a:t>
            </a:r>
            <a:endParaRPr b="0" lang="en-US" sz="2000" spc="-1" strike="noStrike">
              <a:solidFill>
                <a:srgbClr val="000000"/>
              </a:solidFill>
              <a:uFill>
                <a:solidFill>
                  <a:srgbClr val="ffffff"/>
                </a:solidFill>
              </a:uFill>
              <a:latin typeface="Arial"/>
            </a:endParaRPr>
          </a:p>
        </p:txBody>
      </p:sp>
      <p:sp>
        <p:nvSpPr>
          <p:cNvPr id="225"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ED083D5F-04FB-4125-B137-75292E71A762}"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Only 6% of employees use tobacco.   Creating a 100% smoke-free workplace, using smoking cessation coaches, or offering incentives to quit are all strategies to reduce the number of tobacco users. </a:t>
            </a:r>
            <a:endParaRPr b="0" lang="en-US" sz="2000" spc="-1" strike="noStrike">
              <a:solidFill>
                <a:srgbClr val="000000"/>
              </a:solidFill>
              <a:uFill>
                <a:solidFill>
                  <a:srgbClr val="ffffff"/>
                </a:solidFill>
              </a:uFill>
              <a:latin typeface="Arial"/>
            </a:endParaRPr>
          </a:p>
        </p:txBody>
      </p:sp>
      <p:sp>
        <p:nvSpPr>
          <p:cNvPr id="227"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24D61FF8-AB9B-4194-9EA1-039860B29718}"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Only 6% of employees use tobacco.   Creating a 100% smoke-free workplace, using smoking cessation coaches, or offering incentives to quit are all strategies to reduce the number of tobacco users. </a:t>
            </a:r>
            <a:endParaRPr b="0" lang="en-US" sz="2000" spc="-1" strike="noStrike">
              <a:solidFill>
                <a:srgbClr val="000000"/>
              </a:solidFill>
              <a:uFill>
                <a:solidFill>
                  <a:srgbClr val="ffffff"/>
                </a:solidFill>
              </a:uFill>
              <a:latin typeface="Arial"/>
            </a:endParaRPr>
          </a:p>
        </p:txBody>
      </p:sp>
      <p:sp>
        <p:nvSpPr>
          <p:cNvPr id="229"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9CE2AE0F-7025-4FA5-A32A-792168416533}"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Combine this slide with Waist Circumference.</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a:t>
            </a:r>
            <a:r>
              <a:rPr b="0" lang="en-US" sz="2000" spc="-1" strike="noStrike">
                <a:solidFill>
                  <a:srgbClr val="000000"/>
                </a:solidFill>
                <a:uFill>
                  <a:solidFill>
                    <a:srgbClr val="ffffff"/>
                  </a:solidFill>
                </a:uFill>
                <a:latin typeface="+mn-lt"/>
                <a:ea typeface="+mn-ea"/>
              </a:rPr>
              <a:t>People who are overweight/obese, compared to those with a normal or healthy weight, are at increased risk for many serious diseases and health conditions. </a:t>
            </a:r>
            <a:r>
              <a:rPr b="0" lang="en-US" sz="1200" spc="-1" strike="noStrike">
                <a:solidFill>
                  <a:srgbClr val="000000"/>
                </a:solidFill>
                <a:uFill>
                  <a:solidFill>
                    <a:srgbClr val="ffffff"/>
                  </a:solidFill>
                </a:uFill>
                <a:latin typeface="+mn-lt"/>
                <a:ea typeface="+mn-ea"/>
              </a:rPr>
              <a:t>Obesity contributes to major causes of death and disability, including heart attacks, strokes, high blood pressure, cancer, diabetes, osteoarthritis, fatty liver, and depression.  In addition, those with excess abdominal obesity are at greater risk for cardiovascular disease.  Modifying diet and exercise is an effective way to reduce and prevent obesity.”</a:t>
            </a:r>
            <a:endParaRPr b="0" lang="en-US" sz="2000" spc="-1" strike="noStrike">
              <a:solidFill>
                <a:srgbClr val="000000"/>
              </a:solidFill>
              <a:uFill>
                <a:solidFill>
                  <a:srgbClr val="ffffff"/>
                </a:solidFill>
              </a:uFill>
              <a:latin typeface="Arial"/>
            </a:endParaRPr>
          </a:p>
        </p:txBody>
      </p:sp>
      <p:sp>
        <p:nvSpPr>
          <p:cNvPr id="231"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33C45881-E1DA-43B4-B70C-7525E7CED10E}"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Combine this slide with Waist Circumference.</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a:t>
            </a:r>
            <a:r>
              <a:rPr b="0" lang="en-US" sz="2000" spc="-1" strike="noStrike">
                <a:solidFill>
                  <a:srgbClr val="000000"/>
                </a:solidFill>
                <a:uFill>
                  <a:solidFill>
                    <a:srgbClr val="ffffff"/>
                  </a:solidFill>
                </a:uFill>
                <a:latin typeface="+mn-lt"/>
                <a:ea typeface="+mn-ea"/>
              </a:rPr>
              <a:t>People who are overweight/obese, compared to those with a normal or healthy weight, are at increased risk for many serious diseases and health conditions. </a:t>
            </a:r>
            <a:r>
              <a:rPr b="0" lang="en-US" sz="1200" spc="-1" strike="noStrike">
                <a:solidFill>
                  <a:srgbClr val="000000"/>
                </a:solidFill>
                <a:uFill>
                  <a:solidFill>
                    <a:srgbClr val="ffffff"/>
                  </a:solidFill>
                </a:uFill>
                <a:latin typeface="+mn-lt"/>
                <a:ea typeface="+mn-ea"/>
              </a:rPr>
              <a:t>Obesity contributes to major causes of death and disability, including heart attacks, strokes, high blood pressure, cancer, diabetes, osteoarthritis, fatty liver, and depression.  In addition, those with excess abdominal obesity are at greater risk for cardiovascular disease.  Modifying diet and exercise is an effective way to reduce and prevent obesity.”</a:t>
            </a:r>
            <a:endParaRPr b="0" lang="en-US" sz="2000" spc="-1" strike="noStrike">
              <a:solidFill>
                <a:srgbClr val="000000"/>
              </a:solidFill>
              <a:uFill>
                <a:solidFill>
                  <a:srgbClr val="ffffff"/>
                </a:solidFill>
              </a:uFill>
              <a:latin typeface="Arial"/>
            </a:endParaRPr>
          </a:p>
        </p:txBody>
      </p:sp>
      <p:sp>
        <p:nvSpPr>
          <p:cNvPr id="233"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5C8E26E7-9E37-460B-8893-C0F6F4CFAE0B}"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Combine this slide with Waist Circumference.</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a:t>
            </a:r>
            <a:r>
              <a:rPr b="0" lang="en-US" sz="2000" spc="-1" strike="noStrike">
                <a:solidFill>
                  <a:srgbClr val="000000"/>
                </a:solidFill>
                <a:uFill>
                  <a:solidFill>
                    <a:srgbClr val="ffffff"/>
                  </a:solidFill>
                </a:uFill>
                <a:latin typeface="+mn-lt"/>
                <a:ea typeface="+mn-ea"/>
              </a:rPr>
              <a:t>People who are overweight/obese, compared to those with a normal or healthy weight, are at increased risk for many serious diseases and health conditions. </a:t>
            </a:r>
            <a:r>
              <a:rPr b="0" lang="en-US" sz="1200" spc="-1" strike="noStrike">
                <a:solidFill>
                  <a:srgbClr val="000000"/>
                </a:solidFill>
                <a:uFill>
                  <a:solidFill>
                    <a:srgbClr val="ffffff"/>
                  </a:solidFill>
                </a:uFill>
                <a:latin typeface="+mn-lt"/>
                <a:ea typeface="+mn-ea"/>
              </a:rPr>
              <a:t>Obesity contributes to major causes of death and disability, including heart attacks, strokes, high blood pressure, cancer, diabetes, osteoarthritis, fatty liver, and depression.  In addition, those with excess abdominal obesity are at greater risk for cardiovascular disease.  Modifying diet and exercise is an effective way to reduce and prevent obesity.”</a:t>
            </a:r>
            <a:endParaRPr b="0" lang="en-US" sz="2000" spc="-1" strike="noStrike">
              <a:solidFill>
                <a:srgbClr val="000000"/>
              </a:solidFill>
              <a:uFill>
                <a:solidFill>
                  <a:srgbClr val="ffffff"/>
                </a:solidFill>
              </a:uFill>
              <a:latin typeface="Arial"/>
            </a:endParaRPr>
          </a:p>
        </p:txBody>
      </p:sp>
      <p:sp>
        <p:nvSpPr>
          <p:cNvPr id="235"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411B2A92-789E-46E8-851B-00F4AB6B6311}"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High cholesterol is one of the major </a:t>
            </a:r>
            <a:r>
              <a:rPr b="0" i="1" lang="en-US" sz="2000" spc="-1" strike="noStrike" u="sng">
                <a:solidFill>
                  <a:srgbClr val="000000"/>
                </a:solidFill>
                <a:uFill>
                  <a:solidFill>
                    <a:srgbClr val="ffffff"/>
                  </a:solidFill>
                </a:uFill>
                <a:latin typeface="Arial"/>
              </a:rPr>
              <a:t>controllable</a:t>
            </a:r>
            <a:r>
              <a:rPr b="0" lang="en-US" sz="2000" spc="-1" strike="noStrike">
                <a:solidFill>
                  <a:srgbClr val="000000"/>
                </a:solidFill>
                <a:uFill>
                  <a:solidFill>
                    <a:srgbClr val="ffffff"/>
                  </a:solidFill>
                </a:uFill>
                <a:latin typeface="Arial"/>
              </a:rPr>
              <a:t> risk factors for coronary heart disease, heart attack and stroke.  Other risk factors like high blood pressure or diabetes increase the risk even further.  High HDL cholesterol is beneficial for heart health.  Less than optimal HDL can be a result of inactivity and poor diet.  46% of employees have high cholesterol and 72% have less than optimal HDL cholesterol. </a:t>
            </a:r>
            <a:endParaRPr b="0" lang="en-US" sz="2000" spc="-1" strike="noStrike">
              <a:solidFill>
                <a:srgbClr val="000000"/>
              </a:solidFill>
              <a:uFill>
                <a:solidFill>
                  <a:srgbClr val="ffffff"/>
                </a:solidFill>
              </a:uFill>
              <a:latin typeface="Arial"/>
            </a:endParaRPr>
          </a:p>
        </p:txBody>
      </p:sp>
      <p:sp>
        <p:nvSpPr>
          <p:cNvPr id="237"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F8E4F4CE-5151-4C48-9142-5AA222FEA20B}"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High cholesterol is one of the major </a:t>
            </a:r>
            <a:r>
              <a:rPr b="0" i="1" lang="en-US" sz="2000" spc="-1" strike="noStrike" u="sng">
                <a:solidFill>
                  <a:srgbClr val="000000"/>
                </a:solidFill>
                <a:uFill>
                  <a:solidFill>
                    <a:srgbClr val="ffffff"/>
                  </a:solidFill>
                </a:uFill>
                <a:latin typeface="Arial"/>
              </a:rPr>
              <a:t>controllable</a:t>
            </a:r>
            <a:r>
              <a:rPr b="0" lang="en-US" sz="2000" spc="-1" strike="noStrike">
                <a:solidFill>
                  <a:srgbClr val="000000"/>
                </a:solidFill>
                <a:uFill>
                  <a:solidFill>
                    <a:srgbClr val="ffffff"/>
                  </a:solidFill>
                </a:uFill>
                <a:latin typeface="Arial"/>
              </a:rPr>
              <a:t> risk factors for coronary heart disease, heart attack and stroke.  Other risk factors like high blood pressure or diabetes increase the risk even further.  High HDL cholesterol is beneficial for heart health.  Less than optimal HDL can be a result of inactivity and poor diet.  46% of employees have high cholesterol and 72% have less than optimal HDL cholesterol. </a:t>
            </a:r>
            <a:endParaRPr b="0" lang="en-US" sz="2000" spc="-1" strike="noStrike">
              <a:solidFill>
                <a:srgbClr val="000000"/>
              </a:solidFill>
              <a:uFill>
                <a:solidFill>
                  <a:srgbClr val="ffffff"/>
                </a:solidFill>
              </a:uFill>
              <a:latin typeface="Arial"/>
            </a:endParaRPr>
          </a:p>
        </p:txBody>
      </p:sp>
      <p:sp>
        <p:nvSpPr>
          <p:cNvPr id="239"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9EEA98E3-C9E6-4454-B440-6A77138EEB15}"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91% of employees have optimal glucose when they are non-fasting.  Employees may still be at risk for high blood sugar.  It is recommended to have a fasting screening and/or A1C test to determine health risks.  </a:t>
            </a:r>
            <a:endParaRPr b="0" lang="en-US" sz="2000" spc="-1" strike="noStrike">
              <a:solidFill>
                <a:srgbClr val="000000"/>
              </a:solidFill>
              <a:uFill>
                <a:solidFill>
                  <a:srgbClr val="ffffff"/>
                </a:solidFill>
              </a:uFill>
              <a:latin typeface="Arial"/>
            </a:endParaRPr>
          </a:p>
        </p:txBody>
      </p:sp>
      <p:sp>
        <p:nvSpPr>
          <p:cNvPr id="241"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E26A29D0-29C5-4E23-8699-205B8A9A0AD1}"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91% of employees have optimal glucose when they are non-fasting.  Employees may still be at risk for high blood sugar.  It is recommended to have a fasting screening and/or A1C test to determine health risks.  </a:t>
            </a:r>
            <a:endParaRPr b="0" lang="en-US" sz="2000" spc="-1" strike="noStrike">
              <a:solidFill>
                <a:srgbClr val="000000"/>
              </a:solidFill>
              <a:uFill>
                <a:solidFill>
                  <a:srgbClr val="ffffff"/>
                </a:solidFill>
              </a:uFill>
              <a:latin typeface="Arial"/>
            </a:endParaRPr>
          </a:p>
        </p:txBody>
      </p:sp>
      <p:sp>
        <p:nvSpPr>
          <p:cNvPr id="243"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582CD43C-78AB-4A5A-958F-C26A6592074C}"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929520" y="3330000"/>
            <a:ext cx="7436880" cy="3154320"/>
          </a:xfrm>
          <a:prstGeom prst="rect">
            <a:avLst/>
          </a:prstGeom>
        </p:spPr>
        <p:txBody>
          <a:bodyPr lIns="93240" rIns="93240" tIns="46440" bIns="46440"/>
          <a:p>
            <a:endParaRPr b="0" lang="en-US" sz="2000" spc="-1" strike="noStrike">
              <a:solidFill>
                <a:srgbClr val="000000"/>
              </a:solidFill>
              <a:uFill>
                <a:solidFill>
                  <a:srgbClr val="ffffff"/>
                </a:solidFill>
              </a:uFill>
              <a:latin typeface="Arial"/>
            </a:endParaRPr>
          </a:p>
        </p:txBody>
      </p:sp>
      <p:sp>
        <p:nvSpPr>
          <p:cNvPr id="245"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D0C0566C-A2AA-4067-8409-0602715F8968}"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929520" y="3330000"/>
            <a:ext cx="7436880" cy="3154320"/>
          </a:xfrm>
          <a:prstGeom prst="rect">
            <a:avLst/>
          </a:prstGeom>
        </p:spPr>
        <p:txBody>
          <a:bodyPr lIns="93240" rIns="93240" tIns="46440" bIns="46440"/>
          <a:p>
            <a:endParaRPr b="0" lang="en-US" sz="2000" spc="-1" strike="noStrike">
              <a:solidFill>
                <a:srgbClr val="000000"/>
              </a:solidFill>
              <a:uFill>
                <a:solidFill>
                  <a:srgbClr val="ffffff"/>
                </a:solidFill>
              </a:uFill>
              <a:latin typeface="Arial"/>
            </a:endParaRPr>
          </a:p>
        </p:txBody>
      </p:sp>
      <p:sp>
        <p:nvSpPr>
          <p:cNvPr id="247"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2D7BB5E4-22E0-4BE8-8938-825B0D6ED70B}"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929520" y="3330000"/>
            <a:ext cx="7436880" cy="3154320"/>
          </a:xfrm>
          <a:prstGeom prst="rect">
            <a:avLst/>
          </a:prstGeom>
        </p:spPr>
        <p:txBody>
          <a:bodyPr lIns="93240" rIns="93240" tIns="46440" bIns="46440"/>
          <a:p>
            <a:endParaRPr b="0" lang="en-US" sz="2000" spc="-1" strike="noStrike">
              <a:solidFill>
                <a:srgbClr val="000000"/>
              </a:solidFill>
              <a:uFill>
                <a:solidFill>
                  <a:srgbClr val="ffffff"/>
                </a:solidFill>
              </a:uFill>
              <a:latin typeface="Arial"/>
            </a:endParaRPr>
          </a:p>
        </p:txBody>
      </p:sp>
      <p:sp>
        <p:nvSpPr>
          <p:cNvPr id="249"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6021FF8E-F3F1-43B8-99BB-DB471CA02720}"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What do you think their three biggest areas for improvement are?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Blood Pressure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Nutrition</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Weight Loss</a:t>
            </a:r>
            <a:endParaRPr b="0" lang="en-US" sz="2000" spc="-1" strike="noStrike">
              <a:solidFill>
                <a:srgbClr val="000000"/>
              </a:solidFill>
              <a:uFill>
                <a:solidFill>
                  <a:srgbClr val="ffffff"/>
                </a:solidFill>
              </a:uFill>
              <a:latin typeface="Arial"/>
            </a:endParaRPr>
          </a:p>
        </p:txBody>
      </p:sp>
      <p:sp>
        <p:nvSpPr>
          <p:cNvPr id="251"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253B1E75-EED8-4C21-9443-C31281147FEE}"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SB Note: I’d like this page to be about where we got the info.  But also where they can go to read more. What others should we include?  What would be nice, actually, is if we had a resource page for each factor we tested and we could put it at the bottom of each slide!</a:t>
            </a:r>
            <a:endParaRPr b="0" lang="en-US" sz="2000" spc="-1" strike="noStrike">
              <a:solidFill>
                <a:srgbClr val="000000"/>
              </a:solidFill>
              <a:uFill>
                <a:solidFill>
                  <a:srgbClr val="ffffff"/>
                </a:solidFill>
              </a:uFill>
              <a:latin typeface="Arial"/>
            </a:endParaRPr>
          </a:p>
        </p:txBody>
      </p:sp>
      <p:sp>
        <p:nvSpPr>
          <p:cNvPr id="253"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1060310D-21C0-4F82-8FB1-855A37816E96}"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929520" y="3330000"/>
            <a:ext cx="7436880" cy="3154320"/>
          </a:xfrm>
          <a:prstGeom prst="rect">
            <a:avLst/>
          </a:prstGeom>
        </p:spPr>
        <p:txBody>
          <a:bodyPr lIns="93240" rIns="93240" tIns="46440" bIns="46440"/>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Change from Dairy to Calcium-Rich Foods (also includes non-dairy)</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Change Grain to Whole Grains</a:t>
            </a:r>
            <a:endParaRPr b="0" lang="en-US" sz="2000" spc="-1" strike="noStrike">
              <a:solidFill>
                <a:srgbClr val="000000"/>
              </a:solidFill>
              <a:uFill>
                <a:solidFill>
                  <a:srgbClr val="ffffff"/>
                </a:solidFill>
              </a:uFill>
              <a:latin typeface="Arial"/>
            </a:endParaRPr>
          </a:p>
        </p:txBody>
      </p:sp>
      <p:sp>
        <p:nvSpPr>
          <p:cNvPr id="207"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D5EB5354-69DF-403B-A956-CA8722769F84}"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SB Note: Maybe the bottom % should be a graph?  I want it to stand out though, how badly they are doing as a group. – maybe just show 63% not meeting as a graph?</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63% of employees are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Change Protein to Lean Protein</a:t>
            </a:r>
            <a:endParaRPr b="0" lang="en-US" sz="2000" spc="-1" strike="noStrike">
              <a:solidFill>
                <a:srgbClr val="000000"/>
              </a:solidFill>
              <a:uFill>
                <a:solidFill>
                  <a:srgbClr val="ffffff"/>
                </a:solidFill>
              </a:uFill>
              <a:latin typeface="Arial"/>
            </a:endParaRPr>
          </a:p>
        </p:txBody>
      </p:sp>
      <p:sp>
        <p:nvSpPr>
          <p:cNvPr id="209"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8E54EB4D-BEC0-47CC-9824-41B781A11289}"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SB Note: Maybe the bottom % should be a graph?  I want it to stand out though, how badly they are doing as a group. – maybe just show 63% not meeting as a graph?</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63% of employees are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Change Protein to Lean Protein</a:t>
            </a:r>
            <a:endParaRPr b="0" lang="en-US" sz="2000" spc="-1" strike="noStrike">
              <a:solidFill>
                <a:srgbClr val="000000"/>
              </a:solidFill>
              <a:uFill>
                <a:solidFill>
                  <a:srgbClr val="ffffff"/>
                </a:solidFill>
              </a:uFill>
              <a:latin typeface="Arial"/>
            </a:endParaRPr>
          </a:p>
        </p:txBody>
      </p:sp>
      <p:sp>
        <p:nvSpPr>
          <p:cNvPr id="211"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55FDA365-0B04-438B-976C-BDF8BF2906BB}"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SB Note: Maybe the bottom % should be a graph?  I want it to stand out though, how badly they are doing as a group. – maybe just show 63% not meeting as a graph?</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63% of employees are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Change Protein to Lean Protein</a:t>
            </a:r>
            <a:endParaRPr b="0" lang="en-US" sz="2000" spc="-1" strike="noStrike">
              <a:solidFill>
                <a:srgbClr val="000000"/>
              </a:solidFill>
              <a:uFill>
                <a:solidFill>
                  <a:srgbClr val="ffffff"/>
                </a:solidFill>
              </a:uFill>
              <a:latin typeface="Arial"/>
            </a:endParaRPr>
          </a:p>
        </p:txBody>
      </p:sp>
      <p:sp>
        <p:nvSpPr>
          <p:cNvPr id="213"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E62703A8-DC9B-4B04-AD60-B0F73F5BFAD6}"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SB Note: Maybe the bottom % should be a graph?  I want it to stand out though, how badly they are doing as a group. – maybe just show 63% not meeting as a graph?</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63% of employees are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Change Protein to Lean Protein</a:t>
            </a:r>
            <a:endParaRPr b="0" lang="en-US" sz="2000" spc="-1" strike="noStrike">
              <a:solidFill>
                <a:srgbClr val="000000"/>
              </a:solidFill>
              <a:uFill>
                <a:solidFill>
                  <a:srgbClr val="ffffff"/>
                </a:solidFill>
              </a:uFill>
              <a:latin typeface="Arial"/>
            </a:endParaRPr>
          </a:p>
        </p:txBody>
      </p:sp>
      <p:sp>
        <p:nvSpPr>
          <p:cNvPr id="215"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947584A7-7D13-4C1C-9641-CA11A970A365}"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SB Note: Maybe the bottom % should be a graph?  I want it to stand out though, how badly they are doing as a group. – maybe just show 63% not meeting as a graph?</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63% of employees are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Change Protein to Lean Protein</a:t>
            </a:r>
            <a:endParaRPr b="0" lang="en-US" sz="2000" spc="-1" strike="noStrike">
              <a:solidFill>
                <a:srgbClr val="000000"/>
              </a:solidFill>
              <a:uFill>
                <a:solidFill>
                  <a:srgbClr val="ffffff"/>
                </a:solidFill>
              </a:uFill>
              <a:latin typeface="Arial"/>
            </a:endParaRPr>
          </a:p>
        </p:txBody>
      </p:sp>
      <p:sp>
        <p:nvSpPr>
          <p:cNvPr id="217"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BFAA2A02-572D-4E1F-9D52-E73C8F106039}"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929520" y="3330000"/>
            <a:ext cx="7436880" cy="3154320"/>
          </a:xfrm>
          <a:prstGeom prst="rect">
            <a:avLst/>
          </a:prstGeom>
        </p:spPr>
        <p:txBody>
          <a:bodyPr lIns="93240" rIns="93240" tIns="46440" bIns="46440"/>
          <a:p>
            <a:r>
              <a:rPr b="0" lang="en-US" sz="2000" spc="-1" strike="noStrike">
                <a:solidFill>
                  <a:srgbClr val="000000"/>
                </a:solidFill>
                <a:uFill>
                  <a:solidFill>
                    <a:srgbClr val="ffffff"/>
                  </a:solidFill>
                </a:uFill>
                <a:latin typeface="Arial"/>
              </a:rPr>
              <a:t>SB Note: Maybe the bottom % should be a graph?  I want it to stand out though, how badly they are doing as a group. – maybe just show 63% not meeting as a graph?</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63% of employees are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Arial"/>
              </a:rPr>
              <a:t>Change Protein to Lean Protein</a:t>
            </a:r>
            <a:endParaRPr b="0" lang="en-US" sz="2000" spc="-1" strike="noStrike">
              <a:solidFill>
                <a:srgbClr val="000000"/>
              </a:solidFill>
              <a:uFill>
                <a:solidFill>
                  <a:srgbClr val="ffffff"/>
                </a:solidFill>
              </a:uFill>
              <a:latin typeface="Arial"/>
            </a:endParaRPr>
          </a:p>
        </p:txBody>
      </p:sp>
      <p:sp>
        <p:nvSpPr>
          <p:cNvPr id="219" name="TextShape 2"/>
          <p:cNvSpPr txBox="1"/>
          <p:nvPr/>
        </p:nvSpPr>
        <p:spPr>
          <a:xfrm>
            <a:off x="5265720" y="6658560"/>
            <a:ext cx="4028040" cy="350280"/>
          </a:xfrm>
          <a:prstGeom prst="rect">
            <a:avLst/>
          </a:prstGeom>
          <a:noFill/>
          <a:ln>
            <a:noFill/>
          </a:ln>
        </p:spPr>
        <p:txBody>
          <a:bodyPr lIns="93240" rIns="93240" tIns="46440" bIns="46440" anchor="b"/>
          <a:p>
            <a:pPr algn="r">
              <a:lnSpc>
                <a:spcPct val="100000"/>
              </a:lnSpc>
            </a:pPr>
            <a:fld id="{CCA62A4F-C58D-4245-AA8F-5E811A5111FE}"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33" name="PlaceHolder 2"/>
          <p:cNvSpPr>
            <a:spLocks noGrp="1"/>
          </p:cNvSpPr>
          <p:nvPr>
            <p:ph type="body"/>
          </p:nvPr>
        </p:nvSpPr>
        <p:spPr>
          <a:xfrm>
            <a:off x="612720" y="160020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4" name="PlaceHolder 3"/>
          <p:cNvSpPr>
            <a:spLocks noGrp="1"/>
          </p:cNvSpPr>
          <p:nvPr>
            <p:ph type="body"/>
          </p:nvPr>
        </p:nvSpPr>
        <p:spPr>
          <a:xfrm>
            <a:off x="612720" y="394848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36"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7"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8" name="PlaceHolder 4"/>
          <p:cNvSpPr>
            <a:spLocks noGrp="1"/>
          </p:cNvSpPr>
          <p:nvPr>
            <p:ph type="body"/>
          </p:nvPr>
        </p:nvSpPr>
        <p:spPr>
          <a:xfrm>
            <a:off x="47905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9" name="PlaceHolder 5"/>
          <p:cNvSpPr>
            <a:spLocks noGrp="1"/>
          </p:cNvSpPr>
          <p:nvPr>
            <p:ph type="body"/>
          </p:nvPr>
        </p:nvSpPr>
        <p:spPr>
          <a:xfrm>
            <a:off x="6127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41" name="PlaceHolder 2"/>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42" name="PlaceHolder 3"/>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pic>
        <p:nvPicPr>
          <p:cNvPr id="43" name="" descr=""/>
          <p:cNvPicPr/>
          <p:nvPr/>
        </p:nvPicPr>
        <p:blipFill>
          <a:blip r:embed="rId2"/>
          <a:stretch/>
        </p:blipFill>
        <p:spPr>
          <a:xfrm>
            <a:off x="1872000" y="1599840"/>
            <a:ext cx="5634000" cy="4495320"/>
          </a:xfrm>
          <a:prstGeom prst="rect">
            <a:avLst/>
          </a:prstGeom>
          <a:ln>
            <a:noFill/>
          </a:ln>
        </p:spPr>
      </p:pic>
      <p:pic>
        <p:nvPicPr>
          <p:cNvPr id="44" name="" descr=""/>
          <p:cNvPicPr/>
          <p:nvPr/>
        </p:nvPicPr>
        <p:blipFill>
          <a:blip r:embed="rId3"/>
          <a:stretch/>
        </p:blipFill>
        <p:spPr>
          <a:xfrm>
            <a:off x="1872000" y="1599840"/>
            <a:ext cx="5634000" cy="4495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54" name="PlaceHolder 2"/>
          <p:cNvSpPr>
            <a:spLocks noGrp="1"/>
          </p:cNvSpPr>
          <p:nvPr>
            <p:ph type="subTitle"/>
          </p:nvPr>
        </p:nvSpPr>
        <p:spPr>
          <a:xfrm>
            <a:off x="612720" y="1600200"/>
            <a:ext cx="8152920" cy="4495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56" name="PlaceHolder 2"/>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58" name="PlaceHolder 2"/>
          <p:cNvSpPr>
            <a:spLocks noGrp="1"/>
          </p:cNvSpPr>
          <p:nvPr>
            <p:ph type="body"/>
          </p:nvPr>
        </p:nvSpPr>
        <p:spPr>
          <a:xfrm>
            <a:off x="6127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59" name="PlaceHolder 3"/>
          <p:cNvSpPr>
            <a:spLocks noGrp="1"/>
          </p:cNvSpPr>
          <p:nvPr>
            <p:ph type="body"/>
          </p:nvPr>
        </p:nvSpPr>
        <p:spPr>
          <a:xfrm>
            <a:off x="47905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12720" y="228600"/>
            <a:ext cx="8152920" cy="459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63"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64" name="PlaceHolder 3"/>
          <p:cNvSpPr>
            <a:spLocks noGrp="1"/>
          </p:cNvSpPr>
          <p:nvPr>
            <p:ph type="body"/>
          </p:nvPr>
        </p:nvSpPr>
        <p:spPr>
          <a:xfrm>
            <a:off x="6127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65" name="PlaceHolder 4"/>
          <p:cNvSpPr>
            <a:spLocks noGrp="1"/>
          </p:cNvSpPr>
          <p:nvPr>
            <p:ph type="body"/>
          </p:nvPr>
        </p:nvSpPr>
        <p:spPr>
          <a:xfrm>
            <a:off x="47905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12" name="PlaceHolder 2"/>
          <p:cNvSpPr>
            <a:spLocks noGrp="1"/>
          </p:cNvSpPr>
          <p:nvPr>
            <p:ph type="subTitle"/>
          </p:nvPr>
        </p:nvSpPr>
        <p:spPr>
          <a:xfrm>
            <a:off x="612720" y="1600200"/>
            <a:ext cx="8152920" cy="4495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67" name="PlaceHolder 2"/>
          <p:cNvSpPr>
            <a:spLocks noGrp="1"/>
          </p:cNvSpPr>
          <p:nvPr>
            <p:ph type="body"/>
          </p:nvPr>
        </p:nvSpPr>
        <p:spPr>
          <a:xfrm>
            <a:off x="6127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68"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69" name="PlaceHolder 4"/>
          <p:cNvSpPr>
            <a:spLocks noGrp="1"/>
          </p:cNvSpPr>
          <p:nvPr>
            <p:ph type="body"/>
          </p:nvPr>
        </p:nvSpPr>
        <p:spPr>
          <a:xfrm>
            <a:off x="47905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71"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72"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73" name="PlaceHolder 4"/>
          <p:cNvSpPr>
            <a:spLocks noGrp="1"/>
          </p:cNvSpPr>
          <p:nvPr>
            <p:ph type="body"/>
          </p:nvPr>
        </p:nvSpPr>
        <p:spPr>
          <a:xfrm>
            <a:off x="612720" y="394848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75" name="PlaceHolder 2"/>
          <p:cNvSpPr>
            <a:spLocks noGrp="1"/>
          </p:cNvSpPr>
          <p:nvPr>
            <p:ph type="body"/>
          </p:nvPr>
        </p:nvSpPr>
        <p:spPr>
          <a:xfrm>
            <a:off x="612720" y="160020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76" name="PlaceHolder 3"/>
          <p:cNvSpPr>
            <a:spLocks noGrp="1"/>
          </p:cNvSpPr>
          <p:nvPr>
            <p:ph type="body"/>
          </p:nvPr>
        </p:nvSpPr>
        <p:spPr>
          <a:xfrm>
            <a:off x="612720" y="394848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78"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79"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80" name="PlaceHolder 4"/>
          <p:cNvSpPr>
            <a:spLocks noGrp="1"/>
          </p:cNvSpPr>
          <p:nvPr>
            <p:ph type="body"/>
          </p:nvPr>
        </p:nvSpPr>
        <p:spPr>
          <a:xfrm>
            <a:off x="47905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81" name="PlaceHolder 5"/>
          <p:cNvSpPr>
            <a:spLocks noGrp="1"/>
          </p:cNvSpPr>
          <p:nvPr>
            <p:ph type="body"/>
          </p:nvPr>
        </p:nvSpPr>
        <p:spPr>
          <a:xfrm>
            <a:off x="6127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83" name="PlaceHolder 2"/>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84" name="PlaceHolder 3"/>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pic>
        <p:nvPicPr>
          <p:cNvPr id="85" name="" descr=""/>
          <p:cNvPicPr/>
          <p:nvPr/>
        </p:nvPicPr>
        <p:blipFill>
          <a:blip r:embed="rId2"/>
          <a:stretch/>
        </p:blipFill>
        <p:spPr>
          <a:xfrm>
            <a:off x="1872000" y="1599840"/>
            <a:ext cx="5634000" cy="4495320"/>
          </a:xfrm>
          <a:prstGeom prst="rect">
            <a:avLst/>
          </a:prstGeom>
          <a:ln>
            <a:noFill/>
          </a:ln>
        </p:spPr>
      </p:pic>
      <p:pic>
        <p:nvPicPr>
          <p:cNvPr id="86" name="" descr=""/>
          <p:cNvPicPr/>
          <p:nvPr/>
        </p:nvPicPr>
        <p:blipFill>
          <a:blip r:embed="rId3"/>
          <a:stretch/>
        </p:blipFill>
        <p:spPr>
          <a:xfrm>
            <a:off x="1872000" y="1599840"/>
            <a:ext cx="5634000" cy="44953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14" name="PlaceHolder 2"/>
          <p:cNvSpPr>
            <a:spLocks noGrp="1"/>
          </p:cNvSpPr>
          <p:nvPr>
            <p:ph type="body"/>
          </p:nvPr>
        </p:nvSpPr>
        <p:spPr>
          <a:xfrm>
            <a:off x="612720" y="1600200"/>
            <a:ext cx="815292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16" name="PlaceHolder 2"/>
          <p:cNvSpPr>
            <a:spLocks noGrp="1"/>
          </p:cNvSpPr>
          <p:nvPr>
            <p:ph type="body"/>
          </p:nvPr>
        </p:nvSpPr>
        <p:spPr>
          <a:xfrm>
            <a:off x="6127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17" name="PlaceHolder 3"/>
          <p:cNvSpPr>
            <a:spLocks noGrp="1"/>
          </p:cNvSpPr>
          <p:nvPr>
            <p:ph type="body"/>
          </p:nvPr>
        </p:nvSpPr>
        <p:spPr>
          <a:xfrm>
            <a:off x="47905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12720" y="228600"/>
            <a:ext cx="8152920" cy="459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21"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22" name="PlaceHolder 3"/>
          <p:cNvSpPr>
            <a:spLocks noGrp="1"/>
          </p:cNvSpPr>
          <p:nvPr>
            <p:ph type="body"/>
          </p:nvPr>
        </p:nvSpPr>
        <p:spPr>
          <a:xfrm>
            <a:off x="6127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23" name="PlaceHolder 4"/>
          <p:cNvSpPr>
            <a:spLocks noGrp="1"/>
          </p:cNvSpPr>
          <p:nvPr>
            <p:ph type="body"/>
          </p:nvPr>
        </p:nvSpPr>
        <p:spPr>
          <a:xfrm>
            <a:off x="47905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25" name="PlaceHolder 2"/>
          <p:cNvSpPr>
            <a:spLocks noGrp="1"/>
          </p:cNvSpPr>
          <p:nvPr>
            <p:ph type="body"/>
          </p:nvPr>
        </p:nvSpPr>
        <p:spPr>
          <a:xfrm>
            <a:off x="612720" y="1600200"/>
            <a:ext cx="3978360" cy="449532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26"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27" name="PlaceHolder 4"/>
          <p:cNvSpPr>
            <a:spLocks noGrp="1"/>
          </p:cNvSpPr>
          <p:nvPr>
            <p:ph type="body"/>
          </p:nvPr>
        </p:nvSpPr>
        <p:spPr>
          <a:xfrm>
            <a:off x="4790520" y="394848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12720" y="228600"/>
            <a:ext cx="8152920" cy="990360"/>
          </a:xfrm>
          <a:prstGeom prst="rect">
            <a:avLst/>
          </a:prstGeom>
        </p:spPr>
        <p:txBody>
          <a:bodyPr lIns="0" rIns="0" tIns="0" bIns="0" anchor="ctr"/>
          <a:p>
            <a:endParaRPr b="0" lang="en-US" sz="1800" spc="-1" strike="noStrike">
              <a:solidFill>
                <a:srgbClr val="292934"/>
              </a:solidFill>
              <a:uFill>
                <a:solidFill>
                  <a:srgbClr val="ffffff"/>
                </a:solidFill>
              </a:uFill>
              <a:latin typeface="Tw Cen MT"/>
            </a:endParaRPr>
          </a:p>
        </p:txBody>
      </p:sp>
      <p:sp>
        <p:nvSpPr>
          <p:cNvPr id="29" name="PlaceHolder 2"/>
          <p:cNvSpPr>
            <a:spLocks noGrp="1"/>
          </p:cNvSpPr>
          <p:nvPr>
            <p:ph type="body"/>
          </p:nvPr>
        </p:nvSpPr>
        <p:spPr>
          <a:xfrm>
            <a:off x="6127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0" name="PlaceHolder 3"/>
          <p:cNvSpPr>
            <a:spLocks noGrp="1"/>
          </p:cNvSpPr>
          <p:nvPr>
            <p:ph type="body"/>
          </p:nvPr>
        </p:nvSpPr>
        <p:spPr>
          <a:xfrm>
            <a:off x="4790520" y="1600200"/>
            <a:ext cx="397836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
        <p:nvSpPr>
          <p:cNvPr id="31" name="PlaceHolder 4"/>
          <p:cNvSpPr>
            <a:spLocks noGrp="1"/>
          </p:cNvSpPr>
          <p:nvPr>
            <p:ph type="body"/>
          </p:nvPr>
        </p:nvSpPr>
        <p:spPr>
          <a:xfrm>
            <a:off x="612720" y="3948480"/>
            <a:ext cx="8152920" cy="2144160"/>
          </a:xfrm>
          <a:prstGeom prst="rect">
            <a:avLst/>
          </a:prstGeom>
        </p:spPr>
        <p:txBody>
          <a:bodyPr lIns="0" rIns="0" tIns="0" bIns="0"/>
          <a:p>
            <a:endParaRPr b="0" lang="en-US" sz="2900" spc="-1" strike="noStrike">
              <a:solidFill>
                <a:srgbClr val="292934"/>
              </a:solidFill>
              <a:uFill>
                <a:solidFill>
                  <a:srgbClr val="ffffff"/>
                </a:solidFill>
              </a:u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2533c"/>
        </a:solidFill>
      </p:bgPr>
    </p:bg>
    <p:spTree>
      <p:nvGrpSpPr>
        <p:cNvPr id="1" name=""/>
        <p:cNvGrpSpPr/>
        <p:nvPr/>
      </p:nvGrpSpPr>
      <p:grpSpPr>
        <a:xfrm>
          <a:off x="0" y="0"/>
          <a:ext cx="0" cy="0"/>
          <a:chOff x="0" y="0"/>
          <a:chExt cx="0" cy="0"/>
        </a:xfrm>
      </p:grpSpPr>
      <p:sp>
        <p:nvSpPr>
          <p:cNvPr id="0" name="CustomShape 1" hidden="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0" y="5970960"/>
            <a:ext cx="9143640" cy="886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000" y="6053400"/>
            <a:ext cx="2248920" cy="71280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2359080" y="6044040"/>
            <a:ext cx="6784560" cy="71280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362320" y="4038480"/>
            <a:ext cx="6476760" cy="1828440"/>
          </a:xfrm>
          <a:prstGeom prst="rect">
            <a:avLst/>
          </a:prstGeom>
        </p:spPr>
        <p:txBody>
          <a:bodyPr lIns="90000" rIns="90000" tIns="45000" bIns="45000" anchor="b"/>
          <a:p>
            <a:pPr>
              <a:lnSpc>
                <a:spcPct val="100000"/>
              </a:lnSpc>
            </a:pPr>
            <a:r>
              <a:rPr b="0" lang="en-US" sz="4400" spc="-1" strike="noStrike" cap="all">
                <a:solidFill>
                  <a:srgbClr val="f3f2dc"/>
                </a:solidFill>
                <a:uFill>
                  <a:solidFill>
                    <a:srgbClr val="ffffff"/>
                  </a:solidFill>
                </a:uFill>
                <a:latin typeface="Tw Cen MT"/>
              </a:rPr>
              <a:t>Click to edit Master title style</a:t>
            </a:r>
            <a:endParaRPr b="0" lang="en-US" sz="1800" spc="-1" strike="noStrike">
              <a:solidFill>
                <a:srgbClr val="ffffff"/>
              </a:solidFill>
              <a:uFill>
                <a:solidFill>
                  <a:srgbClr val="ffffff"/>
                </a:solidFill>
              </a:uFill>
              <a:latin typeface="Tw Cen MT"/>
            </a:endParaRPr>
          </a:p>
        </p:txBody>
      </p:sp>
      <p:sp>
        <p:nvSpPr>
          <p:cNvPr id="7" name="PlaceHolder 8"/>
          <p:cNvSpPr>
            <a:spLocks noGrp="1"/>
          </p:cNvSpPr>
          <p:nvPr>
            <p:ph type="dt"/>
          </p:nvPr>
        </p:nvSpPr>
        <p:spPr>
          <a:xfrm>
            <a:off x="76320" y="6068520"/>
            <a:ext cx="2057040" cy="685440"/>
          </a:xfrm>
          <a:prstGeom prst="rect">
            <a:avLst/>
          </a:prstGeom>
        </p:spPr>
        <p:txBody>
          <a:bodyPr lIns="90000" rIns="90000" tIns="45000" bIns="45000" anchor="ctr"/>
          <a:p>
            <a:pPr algn="ctr">
              <a:lnSpc>
                <a:spcPct val="100000"/>
              </a:lnSpc>
            </a:pPr>
            <a:r>
              <a:rPr b="0" lang="en-US" sz="2000" spc="-1" strike="noStrike">
                <a:solidFill>
                  <a:srgbClr val="ffffff"/>
                </a:solidFill>
                <a:uFill>
                  <a:solidFill>
                    <a:srgbClr val="ffffff"/>
                  </a:solidFill>
                </a:uFill>
                <a:latin typeface="Tw Cen MT"/>
              </a:rPr>
              <a:t>10/14/16</a:t>
            </a:r>
            <a:endParaRPr b="0" lang="en-US" sz="1400" spc="-1" strike="noStrike">
              <a:solidFill>
                <a:srgbClr val="000000"/>
              </a:solidFill>
              <a:uFill>
                <a:solidFill>
                  <a:srgbClr val="ffffff"/>
                </a:solidFill>
              </a:uFill>
              <a:latin typeface="Times New Roman"/>
            </a:endParaRPr>
          </a:p>
        </p:txBody>
      </p:sp>
      <p:sp>
        <p:nvSpPr>
          <p:cNvPr id="8" name="PlaceHolder 9"/>
          <p:cNvSpPr>
            <a:spLocks noGrp="1"/>
          </p:cNvSpPr>
          <p:nvPr>
            <p:ph type="ftr"/>
          </p:nvPr>
        </p:nvSpPr>
        <p:spPr>
          <a:xfrm>
            <a:off x="2085480" y="236520"/>
            <a:ext cx="5866920" cy="364680"/>
          </a:xfrm>
          <a:prstGeom prst="rect">
            <a:avLst/>
          </a:prstGeom>
        </p:spPr>
        <p:txBody>
          <a:bodyPr lIns="90000" rIns="90000" tIns="45000" bIns="45000" anchor="ctr"/>
          <a:p>
            <a:endParaRPr b="0" lang="en-US" sz="2400" spc="-1" strike="noStrike">
              <a:solidFill>
                <a:srgbClr val="000000"/>
              </a:solidFill>
              <a:uFill>
                <a:solidFill>
                  <a:srgbClr val="ffffff"/>
                </a:solidFill>
              </a:uFill>
              <a:latin typeface="Times New Roman"/>
            </a:endParaRPr>
          </a:p>
        </p:txBody>
      </p:sp>
      <p:sp>
        <p:nvSpPr>
          <p:cNvPr id="9" name="PlaceHolder 10"/>
          <p:cNvSpPr>
            <a:spLocks noGrp="1"/>
          </p:cNvSpPr>
          <p:nvPr>
            <p:ph type="sldNum"/>
          </p:nvPr>
        </p:nvSpPr>
        <p:spPr>
          <a:xfrm>
            <a:off x="8001000" y="228600"/>
            <a:ext cx="837720" cy="380520"/>
          </a:xfrm>
          <a:prstGeom prst="rect">
            <a:avLst/>
          </a:prstGeom>
        </p:spPr>
        <p:txBody>
          <a:bodyPr lIns="90000" rIns="90000" tIns="45000" bIns="45000" anchor="ctr"/>
          <a:p>
            <a:pPr algn="ctr">
              <a:lnSpc>
                <a:spcPct val="100000"/>
              </a:lnSpc>
            </a:pPr>
            <a:fld id="{980D6939-1D7A-4ED6-8FA1-3D43BF09AC0F}" type="slidenum">
              <a:rPr b="1" lang="en-US" sz="1400" spc="-1" strike="noStrike">
                <a:solidFill>
                  <a:srgbClr val="f3f2dc"/>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
        <p:nvSpPr>
          <p:cNvPr id="10" name="PlaceHolder 11"/>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900" spc="-1" strike="noStrike">
                <a:solidFill>
                  <a:srgbClr val="ffffff"/>
                </a:solidFill>
                <a:uFill>
                  <a:solidFill>
                    <a:srgbClr val="ffffff"/>
                  </a:solidFill>
                </a:uFill>
                <a:latin typeface="Tw Cen MT"/>
              </a:rPr>
              <a:t>Click to edit the outline text format</a:t>
            </a:r>
            <a:endParaRPr b="0" lang="en-US" sz="2900" spc="-1" strike="noStrike">
              <a:solidFill>
                <a:srgbClr val="ffffff"/>
              </a:solidFill>
              <a:uFill>
                <a:solidFill>
                  <a:srgbClr val="ffffff"/>
                </a:solidFill>
              </a:uFill>
              <a:latin typeface="Tw Cen MT"/>
            </a:endParaRPr>
          </a:p>
          <a:p>
            <a:pPr lvl="1" marL="864000" indent="-324000">
              <a:buClr>
                <a:srgbClr val="000000"/>
              </a:buClr>
              <a:buSzPct val="75000"/>
              <a:buFont typeface="Symbol" charset="2"/>
              <a:buChar char=""/>
            </a:pPr>
            <a:r>
              <a:rPr b="0" lang="en-US" sz="2300" spc="-1" strike="noStrike">
                <a:solidFill>
                  <a:srgbClr val="ffffff"/>
                </a:solidFill>
                <a:uFill>
                  <a:solidFill>
                    <a:srgbClr val="ffffff"/>
                  </a:solidFill>
                </a:uFill>
                <a:latin typeface="Tw Cen MT"/>
              </a:rPr>
              <a:t>Second Outline Level</a:t>
            </a:r>
            <a:endParaRPr b="0" lang="en-US" sz="2300" spc="-1" strike="noStrike">
              <a:solidFill>
                <a:srgbClr val="ffffff"/>
              </a:solidFill>
              <a:uFill>
                <a:solidFill>
                  <a:srgbClr val="ffffff"/>
                </a:solidFill>
              </a:uFill>
              <a:latin typeface="Tw Cen MT"/>
            </a:endParaRPr>
          </a:p>
          <a:p>
            <a:pPr lvl="2" marL="1296000" indent="-288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Third Outline Level</a:t>
            </a:r>
            <a:endParaRPr b="0" lang="en-US" sz="2000" spc="-1" strike="noStrike">
              <a:solidFill>
                <a:srgbClr val="ffffff"/>
              </a:solidFill>
              <a:uFill>
                <a:solidFill>
                  <a:srgbClr val="ffffff"/>
                </a:solidFill>
              </a:uFill>
              <a:latin typeface="Tw Cen MT"/>
            </a:endParaRPr>
          </a:p>
          <a:p>
            <a:pPr lvl="3" marL="1728000" indent="-216000">
              <a:buClr>
                <a:srgbClr val="000000"/>
              </a:buClr>
              <a:buSzPct val="75000"/>
              <a:buFont typeface="Symbol" charset="2"/>
              <a:buChar char=""/>
            </a:pPr>
            <a:r>
              <a:rPr b="0" lang="en-US" sz="2000" spc="-1" strike="noStrike">
                <a:solidFill>
                  <a:srgbClr val="ffffff"/>
                </a:solidFill>
                <a:uFill>
                  <a:solidFill>
                    <a:srgbClr val="ffffff"/>
                  </a:solidFill>
                </a:uFill>
                <a:latin typeface="Tw Cen MT"/>
              </a:rPr>
              <a:t>Fourth Outline Level</a:t>
            </a:r>
            <a:endParaRPr b="0" lang="en-US" sz="2000" spc="-1" strike="noStrike">
              <a:solidFill>
                <a:srgbClr val="ffffff"/>
              </a:solidFill>
              <a:uFill>
                <a:solidFill>
                  <a:srgbClr val="ffffff"/>
                </a:solidFill>
              </a:uFill>
              <a:latin typeface="Tw Cen MT"/>
            </a:endParaRPr>
          </a:p>
          <a:p>
            <a:pPr lvl="4" marL="2160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Fifth Outline Level</a:t>
            </a:r>
            <a:endParaRPr b="0" lang="en-US" sz="2000" spc="-1" strike="noStrike">
              <a:solidFill>
                <a:srgbClr val="ffffff"/>
              </a:solidFill>
              <a:uFill>
                <a:solidFill>
                  <a:srgbClr val="ffffff"/>
                </a:solidFill>
              </a:uFill>
              <a:latin typeface="Tw Cen MT"/>
            </a:endParaRPr>
          </a:p>
          <a:p>
            <a:pPr lvl="5" marL="2592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Sixth Outline Level</a:t>
            </a:r>
            <a:endParaRPr b="0" lang="en-US" sz="2000" spc="-1" strike="noStrike">
              <a:solidFill>
                <a:srgbClr val="ffffff"/>
              </a:solidFill>
              <a:uFill>
                <a:solidFill>
                  <a:srgbClr val="ffffff"/>
                </a:solidFill>
              </a:uFill>
              <a:latin typeface="Tw Cen MT"/>
            </a:endParaRPr>
          </a:p>
          <a:p>
            <a:pPr lvl="6" marL="3024000" indent="-216000">
              <a:buClr>
                <a:srgbClr val="000000"/>
              </a:buClr>
              <a:buSzPct val="45000"/>
              <a:buFont typeface="Wingdings" charset="2"/>
              <a:buChar char=""/>
            </a:pPr>
            <a:r>
              <a:rPr b="0" lang="en-US" sz="2000" spc="-1" strike="noStrike">
                <a:solidFill>
                  <a:srgbClr val="ffffff"/>
                </a:solidFill>
                <a:uFill>
                  <a:solidFill>
                    <a:srgbClr val="ffffff"/>
                  </a:solidFill>
                </a:uFill>
                <a:latin typeface="Tw Cen MT"/>
              </a:rPr>
              <a:t>Seventh Outline Level</a:t>
            </a:r>
            <a:endParaRPr b="0" lang="en-US" sz="2000" spc="-1" strike="noStrike">
              <a:solidFill>
                <a:srgbClr val="ffffff"/>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1234440"/>
            <a:ext cx="9143640" cy="319680"/>
          </a:xfrm>
          <a:prstGeom prst="rect">
            <a:avLst/>
          </a:prstGeom>
          <a:solidFill>
            <a:srgbClr val="ffffff"/>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6"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7"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3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8" name="PlaceHolder 4"/>
          <p:cNvSpPr>
            <a:spLocks noGrp="1"/>
          </p:cNvSpPr>
          <p:nvPr>
            <p:ph type="title"/>
          </p:nvPr>
        </p:nvSpPr>
        <p:spPr>
          <a:xfrm>
            <a:off x="612720" y="228600"/>
            <a:ext cx="8152920" cy="990360"/>
          </a:xfrm>
          <a:prstGeom prst="rect">
            <a:avLst/>
          </a:prstGeom>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Click to edit Master title style</a:t>
            </a:r>
            <a:endParaRPr b="0" lang="en-US" sz="1800" spc="-1" strike="noStrike">
              <a:solidFill>
                <a:srgbClr val="292934"/>
              </a:solidFill>
              <a:uFill>
                <a:solidFill>
                  <a:srgbClr val="ffffff"/>
                </a:solidFill>
              </a:uFill>
              <a:latin typeface="Tw Cen MT"/>
            </a:endParaRPr>
          </a:p>
        </p:txBody>
      </p:sp>
      <p:sp>
        <p:nvSpPr>
          <p:cNvPr id="49" name="PlaceHolder 5"/>
          <p:cNvSpPr>
            <a:spLocks noGrp="1"/>
          </p:cNvSpPr>
          <p:nvPr>
            <p:ph type="dt"/>
          </p:nvPr>
        </p:nvSpPr>
        <p:spPr>
          <a:xfrm>
            <a:off x="6095880" y="6248520"/>
            <a:ext cx="2666520" cy="364680"/>
          </a:xfrm>
          <a:prstGeom prst="rect">
            <a:avLst/>
          </a:prstGeom>
        </p:spPr>
        <p:txBody>
          <a:bodyPr lIns="90000" rIns="90000" tIns="45000" bIns="45000" anchor="ctr"/>
          <a:p>
            <a:pPr>
              <a:lnSpc>
                <a:spcPct val="100000"/>
              </a:lnSpc>
            </a:pPr>
            <a:r>
              <a:rPr b="0" lang="en-US" sz="1400" spc="-1" strike="noStrike">
                <a:solidFill>
                  <a:srgbClr val="d2533c"/>
                </a:solidFill>
                <a:uFill>
                  <a:solidFill>
                    <a:srgbClr val="ffffff"/>
                  </a:solidFill>
                </a:uFill>
                <a:latin typeface="Tw Cen MT"/>
              </a:rPr>
              <a:t>10/14/16</a:t>
            </a:r>
            <a:endParaRPr b="0" lang="en-US" sz="1400" spc="-1" strike="noStrike">
              <a:solidFill>
                <a:srgbClr val="000000"/>
              </a:solidFill>
              <a:uFill>
                <a:solidFill>
                  <a:srgbClr val="ffffff"/>
                </a:solidFill>
              </a:uFill>
              <a:latin typeface="Times New Roman"/>
            </a:endParaRPr>
          </a:p>
        </p:txBody>
      </p:sp>
      <p:sp>
        <p:nvSpPr>
          <p:cNvPr id="50" name="PlaceHolder 6"/>
          <p:cNvSpPr>
            <a:spLocks noGrp="1"/>
          </p:cNvSpPr>
          <p:nvPr>
            <p:ph type="ftr"/>
          </p:nvPr>
        </p:nvSpPr>
        <p:spPr>
          <a:xfrm>
            <a:off x="609480" y="6248160"/>
            <a:ext cx="5420880" cy="364680"/>
          </a:xfrm>
          <a:prstGeom prst="rect">
            <a:avLst/>
          </a:prstGeom>
        </p:spPr>
        <p:txBody>
          <a:bodyPr lIns="90000" rIns="90000" tIns="45000" bIns="45000" anchor="ctr"/>
          <a:p>
            <a:endParaRPr b="0" lang="en-US" sz="2400" spc="-1" strike="noStrike">
              <a:solidFill>
                <a:srgbClr val="000000"/>
              </a:solidFill>
              <a:uFill>
                <a:solidFill>
                  <a:srgbClr val="ffffff"/>
                </a:solidFill>
              </a:uFill>
              <a:latin typeface="Times New Roman"/>
            </a:endParaRPr>
          </a:p>
        </p:txBody>
      </p:sp>
      <p:sp>
        <p:nvSpPr>
          <p:cNvPr id="51" name="PlaceHolder 7"/>
          <p:cNvSpPr>
            <a:spLocks noGrp="1"/>
          </p:cNvSpPr>
          <p:nvPr>
            <p:ph type="sldNum"/>
          </p:nvPr>
        </p:nvSpPr>
        <p:spPr>
          <a:xfrm>
            <a:off x="0" y="1272240"/>
            <a:ext cx="533160" cy="244080"/>
          </a:xfrm>
          <a:prstGeom prst="rect">
            <a:avLst/>
          </a:prstGeom>
        </p:spPr>
        <p:txBody>
          <a:bodyPr lIns="90000" rIns="90000" tIns="45000" bIns="45000" anchor="ctr"/>
          <a:p>
            <a:pPr algn="ctr">
              <a:lnSpc>
                <a:spcPct val="100000"/>
              </a:lnSpc>
            </a:pPr>
            <a:fld id="{78024C17-3159-4336-814F-1F0E63642AC4}"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
        <p:nvSpPr>
          <p:cNvPr id="52" name="PlaceHolder 8"/>
          <p:cNvSpPr>
            <a:spLocks noGrp="1"/>
          </p:cNvSpPr>
          <p:nvPr>
            <p:ph type="body"/>
          </p:nvPr>
        </p:nvSpPr>
        <p:spPr>
          <a:xfrm>
            <a:off x="612720" y="1600200"/>
            <a:ext cx="8152920" cy="4495320"/>
          </a:xfrm>
          <a:prstGeom prst="rect">
            <a:avLst/>
          </a:prstGeom>
        </p:spPr>
        <p:txBody>
          <a:bodyPr lIns="90000" rIns="90000" tIns="45000" bIns="45000"/>
          <a:p>
            <a:pPr marL="432000" indent="-324000">
              <a:buClr>
                <a:srgbClr val="000000"/>
              </a:buClr>
              <a:buSzPct val="45000"/>
              <a:buFont typeface="Wingdings" charset="2"/>
              <a:buChar char=""/>
            </a:pPr>
            <a:r>
              <a:rPr b="0" lang="en-US" sz="2900" spc="-1" strike="noStrike">
                <a:solidFill>
                  <a:srgbClr val="292934"/>
                </a:solidFill>
                <a:uFill>
                  <a:solidFill>
                    <a:srgbClr val="ffffff"/>
                  </a:solidFill>
                </a:uFill>
                <a:latin typeface="Tw Cen MT"/>
              </a:rPr>
              <a:t>Click to edit the outline text format</a:t>
            </a:r>
            <a:endParaRPr b="0" lang="en-US" sz="2900" spc="-1" strike="noStrike">
              <a:solidFill>
                <a:srgbClr val="292934"/>
              </a:solidFill>
              <a:uFill>
                <a:solidFill>
                  <a:srgbClr val="ffffff"/>
                </a:solidFill>
              </a:uFill>
              <a:latin typeface="Tw Cen MT"/>
            </a:endParaRPr>
          </a:p>
          <a:p>
            <a:pPr lvl="1" marL="864000" indent="-324000">
              <a:buClr>
                <a:srgbClr val="000000"/>
              </a:buClr>
              <a:buSzPct val="75000"/>
              <a:buFont typeface="Symbol" charset="2"/>
              <a:buChar char=""/>
            </a:pPr>
            <a:r>
              <a:rPr b="0" lang="en-US" sz="2900" spc="-1" strike="noStrike">
                <a:solidFill>
                  <a:srgbClr val="292934"/>
                </a:solidFill>
                <a:uFill>
                  <a:solidFill>
                    <a:srgbClr val="ffffff"/>
                  </a:solidFill>
                </a:uFill>
                <a:latin typeface="Tw Cen MT"/>
              </a:rPr>
              <a:t>Second Outline Level</a:t>
            </a:r>
            <a:endParaRPr b="0" lang="en-US" sz="2900" spc="-1" strike="noStrike">
              <a:solidFill>
                <a:srgbClr val="292934"/>
              </a:solidFill>
              <a:uFill>
                <a:solidFill>
                  <a:srgbClr val="ffffff"/>
                </a:solidFill>
              </a:uFill>
              <a:latin typeface="Tw Cen MT"/>
            </a:endParaRPr>
          </a:p>
          <a:p>
            <a:pPr lvl="2" marL="1296000" indent="-288000">
              <a:buClr>
                <a:srgbClr val="000000"/>
              </a:buClr>
              <a:buSzPct val="45000"/>
              <a:buFont typeface="Wingdings" charset="2"/>
              <a:buChar char=""/>
            </a:pPr>
            <a:r>
              <a:rPr b="0" lang="en-US" sz="2900" spc="-1" strike="noStrike">
                <a:solidFill>
                  <a:srgbClr val="292934"/>
                </a:solidFill>
                <a:uFill>
                  <a:solidFill>
                    <a:srgbClr val="ffffff"/>
                  </a:solidFill>
                </a:uFill>
                <a:latin typeface="Tw Cen MT"/>
              </a:rPr>
              <a:t>Third Outline Level</a:t>
            </a:r>
            <a:endParaRPr b="0" lang="en-US" sz="2900" spc="-1" strike="noStrike">
              <a:solidFill>
                <a:srgbClr val="292934"/>
              </a:solidFill>
              <a:uFill>
                <a:solidFill>
                  <a:srgbClr val="ffffff"/>
                </a:solidFill>
              </a:uFill>
              <a:latin typeface="Tw Cen MT"/>
            </a:endParaRPr>
          </a:p>
          <a:p>
            <a:pPr lvl="3" marL="1728000" indent="-216000">
              <a:buClr>
                <a:srgbClr val="000000"/>
              </a:buClr>
              <a:buSzPct val="75000"/>
              <a:buFont typeface="Symbol" charset="2"/>
              <a:buChar char=""/>
            </a:pPr>
            <a:r>
              <a:rPr b="0" lang="en-US" sz="2900" spc="-1" strike="noStrike">
                <a:solidFill>
                  <a:srgbClr val="292934"/>
                </a:solidFill>
                <a:uFill>
                  <a:solidFill>
                    <a:srgbClr val="ffffff"/>
                  </a:solidFill>
                </a:uFill>
                <a:latin typeface="Tw Cen MT"/>
              </a:rPr>
              <a:t>Fourth Outline Level</a:t>
            </a:r>
            <a:endParaRPr b="0" lang="en-US" sz="2900" spc="-1" strike="noStrike">
              <a:solidFill>
                <a:srgbClr val="292934"/>
              </a:solidFill>
              <a:uFill>
                <a:solidFill>
                  <a:srgbClr val="ffffff"/>
                </a:solidFill>
              </a:uFill>
              <a:latin typeface="Tw Cen MT"/>
            </a:endParaRPr>
          </a:p>
          <a:p>
            <a:pPr lvl="4" marL="2160000" indent="-216000">
              <a:buClr>
                <a:srgbClr val="000000"/>
              </a:buClr>
              <a:buSzPct val="45000"/>
              <a:buFont typeface="Wingdings" charset="2"/>
              <a:buChar char=""/>
            </a:pPr>
            <a:r>
              <a:rPr b="0" lang="en-US" sz="2900" spc="-1" strike="noStrike">
                <a:solidFill>
                  <a:srgbClr val="292934"/>
                </a:solidFill>
                <a:uFill>
                  <a:solidFill>
                    <a:srgbClr val="ffffff"/>
                  </a:solidFill>
                </a:uFill>
                <a:latin typeface="Tw Cen MT"/>
              </a:rPr>
              <a:t>Fifth Outline Level</a:t>
            </a:r>
            <a:endParaRPr b="0" lang="en-US" sz="2900" spc="-1" strike="noStrike">
              <a:solidFill>
                <a:srgbClr val="292934"/>
              </a:solidFill>
              <a:uFill>
                <a:solidFill>
                  <a:srgbClr val="ffffff"/>
                </a:solidFill>
              </a:uFill>
              <a:latin typeface="Tw Cen MT"/>
            </a:endParaRPr>
          </a:p>
          <a:p>
            <a:pPr lvl="5" marL="2592000" indent="-216000">
              <a:buClr>
                <a:srgbClr val="000000"/>
              </a:buClr>
              <a:buSzPct val="45000"/>
              <a:buFont typeface="Wingdings" charset="2"/>
              <a:buChar char=""/>
            </a:pPr>
            <a:r>
              <a:rPr b="0" lang="en-US" sz="2900" spc="-1" strike="noStrike">
                <a:solidFill>
                  <a:srgbClr val="292934"/>
                </a:solidFill>
                <a:uFill>
                  <a:solidFill>
                    <a:srgbClr val="ffffff"/>
                  </a:solidFill>
                </a:uFill>
                <a:latin typeface="Tw Cen MT"/>
              </a:rPr>
              <a:t>Sixth Outline Level</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2900" spc="-1" strike="noStrike">
                <a:solidFill>
                  <a:srgbClr val="292934"/>
                </a:solidFill>
                <a:uFill>
                  <a:solidFill>
                    <a:srgbClr val="ffffff"/>
                  </a:solidFill>
                </a:uFill>
                <a:latin typeface="Tw Cen MT"/>
              </a:rPr>
              <a:t>Seventh Outline LevelClick to edit Master text styles</a:t>
            </a:r>
            <a:endParaRPr b="0" lang="en-US" sz="2900" spc="-1" strike="noStrike">
              <a:solidFill>
                <a:srgbClr val="292934"/>
              </a:solidFill>
              <a:uFill>
                <a:solidFill>
                  <a:srgbClr val="ffffff"/>
                </a:solidFill>
              </a:uFill>
              <a:latin typeface="Tw Cen MT"/>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Second level</a:t>
            </a:r>
            <a:endParaRPr b="0" lang="en-US" sz="2900" spc="-1" strike="noStrike">
              <a:solidFill>
                <a:srgbClr val="292934"/>
              </a:solidFill>
              <a:uFill>
                <a:solidFill>
                  <a:srgbClr val="ffffff"/>
                </a:solidFill>
              </a:uFill>
              <a:latin typeface="Tw Cen MT"/>
            </a:endParaRPr>
          </a:p>
          <a:p>
            <a:pPr lvl="2" marL="914400" indent="-228240">
              <a:lnSpc>
                <a:spcPct val="100000"/>
              </a:lnSpc>
              <a:buClr>
                <a:srgbClr val="ad8f67"/>
              </a:buClr>
              <a:buSzPct val="75000"/>
              <a:buFont typeface="Wingdings" charset="2"/>
              <a:buChar char=""/>
            </a:pPr>
            <a:r>
              <a:rPr b="0" lang="en-US" sz="2300" spc="-1" strike="noStrike">
                <a:solidFill>
                  <a:srgbClr val="292934"/>
                </a:solidFill>
                <a:uFill>
                  <a:solidFill>
                    <a:srgbClr val="ffffff"/>
                  </a:solidFill>
                </a:uFill>
                <a:latin typeface="Tw Cen MT"/>
              </a:rPr>
              <a:t>Third level</a:t>
            </a:r>
            <a:endParaRPr b="0" lang="en-US" sz="2900" spc="-1" strike="noStrike">
              <a:solidFill>
                <a:srgbClr val="292934"/>
              </a:solidFill>
              <a:uFill>
                <a:solidFill>
                  <a:srgbClr val="ffffff"/>
                </a:solidFill>
              </a:uFill>
              <a:latin typeface="Tw Cen MT"/>
            </a:endParaRPr>
          </a:p>
          <a:p>
            <a:pPr lvl="3" marL="1371600" indent="-228240">
              <a:lnSpc>
                <a:spcPct val="100000"/>
              </a:lnSpc>
              <a:buClr>
                <a:srgbClr val="726056"/>
              </a:buClr>
              <a:buSzPct val="75000"/>
              <a:buFont typeface="Wingdings" charset="2"/>
              <a:buChar char=""/>
            </a:pPr>
            <a:r>
              <a:rPr b="0" lang="en-US" sz="2000" spc="-1" strike="noStrike">
                <a:solidFill>
                  <a:srgbClr val="292934"/>
                </a:solidFill>
                <a:uFill>
                  <a:solidFill>
                    <a:srgbClr val="ffffff"/>
                  </a:solidFill>
                </a:uFill>
                <a:latin typeface="Tw Cen MT"/>
              </a:rPr>
              <a:t>Fourth level</a:t>
            </a:r>
            <a:endParaRPr b="0" lang="en-US" sz="2900" spc="-1" strike="noStrike">
              <a:solidFill>
                <a:srgbClr val="292934"/>
              </a:solidFill>
              <a:uFill>
                <a:solidFill>
                  <a:srgbClr val="ffffff"/>
                </a:solidFill>
              </a:uFill>
              <a:latin typeface="Tw Cen MT"/>
            </a:endParaRPr>
          </a:p>
          <a:p>
            <a:pPr lvl="4" marL="1828800" indent="-228240">
              <a:lnSpc>
                <a:spcPct val="100000"/>
              </a:lnSpc>
              <a:buClr>
                <a:srgbClr val="4c5a6a"/>
              </a:buClr>
              <a:buSzPct val="65000"/>
              <a:buFont typeface="Wingdings" charset="2"/>
              <a:buChar char=""/>
            </a:pPr>
            <a:r>
              <a:rPr b="0" lang="en-US" sz="2000" spc="-1" strike="noStrike">
                <a:solidFill>
                  <a:srgbClr val="292934"/>
                </a:solidFill>
                <a:uFill>
                  <a:solidFill>
                    <a:srgbClr val="ffffff"/>
                  </a:solidFill>
                </a:uFill>
                <a:latin typeface="Tw Cen MT"/>
              </a:rPr>
              <a:t>Fifth level</a:t>
            </a:r>
            <a:endParaRPr b="0" lang="en-US" sz="2900" spc="-1" strike="noStrike">
              <a:solidFill>
                <a:srgbClr val="292934"/>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chart" Target="../charts/chart11.xml"/><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chart" Target="../charts/chart12.xml"/><Relationship Id="rId2" Type="http://schemas.openxmlformats.org/officeDocument/2006/relationships/image" Target="../media/image10.wmf"/><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chart" Target="../charts/chart13.xml"/><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chart" Target="../charts/chart14.xml"/><Relationship Id="rId2" Type="http://schemas.openxmlformats.org/officeDocument/2006/relationships/image" Target="../media/image11.wmf"/><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chart" Target="../charts/chart15.xml"/><Relationship Id="rId2" Type="http://schemas.openxmlformats.org/officeDocument/2006/relationships/chart" Target="../charts/chart16.xml"/><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chart" Target="../charts/chart17.xml"/><Relationship Id="rId2" Type="http://schemas.openxmlformats.org/officeDocument/2006/relationships/chart" Target="../charts/chart18.xml"/><Relationship Id="rId3" Type="http://schemas.openxmlformats.org/officeDocument/2006/relationships/image" Target="../media/image12.wmf"/><Relationship Id="rId4" Type="http://schemas.openxmlformats.org/officeDocument/2006/relationships/slideLayout" Target="../slideLayouts/slideLayout13.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chart" Target="../charts/chart19.xml"/><Relationship Id="rId2" Type="http://schemas.openxmlformats.org/officeDocument/2006/relationships/chart" Target="../charts/chart20.xml"/><Relationship Id="rId3" Type="http://schemas.openxmlformats.org/officeDocument/2006/relationships/image" Target="../media/image13.wmf"/><Relationship Id="rId4" Type="http://schemas.openxmlformats.org/officeDocument/2006/relationships/slideLayout" Target="../slideLayouts/slideLayout13.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chart" Target="../charts/chart21.xml"/><Relationship Id="rId2" Type="http://schemas.openxmlformats.org/officeDocument/2006/relationships/chart" Target="../charts/chart22.xml"/><Relationship Id="rId3" Type="http://schemas.openxmlformats.org/officeDocument/2006/relationships/chart" Target="../charts/chart23.xml"/><Relationship Id="rId4" Type="http://schemas.openxmlformats.org/officeDocument/2006/relationships/slideLayout" Target="../slideLayouts/slideLayout13.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chart" Target="../charts/chart24.xml"/><Relationship Id="rId2" Type="http://schemas.openxmlformats.org/officeDocument/2006/relationships/chart" Target="../charts/chart25.xml"/><Relationship Id="rId3" Type="http://schemas.openxmlformats.org/officeDocument/2006/relationships/chart" Target="../charts/chart26.xml"/><Relationship Id="rId4" Type="http://schemas.openxmlformats.org/officeDocument/2006/relationships/image" Target="../media/image14.wmf"/><Relationship Id="rId5" Type="http://schemas.openxmlformats.org/officeDocument/2006/relationships/image" Target="../media/image15.wmf"/><Relationship Id="rId6" Type="http://schemas.openxmlformats.org/officeDocument/2006/relationships/image" Target="../media/image16.wmf"/><Relationship Id="rId7" Type="http://schemas.openxmlformats.org/officeDocument/2006/relationships/slideLayout" Target="../slideLayouts/slideLayout13.xml"/><Relationship Id="rId8"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chart" Target="../charts/chart27.xml"/><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chart" Target="../charts/chart28.xml"/><Relationship Id="rId2" Type="http://schemas.openxmlformats.org/officeDocument/2006/relationships/image" Target="../media/image17.wmf"/><Relationship Id="rId3" Type="http://schemas.openxmlformats.org/officeDocument/2006/relationships/slideLayout" Target="../slideLayouts/slideLayout13.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chart" Target="../charts/chart29.xml"/><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chart" Target="../charts/chart30.xml"/><Relationship Id="rId2" Type="http://schemas.openxmlformats.org/officeDocument/2006/relationships/image" Target="../media/image18.wmf"/><Relationship Id="rId3" Type="http://schemas.openxmlformats.org/officeDocument/2006/relationships/slideLayout" Target="../slideLayouts/slideLayout13.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chart" Target="../charts/chart31.xml"/><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www.nhlbi.nih.gov/sites/www.nhlbi.nih.gov/files/obesity-evidence-review.pdf" TargetMode="External"/><Relationship Id="rId2" Type="http://schemas.openxmlformats.org/officeDocument/2006/relationships/hyperlink" Target="http://www.nhlbi.nih.gov/sites/www.nhlbi.nih.gov/files/obesity-evidence-review.pdf" TargetMode="External"/><Relationship Id="rId3" Type="http://schemas.openxmlformats.org/officeDocument/2006/relationships/hyperlink" Target="http://www.nhlbi.nih.gov/files/docs/guidelines/ob_gdlns.pdf" TargetMode="External"/><Relationship Id="rId4" Type="http://schemas.openxmlformats.org/officeDocument/2006/relationships/hyperlink" Target="http://www.nhlbi.nih.gov/files/docs/guidelines/ob_gdlns.pdf" TargetMode="External"/><Relationship Id="rId5" Type="http://schemas.openxmlformats.org/officeDocument/2006/relationships/hyperlink" Target="http://www.choosemyplate.gov/" TargetMode="External"/><Relationship Id="rId6" Type="http://schemas.openxmlformats.org/officeDocument/2006/relationships/slideLayout" Target="../slideLayouts/slideLayout13.xml"/><Relationship Id="rId7"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slideLayout" Target="../slideLayouts/slideLayout13.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chart" Target="../charts/chart5.xml"/><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chart" Target="../charts/chart6.xml"/><Relationship Id="rId2" Type="http://schemas.openxmlformats.org/officeDocument/2006/relationships/image" Target="../media/image5.wmf"/><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chart" Target="../charts/chart7.xml"/><Relationship Id="rId2" Type="http://schemas.openxmlformats.org/officeDocument/2006/relationships/image" Target="../media/image6.wmf"/><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chart" Target="../charts/chart8.xml"/><Relationship Id="rId2" Type="http://schemas.openxmlformats.org/officeDocument/2006/relationships/image" Target="../media/image7.wmf"/><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chart" Target="../charts/chart9.xml"/><Relationship Id="rId2" Type="http://schemas.openxmlformats.org/officeDocument/2006/relationships/image" Target="../media/image8.wmf"/><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chart" Target="../charts/chart10.xml"/><Relationship Id="rId2" Type="http://schemas.openxmlformats.org/officeDocument/2006/relationships/image" Target="../media/image9.wmf"/><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0" y="4038480"/>
            <a:ext cx="7848360" cy="1828440"/>
          </a:xfrm>
          <a:prstGeom prst="rect">
            <a:avLst/>
          </a:prstGeom>
          <a:noFill/>
          <a:ln>
            <a:noFill/>
          </a:ln>
        </p:spPr>
        <p:txBody>
          <a:bodyPr lIns="90000" rIns="90000" tIns="45000" bIns="45000" anchor="b"/>
          <a:p>
            <a:pPr>
              <a:lnSpc>
                <a:spcPct val="100000"/>
              </a:lnSpc>
            </a:pPr>
            <a:r>
              <a:rPr b="0" lang="en-US" sz="4400" spc="-1" strike="noStrike" cap="all">
                <a:solidFill>
                  <a:srgbClr val="f3f2dc"/>
                </a:solidFill>
                <a:uFill>
                  <a:solidFill>
                    <a:srgbClr val="ffffff"/>
                  </a:solidFill>
                </a:uFill>
                <a:latin typeface="Tw Cen MT"/>
              </a:rPr>
              <a:t>White Castle Biometric Health Screening Aggregate Summary</a:t>
            </a:r>
            <a:endParaRPr b="0" lang="en-US" sz="1800" spc="-1" strike="noStrike">
              <a:solidFill>
                <a:srgbClr val="ffffff"/>
              </a:solidFill>
              <a:uFill>
                <a:solidFill>
                  <a:srgbClr val="ffffff"/>
                </a:solidFill>
              </a:uFill>
              <a:latin typeface="Tw Cen MT"/>
            </a:endParaRPr>
          </a:p>
        </p:txBody>
      </p:sp>
      <p:sp>
        <p:nvSpPr>
          <p:cNvPr id="93" name="TextShape 2"/>
          <p:cNvSpPr txBox="1"/>
          <p:nvPr/>
        </p:nvSpPr>
        <p:spPr>
          <a:xfrm>
            <a:off x="2362320" y="6050160"/>
            <a:ext cx="6705360" cy="685440"/>
          </a:xfrm>
          <a:prstGeom prst="rect">
            <a:avLst/>
          </a:prstGeom>
          <a:noFill/>
          <a:ln>
            <a:noFill/>
          </a:ln>
        </p:spPr>
        <p:txBody>
          <a:bodyPr lIns="90000" rIns="90000" tIns="45000" bIns="45000" anchor="ctr"/>
          <a:p>
            <a:pPr>
              <a:lnSpc>
                <a:spcPct val="100000"/>
              </a:lnSpc>
            </a:pPr>
            <a:r>
              <a:rPr b="0" lang="en-US" sz="2600" spc="-1" strike="noStrike">
                <a:solidFill>
                  <a:srgbClr val="ffffff"/>
                </a:solidFill>
                <a:uFill>
                  <a:solidFill>
                    <a:srgbClr val="ffffff"/>
                  </a:solidFill>
                </a:uFill>
                <a:latin typeface="Tw Cen MT"/>
              </a:rPr>
              <a:t>Compiled by LifeCare Alliance</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Exercise - 2015</a:t>
            </a:r>
            <a:endParaRPr b="0" lang="en-US" sz="1800" spc="-1" strike="noStrike">
              <a:solidFill>
                <a:srgbClr val="292934"/>
              </a:solidFill>
              <a:uFill>
                <a:solidFill>
                  <a:srgbClr val="ffffff"/>
                </a:solidFill>
              </a:uFill>
              <a:latin typeface="Tw Cen MT"/>
            </a:endParaRPr>
          </a:p>
        </p:txBody>
      </p:sp>
      <p:sp>
        <p:nvSpPr>
          <p:cNvPr id="128" name="CustomShape 2"/>
          <p:cNvSpPr/>
          <p:nvPr/>
        </p:nvSpPr>
        <p:spPr>
          <a:xfrm>
            <a:off x="152280" y="4191120"/>
            <a:ext cx="8762760" cy="2437920"/>
          </a:xfrm>
          <a:prstGeom prst="rect">
            <a:avLst/>
          </a:prstGeom>
          <a:noFill/>
          <a:ln>
            <a:noFill/>
          </a:ln>
        </p:spPr>
        <p:style>
          <a:lnRef idx="0"/>
          <a:fillRef idx="0"/>
          <a:effectRef idx="0"/>
          <a:fontRef idx="minor"/>
        </p:style>
        <p:txBody>
          <a:bodyPr lIns="90000" rIns="90000" tIns="45000" bIns="45000"/>
          <a:p>
            <a:pPr marL="320040" indent="-319680">
              <a:lnSpc>
                <a:spcPct val="100000"/>
              </a:lnSpc>
              <a:buClr>
                <a:srgbClr val="ad8f67"/>
              </a:buClr>
              <a:buSzPct val="60000"/>
              <a:buFont typeface="Wingdings" charset="2"/>
              <a:buChar char=""/>
            </a:pPr>
            <a:r>
              <a:rPr b="0" lang="en-US" sz="7400" spc="-1" strike="noStrike">
                <a:solidFill>
                  <a:srgbClr val="292934"/>
                </a:solidFill>
                <a:uFill>
                  <a:solidFill>
                    <a:srgbClr val="ffffff"/>
                  </a:solidFill>
                </a:uFill>
                <a:latin typeface="Tw Cen MT"/>
              </a:rPr>
              <a:t>Adults need at least:</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7400" spc="-1" strike="noStrike">
                <a:solidFill>
                  <a:srgbClr val="292934"/>
                </a:solidFill>
                <a:uFill>
                  <a:solidFill>
                    <a:srgbClr val="ffffff"/>
                  </a:solidFill>
                </a:uFill>
                <a:latin typeface="Tw Cen MT"/>
              </a:rPr>
              <a:t>Moderate-intensity aerobic activity at least 150 minutes each week AND </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7400" spc="-1" strike="noStrike">
                <a:solidFill>
                  <a:srgbClr val="292934"/>
                </a:solidFill>
                <a:uFill>
                  <a:solidFill>
                    <a:srgbClr val="ffffff"/>
                  </a:solidFill>
                </a:uFill>
                <a:latin typeface="Tw Cen MT"/>
              </a:rPr>
              <a:t>Muscle-strengthening activities on 2 or more days a week that work all major muscle groups.</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7400" spc="-1" strike="noStrike">
                <a:solidFill>
                  <a:srgbClr val="292934"/>
                </a:solidFill>
                <a:uFill>
                  <a:solidFill>
                    <a:srgbClr val="ffffff"/>
                  </a:solidFill>
                </a:uFill>
                <a:latin typeface="Tw Cen MT"/>
              </a:rPr>
              <a:t>67% of employees did not meet </a:t>
            </a:r>
            <a:r>
              <a:rPr b="0" i="1" lang="en-US" sz="7400" spc="-1" strike="noStrike">
                <a:solidFill>
                  <a:srgbClr val="292934"/>
                </a:solidFill>
                <a:uFill>
                  <a:solidFill>
                    <a:srgbClr val="ffffff"/>
                  </a:solidFill>
                </a:uFill>
                <a:latin typeface="Tw Cen MT"/>
              </a:rPr>
              <a:t>minimum</a:t>
            </a:r>
            <a:r>
              <a:rPr b="0" lang="en-US" sz="7400" spc="-1" strike="noStrike">
                <a:solidFill>
                  <a:srgbClr val="292934"/>
                </a:solidFill>
                <a:uFill>
                  <a:solidFill>
                    <a:srgbClr val="ffffff"/>
                  </a:solidFill>
                </a:uFill>
                <a:latin typeface="Tw Cen MT"/>
              </a:rPr>
              <a:t> physical activity guidelines.  It has been said that “sitting is the new smoking”.  Being sedentary is a dangerous health risk, and there are many benefits to meeting or exceeding physical activity recommendations, including:  lower body weight, increased longevity, fewer injury and worker’s comp claims, improved mental health and mood, stronger bones and muscles, and a reduced disease risk. </a:t>
            </a: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p:txBody>
      </p:sp>
      <p:graphicFrame>
        <p:nvGraphicFramePr>
          <p:cNvPr id="129" name="Chart 5"/>
          <p:cNvGraphicFramePr/>
          <p:nvPr/>
        </p:nvGraphicFramePr>
        <p:xfrm>
          <a:off x="2209680" y="1523880"/>
          <a:ext cx="4800240" cy="2666520"/>
        </p:xfrm>
        <a:graphic>
          <a:graphicData uri="http://schemas.openxmlformats.org/drawingml/2006/chart">
            <c:chart xmlns:c="http://schemas.openxmlformats.org/drawingml/2006/chart" xmlns:r="http://schemas.openxmlformats.org/officeDocument/2006/relationships" r:id="rId1"/>
          </a:graphicData>
        </a:graphic>
      </p:graphicFrame>
      <p:sp>
        <p:nvSpPr>
          <p:cNvPr id="130"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BE077F19-A777-471A-890C-24B0BEED905C}"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Exercise - Comparison</a:t>
            </a:r>
            <a:endParaRPr b="0" lang="en-US" sz="1800" spc="-1" strike="noStrike">
              <a:solidFill>
                <a:srgbClr val="292934"/>
              </a:solidFill>
              <a:uFill>
                <a:solidFill>
                  <a:srgbClr val="ffffff"/>
                </a:solidFill>
              </a:uFill>
              <a:latin typeface="Tw Cen MT"/>
            </a:endParaRPr>
          </a:p>
        </p:txBody>
      </p:sp>
      <p:graphicFrame>
        <p:nvGraphicFramePr>
          <p:cNvPr id="132" name="Chart 7"/>
          <p:cNvGraphicFramePr/>
          <p:nvPr/>
        </p:nvGraphicFramePr>
        <p:xfrm>
          <a:off x="1981080" y="1676520"/>
          <a:ext cx="5067000" cy="3123720"/>
        </p:xfrm>
        <a:graphic>
          <a:graphicData uri="http://schemas.openxmlformats.org/drawingml/2006/chart">
            <c:chart xmlns:c="http://schemas.openxmlformats.org/drawingml/2006/chart" xmlns:r="http://schemas.openxmlformats.org/officeDocument/2006/relationships" r:id="rId1"/>
          </a:graphicData>
        </a:graphic>
      </p:graphicFrame>
      <p:pic>
        <p:nvPicPr>
          <p:cNvPr id="133" name="Picture 2" descr=""/>
          <p:cNvPicPr/>
          <p:nvPr/>
        </p:nvPicPr>
        <p:blipFill>
          <a:blip r:embed="rId2"/>
          <a:stretch/>
        </p:blipFill>
        <p:spPr>
          <a:xfrm>
            <a:off x="304920" y="5029200"/>
            <a:ext cx="8610120" cy="1214640"/>
          </a:xfrm>
          <a:prstGeom prst="rect">
            <a:avLst/>
          </a:prstGeom>
          <a:ln>
            <a:noFill/>
          </a:ln>
        </p:spPr>
      </p:pic>
      <p:sp>
        <p:nvSpPr>
          <p:cNvPr id="134"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B7EAB326-DFA5-4AF2-88B3-7D370DE28C8F}"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Tobacco Use - 2015</a:t>
            </a:r>
            <a:endParaRPr b="0" lang="en-US" sz="1800" spc="-1" strike="noStrike">
              <a:solidFill>
                <a:srgbClr val="292934"/>
              </a:solidFill>
              <a:uFill>
                <a:solidFill>
                  <a:srgbClr val="ffffff"/>
                </a:solidFill>
              </a:uFill>
              <a:latin typeface="Tw Cen MT"/>
            </a:endParaRPr>
          </a:p>
        </p:txBody>
      </p:sp>
      <p:sp>
        <p:nvSpPr>
          <p:cNvPr id="136" name="CustomShape 2"/>
          <p:cNvSpPr/>
          <p:nvPr/>
        </p:nvSpPr>
        <p:spPr>
          <a:xfrm>
            <a:off x="152280" y="4648320"/>
            <a:ext cx="8762760" cy="1828440"/>
          </a:xfrm>
          <a:prstGeom prst="rect">
            <a:avLst/>
          </a:prstGeom>
          <a:noFill/>
          <a:ln>
            <a:noFill/>
          </a:ln>
        </p:spPr>
        <p:style>
          <a:lnRef idx="0"/>
          <a:fillRef idx="0"/>
          <a:effectRef idx="0"/>
          <a:fontRef idx="minor"/>
        </p:style>
        <p:txBody>
          <a:bodyPr lIns="90000" rIns="90000" tIns="45000" bIns="45000"/>
          <a:p>
            <a:pPr marL="320040" indent="-319680">
              <a:lnSpc>
                <a:spcPct val="100000"/>
              </a:lnSpc>
              <a:buClr>
                <a:srgbClr val="ad8f67"/>
              </a:buClr>
              <a:buSzPct val="60000"/>
              <a:buFont typeface="Wingdings" charset="2"/>
              <a:buChar char=""/>
            </a:pPr>
            <a:r>
              <a:rPr b="0" lang="en-US" sz="2200" spc="-1" strike="noStrike">
                <a:solidFill>
                  <a:srgbClr val="292934"/>
                </a:solidFill>
                <a:uFill>
                  <a:solidFill>
                    <a:srgbClr val="ffffff"/>
                  </a:solidFill>
                </a:uFill>
                <a:latin typeface="Tw Cen MT"/>
              </a:rPr>
              <a:t>Creating a 100% smoke-free workplace, using smoking cessation coaches, or offering incentives to quit are all strategies to reduce the number of tobacco users. </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2200" spc="-1" strike="noStrike">
                <a:solidFill>
                  <a:srgbClr val="292934"/>
                </a:solidFill>
                <a:uFill>
                  <a:solidFill>
                    <a:srgbClr val="ffffff"/>
                  </a:solidFill>
                </a:uFill>
                <a:latin typeface="Tw Cen MT"/>
              </a:rPr>
              <a:t>12% of employees use tobacco</a:t>
            </a:r>
            <a:endParaRPr b="0" lang="en-US" sz="2900" spc="-1" strike="noStrike">
              <a:solidFill>
                <a:srgbClr val="000000"/>
              </a:solidFill>
              <a:uFill>
                <a:solidFill>
                  <a:srgbClr val="ffffff"/>
                </a:solidFill>
              </a:uFill>
              <a:latin typeface="Arial"/>
            </a:endParaRPr>
          </a:p>
        </p:txBody>
      </p:sp>
      <p:graphicFrame>
        <p:nvGraphicFramePr>
          <p:cNvPr id="137" name="Chart 5"/>
          <p:cNvGraphicFramePr/>
          <p:nvPr/>
        </p:nvGraphicFramePr>
        <p:xfrm>
          <a:off x="2057400" y="1600200"/>
          <a:ext cx="4762080" cy="3047760"/>
        </p:xfrm>
        <a:graphic>
          <a:graphicData uri="http://schemas.openxmlformats.org/drawingml/2006/chart">
            <c:chart xmlns:c="http://schemas.openxmlformats.org/drawingml/2006/chart" xmlns:r="http://schemas.openxmlformats.org/officeDocument/2006/relationships" r:id="rId1"/>
          </a:graphicData>
        </a:graphic>
      </p:graphicFrame>
      <p:sp>
        <p:nvSpPr>
          <p:cNvPr id="138"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4ABA78C0-F987-45C7-897F-1C6B3B40F497}"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Tobacco Users – A Closer Look</a:t>
            </a:r>
            <a:endParaRPr b="0" lang="en-US" sz="1800" spc="-1" strike="noStrike">
              <a:solidFill>
                <a:srgbClr val="292934"/>
              </a:solidFill>
              <a:uFill>
                <a:solidFill>
                  <a:srgbClr val="ffffff"/>
                </a:solidFill>
              </a:uFill>
              <a:latin typeface="Tw Cen MT"/>
            </a:endParaRPr>
          </a:p>
        </p:txBody>
      </p:sp>
      <p:sp>
        <p:nvSpPr>
          <p:cNvPr id="140" name="CustomShape 2"/>
          <p:cNvSpPr/>
          <p:nvPr/>
        </p:nvSpPr>
        <p:spPr>
          <a:xfrm>
            <a:off x="-1219320" y="5555520"/>
            <a:ext cx="8762760" cy="2300040"/>
          </a:xfrm>
          <a:prstGeom prst="rect">
            <a:avLst/>
          </a:prstGeom>
          <a:noFill/>
          <a:ln>
            <a:noFill/>
          </a:ln>
        </p:spPr>
        <p:style>
          <a:lnRef idx="0"/>
          <a:fillRef idx="0"/>
          <a:effectRef idx="0"/>
          <a:fontRef idx="minor"/>
        </p:style>
        <p:txBody>
          <a:bodyPr lIns="90000" rIns="90000" tIns="45000" bIns="45000"/>
          <a:p>
            <a:pPr>
              <a:lnSpc>
                <a:spcPct val="100000"/>
              </a:lnSpc>
            </a:pP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p:txBody>
      </p:sp>
      <p:sp>
        <p:nvSpPr>
          <p:cNvPr id="141" name="CustomShape 3"/>
          <p:cNvSpPr/>
          <p:nvPr/>
        </p:nvSpPr>
        <p:spPr>
          <a:xfrm>
            <a:off x="304920" y="1523880"/>
            <a:ext cx="8762760" cy="5333760"/>
          </a:xfrm>
          <a:prstGeom prst="rect">
            <a:avLst/>
          </a:prstGeom>
          <a:noFill/>
          <a:ln>
            <a:noFill/>
          </a:ln>
        </p:spPr>
        <p:style>
          <a:lnRef idx="0"/>
          <a:fillRef idx="0"/>
          <a:effectRef idx="0"/>
          <a:fontRef idx="minor"/>
        </p:style>
        <p:txBody>
          <a:bodyPr lIns="90000" rIns="90000" tIns="45000" bIns="45000"/>
          <a:p>
            <a:pPr marL="320040" indent="-319680">
              <a:lnSpc>
                <a:spcPct val="100000"/>
              </a:lnSpc>
              <a:buClr>
                <a:srgbClr val="ad8f67"/>
              </a:buClr>
              <a:buSzPct val="60000"/>
              <a:buFont typeface="Wingdings" charset="2"/>
              <a:buChar char=""/>
            </a:pPr>
            <a:r>
              <a:rPr b="0" lang="en-US" sz="2900" spc="-1" strike="noStrike">
                <a:solidFill>
                  <a:srgbClr val="292934"/>
                </a:solidFill>
                <a:uFill>
                  <a:solidFill>
                    <a:srgbClr val="ffffff"/>
                  </a:solidFill>
                </a:uFill>
                <a:latin typeface="Tw Cen MT"/>
              </a:rPr>
              <a:t>BMI</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17% are at an optimal weight</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33% are overweight </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50% are obese class 1</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2900" spc="-1" strike="noStrike">
                <a:solidFill>
                  <a:srgbClr val="292934"/>
                </a:solidFill>
                <a:uFill>
                  <a:solidFill>
                    <a:srgbClr val="ffffff"/>
                  </a:solidFill>
                </a:uFill>
                <a:latin typeface="Tw Cen MT"/>
              </a:rPr>
              <a:t>Blood Pressure</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17% are at an optimal weight</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50% are pre-hypertensive</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33% are hypertensive 1</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2900" spc="-1" strike="noStrike">
                <a:solidFill>
                  <a:srgbClr val="292934"/>
                </a:solidFill>
                <a:uFill>
                  <a:solidFill>
                    <a:srgbClr val="ffffff"/>
                  </a:solidFill>
                </a:uFill>
                <a:latin typeface="Tw Cen MT"/>
              </a:rPr>
              <a:t>Physical Activity – Daily Recommendations</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67% do not meet the daily recommendations</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2900" spc="-1" strike="noStrike">
                <a:solidFill>
                  <a:srgbClr val="292934"/>
                </a:solidFill>
                <a:uFill>
                  <a:solidFill>
                    <a:srgbClr val="ffffff"/>
                  </a:solidFill>
                </a:uFill>
                <a:latin typeface="Tw Cen MT"/>
              </a:rPr>
              <a:t>Nutritional Intake – Daily Recommendations</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83% did not meet the daily recommendations for fruit intake</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50% did not meet the daily recommendations for grains intake</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83% did not meet the daily recommendations for calcium intake</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50% did not meet the daily recommendations for vegetable intake</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50% did not meet the daily recommendations for protein intake</a:t>
            </a: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p:txBody>
      </p:sp>
      <p:sp>
        <p:nvSpPr>
          <p:cNvPr id="142" name="TextShape 4"/>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4265EC40-0251-4FF5-A88E-5049BE7550DD}"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Tobacco Use - Comparison</a:t>
            </a:r>
            <a:endParaRPr b="0" lang="en-US" sz="1800" spc="-1" strike="noStrike">
              <a:solidFill>
                <a:srgbClr val="292934"/>
              </a:solidFill>
              <a:uFill>
                <a:solidFill>
                  <a:srgbClr val="ffffff"/>
                </a:solidFill>
              </a:uFill>
              <a:latin typeface="Tw Cen MT"/>
            </a:endParaRPr>
          </a:p>
        </p:txBody>
      </p:sp>
      <p:graphicFrame>
        <p:nvGraphicFramePr>
          <p:cNvPr id="144" name="Chart 6"/>
          <p:cNvGraphicFramePr/>
          <p:nvPr/>
        </p:nvGraphicFramePr>
        <p:xfrm>
          <a:off x="2286000" y="2057400"/>
          <a:ext cx="4571640" cy="2742840"/>
        </p:xfrm>
        <a:graphic>
          <a:graphicData uri="http://schemas.openxmlformats.org/drawingml/2006/chart">
            <c:chart xmlns:c="http://schemas.openxmlformats.org/drawingml/2006/chart" xmlns:r="http://schemas.openxmlformats.org/officeDocument/2006/relationships" r:id="rId1"/>
          </a:graphicData>
        </a:graphic>
      </p:graphicFrame>
      <p:pic>
        <p:nvPicPr>
          <p:cNvPr id="145" name="Picture 2" descr=""/>
          <p:cNvPicPr/>
          <p:nvPr/>
        </p:nvPicPr>
        <p:blipFill>
          <a:blip r:embed="rId2"/>
          <a:stretch/>
        </p:blipFill>
        <p:spPr>
          <a:xfrm>
            <a:off x="380880" y="5181480"/>
            <a:ext cx="8305560" cy="882360"/>
          </a:xfrm>
          <a:prstGeom prst="rect">
            <a:avLst/>
          </a:prstGeom>
          <a:ln>
            <a:noFill/>
          </a:ln>
        </p:spPr>
      </p:pic>
      <p:sp>
        <p:nvSpPr>
          <p:cNvPr id="146"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22C4E629-8E45-4F5C-B286-4E9367395869}"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12720" y="228600"/>
            <a:ext cx="8530920" cy="990360"/>
          </a:xfrm>
          <a:prstGeom prst="rect">
            <a:avLst/>
          </a:prstGeom>
          <a:noFill/>
          <a:ln>
            <a:noFill/>
          </a:ln>
        </p:spPr>
        <p:txBody>
          <a:bodyPr lIns="90000" rIns="90000" tIns="45000" bIns="45000" anchor="ctr"/>
          <a:p>
            <a:pPr>
              <a:lnSpc>
                <a:spcPct val="100000"/>
              </a:lnSpc>
            </a:pPr>
            <a:r>
              <a:rPr b="0" lang="en-US" sz="3200" spc="-1" strike="noStrike">
                <a:solidFill>
                  <a:srgbClr val="d2533c"/>
                </a:solidFill>
                <a:uFill>
                  <a:solidFill>
                    <a:srgbClr val="ffffff"/>
                  </a:solidFill>
                </a:uFill>
                <a:latin typeface="Tw Cen MT"/>
              </a:rPr>
              <a:t>Body Mass Index &amp; Waist Circumference - 2015</a:t>
            </a:r>
            <a:endParaRPr b="0" lang="en-US" sz="1800" spc="-1" strike="noStrike">
              <a:solidFill>
                <a:srgbClr val="292934"/>
              </a:solidFill>
              <a:uFill>
                <a:solidFill>
                  <a:srgbClr val="ffffff"/>
                </a:solidFill>
              </a:uFill>
              <a:latin typeface="Tw Cen MT"/>
            </a:endParaRPr>
          </a:p>
        </p:txBody>
      </p:sp>
      <p:sp>
        <p:nvSpPr>
          <p:cNvPr id="148" name="CustomShape 2"/>
          <p:cNvSpPr/>
          <p:nvPr/>
        </p:nvSpPr>
        <p:spPr>
          <a:xfrm>
            <a:off x="152280" y="4572000"/>
            <a:ext cx="8762760" cy="2057040"/>
          </a:xfrm>
          <a:prstGeom prst="rect">
            <a:avLst/>
          </a:prstGeom>
          <a:noFill/>
          <a:ln>
            <a:noFill/>
          </a:ln>
        </p:spPr>
        <p:style>
          <a:lnRef idx="0"/>
          <a:fillRef idx="0"/>
          <a:effectRef idx="0"/>
          <a:fontRef idx="minor"/>
        </p:style>
        <p:txBody>
          <a:bodyPr lIns="90000" rIns="90000" tIns="45000" bIns="45000"/>
          <a:p>
            <a:pPr marL="320040" indent="-319680">
              <a:lnSpc>
                <a:spcPct val="100000"/>
              </a:lnSpc>
              <a:buClr>
                <a:srgbClr val="ad8f67"/>
              </a:buClr>
              <a:buSzPct val="60000"/>
              <a:buFont typeface="Wingdings" charset="2"/>
              <a:buChar char=""/>
            </a:pPr>
            <a:r>
              <a:rPr b="0" lang="en-US" sz="1800" spc="-1" strike="noStrike">
                <a:solidFill>
                  <a:srgbClr val="292934"/>
                </a:solidFill>
                <a:uFill>
                  <a:solidFill>
                    <a:srgbClr val="ffffff"/>
                  </a:solidFill>
                </a:uFill>
                <a:latin typeface="Tw Cen MT"/>
              </a:rPr>
              <a:t>People who are overweight/obese, compared to those with a normal or healthy weight, are at increased risk for many serious diseases and health conditions.  Obesity contributes to major causes of death and disability, including heart attacks, strokes, high blood pressure, cancer, diabetes, osteoarthritis, fatty liver, and depression.  In addition, those with excess abdominal obesity are at greater risk for cardiovascular disease.  Modifying diet and exercise is an effective way to reduce and prevent obesity.</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1800" spc="-1" strike="noStrike">
                <a:solidFill>
                  <a:srgbClr val="292934"/>
                </a:solidFill>
                <a:uFill>
                  <a:solidFill>
                    <a:srgbClr val="ffffff"/>
                  </a:solidFill>
                </a:uFill>
                <a:latin typeface="Tw Cen MT"/>
              </a:rPr>
              <a:t>60% of employees could improve health outcomes from loosing weight. </a:t>
            </a: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p:txBody>
      </p:sp>
      <p:graphicFrame>
        <p:nvGraphicFramePr>
          <p:cNvPr id="149" name="Chart 5"/>
          <p:cNvGraphicFramePr/>
          <p:nvPr/>
        </p:nvGraphicFramePr>
        <p:xfrm>
          <a:off x="4572000" y="1523880"/>
          <a:ext cx="4571640" cy="27428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50" name="Chart 9"/>
          <p:cNvGraphicFramePr/>
          <p:nvPr/>
        </p:nvGraphicFramePr>
        <p:xfrm>
          <a:off x="152280" y="1557360"/>
          <a:ext cx="4495320" cy="2862000"/>
        </p:xfrm>
        <a:graphic>
          <a:graphicData uri="http://schemas.openxmlformats.org/drawingml/2006/chart">
            <c:chart xmlns:c="http://schemas.openxmlformats.org/drawingml/2006/chart" xmlns:r="http://schemas.openxmlformats.org/officeDocument/2006/relationships" r:id="rId2"/>
          </a:graphicData>
        </a:graphic>
      </p:graphicFrame>
      <p:sp>
        <p:nvSpPr>
          <p:cNvPr id="151"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4B0450E2-111D-48A4-AB36-545E85B298E6}"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612720" y="228600"/>
            <a:ext cx="8530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Body Mass Index - Comparison</a:t>
            </a:r>
            <a:endParaRPr b="0" lang="en-US" sz="1800" spc="-1" strike="noStrike">
              <a:solidFill>
                <a:srgbClr val="292934"/>
              </a:solidFill>
              <a:uFill>
                <a:solidFill>
                  <a:srgbClr val="ffffff"/>
                </a:solidFill>
              </a:uFill>
              <a:latin typeface="Tw Cen MT"/>
            </a:endParaRPr>
          </a:p>
        </p:txBody>
      </p:sp>
      <p:graphicFrame>
        <p:nvGraphicFramePr>
          <p:cNvPr id="153" name="Chart 5"/>
          <p:cNvGraphicFramePr/>
          <p:nvPr/>
        </p:nvGraphicFramePr>
        <p:xfrm>
          <a:off x="4572000" y="1523880"/>
          <a:ext cx="4571640" cy="27428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54" name="Chart 6"/>
          <p:cNvGraphicFramePr/>
          <p:nvPr/>
        </p:nvGraphicFramePr>
        <p:xfrm>
          <a:off x="2209680" y="1676520"/>
          <a:ext cx="4571640" cy="2742840"/>
        </p:xfrm>
        <a:graphic>
          <a:graphicData uri="http://schemas.openxmlformats.org/drawingml/2006/chart">
            <c:chart xmlns:c="http://schemas.openxmlformats.org/drawingml/2006/chart" xmlns:r="http://schemas.openxmlformats.org/officeDocument/2006/relationships" r:id="rId2"/>
          </a:graphicData>
        </a:graphic>
      </p:graphicFrame>
      <p:pic>
        <p:nvPicPr>
          <p:cNvPr id="155" name="Picture 1" descr=""/>
          <p:cNvPicPr/>
          <p:nvPr/>
        </p:nvPicPr>
        <p:blipFill>
          <a:blip r:embed="rId3"/>
          <a:stretch/>
        </p:blipFill>
        <p:spPr>
          <a:xfrm>
            <a:off x="304920" y="4712040"/>
            <a:ext cx="8534160" cy="1798560"/>
          </a:xfrm>
          <a:prstGeom prst="rect">
            <a:avLst/>
          </a:prstGeom>
          <a:ln>
            <a:noFill/>
          </a:ln>
        </p:spPr>
      </p:pic>
      <p:sp>
        <p:nvSpPr>
          <p:cNvPr id="156"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912C6CAF-ED03-402F-AFDD-8E6E881A4DC9}"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612720" y="228600"/>
            <a:ext cx="8530920" cy="990360"/>
          </a:xfrm>
          <a:prstGeom prst="rect">
            <a:avLst/>
          </a:prstGeom>
          <a:noFill/>
          <a:ln>
            <a:noFill/>
          </a:ln>
        </p:spPr>
        <p:txBody>
          <a:bodyPr lIns="90000" rIns="90000" tIns="45000" bIns="45000" anchor="ctr"/>
          <a:p>
            <a:pPr>
              <a:lnSpc>
                <a:spcPct val="100000"/>
              </a:lnSpc>
            </a:pPr>
            <a:r>
              <a:rPr b="0" lang="en-US" sz="4000" spc="-1" strike="noStrike">
                <a:solidFill>
                  <a:srgbClr val="d2533c"/>
                </a:solidFill>
                <a:uFill>
                  <a:solidFill>
                    <a:srgbClr val="ffffff"/>
                  </a:solidFill>
                </a:uFill>
                <a:latin typeface="Tw Cen MT"/>
              </a:rPr>
              <a:t>Waist Circumference - Comparison</a:t>
            </a:r>
            <a:endParaRPr b="0" lang="en-US" sz="1800" spc="-1" strike="noStrike">
              <a:solidFill>
                <a:srgbClr val="292934"/>
              </a:solidFill>
              <a:uFill>
                <a:solidFill>
                  <a:srgbClr val="ffffff"/>
                </a:solidFill>
              </a:uFill>
              <a:latin typeface="Tw Cen MT"/>
            </a:endParaRPr>
          </a:p>
        </p:txBody>
      </p:sp>
      <p:graphicFrame>
        <p:nvGraphicFramePr>
          <p:cNvPr id="158" name="Chart 5"/>
          <p:cNvGraphicFramePr/>
          <p:nvPr/>
        </p:nvGraphicFramePr>
        <p:xfrm>
          <a:off x="4572000" y="1523880"/>
          <a:ext cx="4571640" cy="27428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59" name="Chart 4"/>
          <p:cNvGraphicFramePr/>
          <p:nvPr/>
        </p:nvGraphicFramePr>
        <p:xfrm>
          <a:off x="2286000" y="2057400"/>
          <a:ext cx="4571640" cy="2742840"/>
        </p:xfrm>
        <a:graphic>
          <a:graphicData uri="http://schemas.openxmlformats.org/drawingml/2006/chart">
            <c:chart xmlns:c="http://schemas.openxmlformats.org/drawingml/2006/chart" xmlns:r="http://schemas.openxmlformats.org/officeDocument/2006/relationships" r:id="rId2"/>
          </a:graphicData>
        </a:graphic>
      </p:graphicFrame>
      <p:pic>
        <p:nvPicPr>
          <p:cNvPr id="160" name="Picture 3" descr=""/>
          <p:cNvPicPr/>
          <p:nvPr/>
        </p:nvPicPr>
        <p:blipFill>
          <a:blip r:embed="rId3"/>
          <a:stretch/>
        </p:blipFill>
        <p:spPr>
          <a:xfrm>
            <a:off x="372240" y="5245560"/>
            <a:ext cx="8314200" cy="1154880"/>
          </a:xfrm>
          <a:prstGeom prst="rect">
            <a:avLst/>
          </a:prstGeom>
          <a:ln>
            <a:noFill/>
          </a:ln>
        </p:spPr>
      </p:pic>
      <p:sp>
        <p:nvSpPr>
          <p:cNvPr id="161"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BF6FA66E-1774-4C72-9335-FE1A67B51A4A}"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Cholesterol – 2015</a:t>
            </a:r>
            <a:endParaRPr b="0" lang="en-US" sz="1800" spc="-1" strike="noStrike">
              <a:solidFill>
                <a:srgbClr val="292934"/>
              </a:solidFill>
              <a:uFill>
                <a:solidFill>
                  <a:srgbClr val="ffffff"/>
                </a:solidFill>
              </a:uFill>
              <a:latin typeface="Tw Cen MT"/>
            </a:endParaRPr>
          </a:p>
        </p:txBody>
      </p:sp>
      <p:sp>
        <p:nvSpPr>
          <p:cNvPr id="163" name="CustomShape 2"/>
          <p:cNvSpPr/>
          <p:nvPr/>
        </p:nvSpPr>
        <p:spPr>
          <a:xfrm>
            <a:off x="152280" y="4419720"/>
            <a:ext cx="8762760" cy="2285640"/>
          </a:xfrm>
          <a:prstGeom prst="rect">
            <a:avLst/>
          </a:prstGeom>
          <a:noFill/>
          <a:ln>
            <a:noFill/>
          </a:ln>
        </p:spPr>
        <p:style>
          <a:lnRef idx="0"/>
          <a:fillRef idx="0"/>
          <a:effectRef idx="0"/>
          <a:fontRef idx="minor"/>
        </p:style>
        <p:txBody>
          <a:bodyPr lIns="90000" rIns="90000" tIns="45000" bIns="45000"/>
          <a:p>
            <a:pPr marL="320040" indent="-319680">
              <a:lnSpc>
                <a:spcPct val="100000"/>
              </a:lnSpc>
              <a:buClr>
                <a:srgbClr val="ad8f67"/>
              </a:buClr>
              <a:buSzPct val="60000"/>
              <a:buFont typeface="Wingdings" charset="2"/>
              <a:buChar char=""/>
            </a:pPr>
            <a:r>
              <a:rPr b="0" lang="en-US" sz="2500" spc="-1" strike="noStrike">
                <a:solidFill>
                  <a:srgbClr val="292934"/>
                </a:solidFill>
                <a:uFill>
                  <a:solidFill>
                    <a:srgbClr val="ffffff"/>
                  </a:solidFill>
                </a:uFill>
                <a:latin typeface="Tw Cen MT"/>
              </a:rPr>
              <a:t>High cholesterol is one of the major controllable risk factors for coronary heart disease, heart attack and stroke.  Other risk factors like high blood pressure or diabetes increase the risk even further.  High HDL cholesterol is beneficial for heart health.  Less than optimal HDL can be a result of inactivity and poor diet.</a:t>
            </a: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p:txBody>
      </p:sp>
      <p:graphicFrame>
        <p:nvGraphicFramePr>
          <p:cNvPr id="164" name="Chart 6"/>
          <p:cNvGraphicFramePr/>
          <p:nvPr/>
        </p:nvGraphicFramePr>
        <p:xfrm>
          <a:off x="0" y="1523880"/>
          <a:ext cx="2742840" cy="27428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65" name="Chart 7"/>
          <p:cNvGraphicFramePr/>
          <p:nvPr/>
        </p:nvGraphicFramePr>
        <p:xfrm>
          <a:off x="2666880" y="1523880"/>
          <a:ext cx="3047760" cy="2742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6" name="Chart 8"/>
          <p:cNvGraphicFramePr/>
          <p:nvPr/>
        </p:nvGraphicFramePr>
        <p:xfrm>
          <a:off x="5743440" y="1523880"/>
          <a:ext cx="3428640" cy="2742840"/>
        </p:xfrm>
        <a:graphic>
          <a:graphicData uri="http://schemas.openxmlformats.org/drawingml/2006/chart">
            <c:chart xmlns:c="http://schemas.openxmlformats.org/drawingml/2006/chart" xmlns:r="http://schemas.openxmlformats.org/officeDocument/2006/relationships" r:id="rId3"/>
          </a:graphicData>
        </a:graphic>
      </p:graphicFrame>
      <p:sp>
        <p:nvSpPr>
          <p:cNvPr id="167"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D77770E0-C940-4C98-BDF8-B0A487D3FA6E}"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Cholesterol - Comparison</a:t>
            </a:r>
            <a:endParaRPr b="0" lang="en-US" sz="1800" spc="-1" strike="noStrike">
              <a:solidFill>
                <a:srgbClr val="292934"/>
              </a:solidFill>
              <a:uFill>
                <a:solidFill>
                  <a:srgbClr val="ffffff"/>
                </a:solidFill>
              </a:uFill>
              <a:latin typeface="Tw Cen MT"/>
            </a:endParaRPr>
          </a:p>
        </p:txBody>
      </p:sp>
      <p:graphicFrame>
        <p:nvGraphicFramePr>
          <p:cNvPr id="169" name="Chart 9"/>
          <p:cNvGraphicFramePr/>
          <p:nvPr/>
        </p:nvGraphicFramePr>
        <p:xfrm>
          <a:off x="78480" y="1549440"/>
          <a:ext cx="4266720" cy="259056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70" name="Chart 10"/>
          <p:cNvGraphicFramePr/>
          <p:nvPr/>
        </p:nvGraphicFramePr>
        <p:xfrm>
          <a:off x="4467600" y="1545840"/>
          <a:ext cx="4495320" cy="2590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1" name="Chart 11"/>
          <p:cNvGraphicFramePr/>
          <p:nvPr/>
        </p:nvGraphicFramePr>
        <p:xfrm>
          <a:off x="57960" y="4223520"/>
          <a:ext cx="4266720" cy="2590560"/>
        </p:xfrm>
        <a:graphic>
          <a:graphicData uri="http://schemas.openxmlformats.org/drawingml/2006/chart">
            <c:chart xmlns:c="http://schemas.openxmlformats.org/drawingml/2006/chart" xmlns:r="http://schemas.openxmlformats.org/officeDocument/2006/relationships" r:id="rId3"/>
          </a:graphicData>
        </a:graphic>
      </p:graphicFrame>
      <p:pic>
        <p:nvPicPr>
          <p:cNvPr id="172" name="Picture 1" descr=""/>
          <p:cNvPicPr/>
          <p:nvPr/>
        </p:nvPicPr>
        <p:blipFill>
          <a:blip r:embed="rId4"/>
          <a:stretch/>
        </p:blipFill>
        <p:spPr>
          <a:xfrm>
            <a:off x="4352760" y="4194720"/>
            <a:ext cx="4714560" cy="771120"/>
          </a:xfrm>
          <a:prstGeom prst="rect">
            <a:avLst/>
          </a:prstGeom>
          <a:ln>
            <a:noFill/>
          </a:ln>
        </p:spPr>
      </p:pic>
      <p:pic>
        <p:nvPicPr>
          <p:cNvPr id="173" name="Picture 2" descr=""/>
          <p:cNvPicPr/>
          <p:nvPr/>
        </p:nvPicPr>
        <p:blipFill>
          <a:blip r:embed="rId5"/>
          <a:stretch/>
        </p:blipFill>
        <p:spPr>
          <a:xfrm>
            <a:off x="4357800" y="5032800"/>
            <a:ext cx="4714560" cy="771120"/>
          </a:xfrm>
          <a:prstGeom prst="rect">
            <a:avLst/>
          </a:prstGeom>
          <a:ln>
            <a:noFill/>
          </a:ln>
        </p:spPr>
      </p:pic>
      <p:pic>
        <p:nvPicPr>
          <p:cNvPr id="174" name="Picture 5" descr=""/>
          <p:cNvPicPr/>
          <p:nvPr/>
        </p:nvPicPr>
        <p:blipFill>
          <a:blip r:embed="rId6"/>
          <a:stretch/>
        </p:blipFill>
        <p:spPr>
          <a:xfrm>
            <a:off x="4357800" y="5885640"/>
            <a:ext cx="4709520" cy="887040"/>
          </a:xfrm>
          <a:prstGeom prst="rect">
            <a:avLst/>
          </a:prstGeom>
          <a:ln>
            <a:noFill/>
          </a:ln>
        </p:spPr>
      </p:pic>
      <p:sp>
        <p:nvSpPr>
          <p:cNvPr id="175"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D831AC56-57BE-47E1-A9CA-FAEF35CDF1CE}"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Who participated?</a:t>
            </a:r>
            <a:endParaRPr b="0" lang="en-US" sz="1800" spc="-1" strike="noStrike">
              <a:solidFill>
                <a:srgbClr val="292934"/>
              </a:solidFill>
              <a:uFill>
                <a:solidFill>
                  <a:srgbClr val="ffffff"/>
                </a:solidFill>
              </a:uFill>
              <a:latin typeface="Tw Cen MT"/>
            </a:endParaRPr>
          </a:p>
        </p:txBody>
      </p:sp>
      <p:sp>
        <p:nvSpPr>
          <p:cNvPr id="95" name="TextShape 2"/>
          <p:cNvSpPr txBox="1"/>
          <p:nvPr/>
        </p:nvSpPr>
        <p:spPr>
          <a:xfrm>
            <a:off x="612720" y="1600200"/>
            <a:ext cx="8152920" cy="3885840"/>
          </a:xfrm>
          <a:prstGeom prst="rect">
            <a:avLst/>
          </a:prstGeom>
          <a:noFill/>
          <a:ln>
            <a:noFill/>
          </a:ln>
        </p:spPr>
        <p:txBody>
          <a:bodyPr lIns="90000" rIns="90000" tIns="45000" bIns="45000"/>
          <a:p>
            <a:pPr marL="320040" indent="-319680">
              <a:lnSpc>
                <a:spcPct val="100000"/>
              </a:lnSpc>
              <a:buClr>
                <a:srgbClr val="ad8f67"/>
              </a:buClr>
              <a:buSzPct val="60000"/>
              <a:buFont typeface="Wingdings" charset="2"/>
              <a:buChar char=""/>
            </a:pPr>
            <a:r>
              <a:rPr b="0" lang="en-US" sz="4000" spc="-1" strike="noStrike">
                <a:solidFill>
                  <a:srgbClr val="292934"/>
                </a:solidFill>
                <a:uFill>
                  <a:solidFill>
                    <a:srgbClr val="ffffff"/>
                  </a:solidFill>
                </a:uFill>
                <a:latin typeface="Tw Cen MT"/>
              </a:rPr>
              <a:t>48 Individuals completed fasting biometric screenings</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4000" spc="-1" strike="noStrike">
                <a:solidFill>
                  <a:srgbClr val="292934"/>
                </a:solidFill>
                <a:uFill>
                  <a:solidFill>
                    <a:srgbClr val="ffffff"/>
                  </a:solidFill>
                </a:uFill>
                <a:latin typeface="Tw Cen MT"/>
              </a:rPr>
              <a:t>Female Participants: 67%</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4000" spc="-1" strike="noStrike">
                <a:solidFill>
                  <a:srgbClr val="292934"/>
                </a:solidFill>
                <a:uFill>
                  <a:solidFill>
                    <a:srgbClr val="ffffff"/>
                  </a:solidFill>
                </a:uFill>
                <a:latin typeface="Tw Cen MT"/>
              </a:rPr>
              <a:t>Male Participants: 33%</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4000" spc="-1" strike="noStrike">
                <a:solidFill>
                  <a:srgbClr val="292934"/>
                </a:solidFill>
                <a:uFill>
                  <a:solidFill>
                    <a:srgbClr val="ffffff"/>
                  </a:solidFill>
                </a:uFill>
                <a:latin typeface="Tw Cen MT"/>
              </a:rPr>
              <a:t>Average Age: 47 years</a:t>
            </a:r>
            <a:endParaRPr b="0" lang="en-US" sz="2900" spc="-1" strike="noStrike">
              <a:solidFill>
                <a:srgbClr val="292934"/>
              </a:solidFill>
              <a:uFill>
                <a:solidFill>
                  <a:srgbClr val="ffffff"/>
                </a:solidFill>
              </a:uFill>
              <a:latin typeface="Tw Cen MT"/>
            </a:endParaRPr>
          </a:p>
        </p:txBody>
      </p:sp>
      <p:sp>
        <p:nvSpPr>
          <p:cNvPr id="96"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02D5DDDE-8A93-4B26-A4F0-1DE6B2B95223}"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Glucose - 2015</a:t>
            </a:r>
            <a:endParaRPr b="0" lang="en-US" sz="1800" spc="-1" strike="noStrike">
              <a:solidFill>
                <a:srgbClr val="292934"/>
              </a:solidFill>
              <a:uFill>
                <a:solidFill>
                  <a:srgbClr val="ffffff"/>
                </a:solidFill>
              </a:uFill>
              <a:latin typeface="Tw Cen MT"/>
            </a:endParaRPr>
          </a:p>
        </p:txBody>
      </p:sp>
      <p:sp>
        <p:nvSpPr>
          <p:cNvPr id="177" name="CustomShape 2"/>
          <p:cNvSpPr/>
          <p:nvPr/>
        </p:nvSpPr>
        <p:spPr>
          <a:xfrm>
            <a:off x="152280" y="4876920"/>
            <a:ext cx="8762760" cy="1752120"/>
          </a:xfrm>
          <a:prstGeom prst="rect">
            <a:avLst/>
          </a:prstGeom>
          <a:noFill/>
          <a:ln>
            <a:noFill/>
          </a:ln>
        </p:spPr>
        <p:style>
          <a:lnRef idx="0"/>
          <a:fillRef idx="0"/>
          <a:effectRef idx="0"/>
          <a:fontRef idx="minor"/>
        </p:style>
        <p:txBody>
          <a:bodyPr lIns="90000" rIns="90000" tIns="45000" bIns="45000"/>
          <a:p>
            <a:pPr marL="320040" indent="-319680">
              <a:lnSpc>
                <a:spcPct val="100000"/>
              </a:lnSpc>
              <a:buClr>
                <a:srgbClr val="ad8f67"/>
              </a:buClr>
              <a:buSzPct val="60000"/>
              <a:buFont typeface="Wingdings" charset="2"/>
              <a:buChar char=""/>
            </a:pPr>
            <a:r>
              <a:rPr b="0" lang="en-US" sz="2600" spc="-1" strike="noStrike">
                <a:solidFill>
                  <a:srgbClr val="292934"/>
                </a:solidFill>
                <a:uFill>
                  <a:solidFill>
                    <a:srgbClr val="ffffff"/>
                  </a:solidFill>
                </a:uFill>
                <a:latin typeface="Tw Cen MT"/>
              </a:rPr>
              <a:t>88% of employees have optimal glucose when they are fasting.  Employees </a:t>
            </a:r>
            <a:r>
              <a:rPr b="0" i="1" lang="en-US" sz="2600" spc="-1" strike="noStrike">
                <a:solidFill>
                  <a:srgbClr val="292934"/>
                </a:solidFill>
                <a:uFill>
                  <a:solidFill>
                    <a:srgbClr val="ffffff"/>
                  </a:solidFill>
                </a:uFill>
                <a:latin typeface="Tw Cen MT"/>
              </a:rPr>
              <a:t>may</a:t>
            </a:r>
            <a:r>
              <a:rPr b="0" lang="en-US" sz="2600" spc="-1" strike="noStrike">
                <a:solidFill>
                  <a:srgbClr val="292934"/>
                </a:solidFill>
                <a:uFill>
                  <a:solidFill>
                    <a:srgbClr val="ffffff"/>
                  </a:solidFill>
                </a:uFill>
                <a:latin typeface="Tw Cen MT"/>
              </a:rPr>
              <a:t> still be at risk for high blood sugar.  At the their next screening, it is recommended to have a fasting screening and/or A1C test to determine health risks.  </a:t>
            </a: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p:txBody>
      </p:sp>
      <p:graphicFrame>
        <p:nvGraphicFramePr>
          <p:cNvPr id="178" name="Chart 5"/>
          <p:cNvGraphicFramePr/>
          <p:nvPr/>
        </p:nvGraphicFramePr>
        <p:xfrm>
          <a:off x="2286000" y="1600200"/>
          <a:ext cx="4571640" cy="3200040"/>
        </p:xfrm>
        <a:graphic>
          <a:graphicData uri="http://schemas.openxmlformats.org/drawingml/2006/chart">
            <c:chart xmlns:c="http://schemas.openxmlformats.org/drawingml/2006/chart" xmlns:r="http://schemas.openxmlformats.org/officeDocument/2006/relationships" r:id="rId1"/>
          </a:graphicData>
        </a:graphic>
      </p:graphicFrame>
      <p:sp>
        <p:nvSpPr>
          <p:cNvPr id="179"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256BBDB2-4A45-41D8-9FC4-BE19BC65126D}"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Glucose - Comparison</a:t>
            </a:r>
            <a:endParaRPr b="0" lang="en-US" sz="1800" spc="-1" strike="noStrike">
              <a:solidFill>
                <a:srgbClr val="292934"/>
              </a:solidFill>
              <a:uFill>
                <a:solidFill>
                  <a:srgbClr val="ffffff"/>
                </a:solidFill>
              </a:uFill>
              <a:latin typeface="Tw Cen MT"/>
            </a:endParaRPr>
          </a:p>
        </p:txBody>
      </p:sp>
      <p:graphicFrame>
        <p:nvGraphicFramePr>
          <p:cNvPr id="181" name="Chart 6"/>
          <p:cNvGraphicFramePr/>
          <p:nvPr/>
        </p:nvGraphicFramePr>
        <p:xfrm>
          <a:off x="2286000" y="2057400"/>
          <a:ext cx="4571640" cy="2742840"/>
        </p:xfrm>
        <a:graphic>
          <a:graphicData uri="http://schemas.openxmlformats.org/drawingml/2006/chart">
            <c:chart xmlns:c="http://schemas.openxmlformats.org/drawingml/2006/chart" xmlns:r="http://schemas.openxmlformats.org/officeDocument/2006/relationships" r:id="rId1"/>
          </a:graphicData>
        </a:graphic>
      </p:graphicFrame>
      <p:pic>
        <p:nvPicPr>
          <p:cNvPr id="182" name="Picture 2" descr=""/>
          <p:cNvPicPr/>
          <p:nvPr/>
        </p:nvPicPr>
        <p:blipFill>
          <a:blip r:embed="rId2"/>
          <a:stretch/>
        </p:blipFill>
        <p:spPr>
          <a:xfrm>
            <a:off x="228600" y="5105520"/>
            <a:ext cx="8457840" cy="1383840"/>
          </a:xfrm>
          <a:prstGeom prst="rect">
            <a:avLst/>
          </a:prstGeom>
          <a:ln>
            <a:noFill/>
          </a:ln>
        </p:spPr>
      </p:pic>
      <p:sp>
        <p:nvSpPr>
          <p:cNvPr id="183"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4AB2900A-CA9E-40DC-846D-69C11B86256B}"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Blood Pressure - 2015</a:t>
            </a:r>
            <a:endParaRPr b="0" lang="en-US" sz="1800" spc="-1" strike="noStrike">
              <a:solidFill>
                <a:srgbClr val="292934"/>
              </a:solidFill>
              <a:uFill>
                <a:solidFill>
                  <a:srgbClr val="ffffff"/>
                </a:solidFill>
              </a:uFill>
              <a:latin typeface="Tw Cen MT"/>
            </a:endParaRPr>
          </a:p>
        </p:txBody>
      </p:sp>
      <p:sp>
        <p:nvSpPr>
          <p:cNvPr id="185" name="CustomShape 2"/>
          <p:cNvSpPr/>
          <p:nvPr/>
        </p:nvSpPr>
        <p:spPr>
          <a:xfrm>
            <a:off x="152280" y="4419720"/>
            <a:ext cx="8762760" cy="2437920"/>
          </a:xfrm>
          <a:prstGeom prst="rect">
            <a:avLst/>
          </a:prstGeom>
          <a:noFill/>
          <a:ln>
            <a:noFill/>
          </a:ln>
        </p:spPr>
        <p:style>
          <a:lnRef idx="0"/>
          <a:fillRef idx="0"/>
          <a:effectRef idx="0"/>
          <a:fontRef idx="minor"/>
        </p:style>
        <p:txBody>
          <a:bodyPr lIns="90000" rIns="90000" tIns="45000" bIns="45000"/>
          <a:p>
            <a:pPr marL="320040" indent="-319680">
              <a:lnSpc>
                <a:spcPct val="100000"/>
              </a:lnSpc>
              <a:buClr>
                <a:srgbClr val="ad8f67"/>
              </a:buClr>
              <a:buSzPct val="60000"/>
              <a:buFont typeface="Wingdings" charset="2"/>
              <a:buChar char=""/>
            </a:pPr>
            <a:r>
              <a:rPr b="0" lang="en-US" sz="3200" spc="-1" strike="noStrike">
                <a:solidFill>
                  <a:srgbClr val="292934"/>
                </a:solidFill>
                <a:uFill>
                  <a:solidFill>
                    <a:srgbClr val="ffffff"/>
                  </a:solidFill>
                </a:uFill>
                <a:latin typeface="Tw Cen MT"/>
              </a:rPr>
              <a:t>Hypertension is one of the 10 most expensive health conditions for U.S. employers.  It is the most common primary diagnosis in the United States. Many people with high blood pressure have little or no symptoms. Chronic high blood pressure can cause heart disease, stroke, kidney disease, and blindness. </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3200" spc="-1" strike="noStrike">
                <a:solidFill>
                  <a:srgbClr val="292934"/>
                </a:solidFill>
                <a:uFill>
                  <a:solidFill>
                    <a:srgbClr val="ffffff"/>
                  </a:solidFill>
                </a:uFill>
                <a:latin typeface="Tw Cen MT"/>
              </a:rPr>
              <a:t>74% of your employees have a blood pressure that is above optimal.  Your employees are at very high risk for health complications due to high blood pressure. </a:t>
            </a: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p:txBody>
      </p:sp>
      <p:graphicFrame>
        <p:nvGraphicFramePr>
          <p:cNvPr id="186" name="Chart 5"/>
          <p:cNvGraphicFramePr/>
          <p:nvPr/>
        </p:nvGraphicFramePr>
        <p:xfrm>
          <a:off x="2057400" y="1523880"/>
          <a:ext cx="4647960" cy="2895120"/>
        </p:xfrm>
        <a:graphic>
          <a:graphicData uri="http://schemas.openxmlformats.org/drawingml/2006/chart">
            <c:chart xmlns:c="http://schemas.openxmlformats.org/drawingml/2006/chart" xmlns:r="http://schemas.openxmlformats.org/officeDocument/2006/relationships" r:id="rId1"/>
          </a:graphicData>
        </a:graphic>
      </p:graphicFrame>
      <p:sp>
        <p:nvSpPr>
          <p:cNvPr id="187"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5B0BAEF0-86F1-4A7A-BDD8-D913C541FC22}"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Blood Pressure  - A Closer Look</a:t>
            </a:r>
            <a:endParaRPr b="0" lang="en-US" sz="1800" spc="-1" strike="noStrike">
              <a:solidFill>
                <a:srgbClr val="292934"/>
              </a:solidFill>
              <a:uFill>
                <a:solidFill>
                  <a:srgbClr val="ffffff"/>
                </a:solidFill>
              </a:uFill>
              <a:latin typeface="Tw Cen MT"/>
            </a:endParaRPr>
          </a:p>
        </p:txBody>
      </p:sp>
      <p:sp>
        <p:nvSpPr>
          <p:cNvPr id="189" name="CustomShape 2"/>
          <p:cNvSpPr/>
          <p:nvPr/>
        </p:nvSpPr>
        <p:spPr>
          <a:xfrm>
            <a:off x="152280" y="1600200"/>
            <a:ext cx="4381200" cy="54097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292934"/>
                </a:solidFill>
                <a:uFill>
                  <a:solidFill>
                    <a:srgbClr val="ffffff"/>
                  </a:solidFill>
                </a:uFill>
                <a:latin typeface="Tw Cen MT"/>
              </a:rPr>
              <a:t>Profile of individuals who are </a:t>
            </a:r>
            <a:r>
              <a:rPr b="1" lang="en-US" sz="3200" spc="-1" strike="noStrike">
                <a:solidFill>
                  <a:srgbClr val="292934"/>
                </a:solidFill>
                <a:uFill>
                  <a:solidFill>
                    <a:srgbClr val="ffffff"/>
                  </a:solidFill>
                </a:uFill>
                <a:latin typeface="Tw Cen MT"/>
              </a:rPr>
              <a:t>prehypertensive</a:t>
            </a:r>
            <a:r>
              <a:rPr b="0" lang="en-US" sz="3200" spc="-1" strike="noStrike">
                <a:solidFill>
                  <a:srgbClr val="292934"/>
                </a:solidFill>
                <a:uFill>
                  <a:solidFill>
                    <a:srgbClr val="ffffff"/>
                  </a:solidFill>
                </a:uFill>
                <a:latin typeface="Tw Cen MT"/>
              </a:rPr>
              <a:t>:</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3200" spc="-1" strike="noStrike">
                <a:solidFill>
                  <a:srgbClr val="292934"/>
                </a:solidFill>
                <a:uFill>
                  <a:solidFill>
                    <a:srgbClr val="ffffff"/>
                  </a:solidFill>
                </a:uFill>
                <a:latin typeface="Tw Cen MT"/>
              </a:rPr>
              <a:t>BMI:</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Optimal – 35%</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Overweight – 26%</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Obese I – 30%</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Obese II – 9%</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2900" spc="-1" strike="noStrike">
                <a:solidFill>
                  <a:srgbClr val="292934"/>
                </a:solidFill>
                <a:uFill>
                  <a:solidFill>
                    <a:srgbClr val="ffffff"/>
                  </a:solidFill>
                </a:uFill>
                <a:latin typeface="Tw Cen MT"/>
              </a:rPr>
              <a:t>Tobacco Use</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Active Smokers – 13%</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2900" spc="-1" strike="noStrike">
                <a:solidFill>
                  <a:srgbClr val="292934"/>
                </a:solidFill>
                <a:uFill>
                  <a:solidFill>
                    <a:srgbClr val="ffffff"/>
                  </a:solidFill>
                </a:uFill>
                <a:latin typeface="Tw Cen MT"/>
              </a:rPr>
              <a:t>Physical Activity</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74% </a:t>
            </a:r>
            <a:r>
              <a:rPr b="0" lang="en-US" sz="2600" spc="-1" strike="noStrike" u="sng">
                <a:solidFill>
                  <a:srgbClr val="292934"/>
                </a:solidFill>
                <a:uFill>
                  <a:solidFill>
                    <a:srgbClr val="ffffff"/>
                  </a:solidFill>
                </a:uFill>
                <a:latin typeface="Tw Cen MT"/>
              </a:rPr>
              <a:t>do not </a:t>
            </a:r>
            <a:r>
              <a:rPr b="0" lang="en-US" sz="2600" spc="-1" strike="noStrike">
                <a:solidFill>
                  <a:srgbClr val="292934"/>
                </a:solidFill>
                <a:uFill>
                  <a:solidFill>
                    <a:srgbClr val="ffffff"/>
                  </a:solidFill>
                </a:uFill>
                <a:latin typeface="Tw Cen MT"/>
              </a:rPr>
              <a:t>meet the recommendations for physical activity</a:t>
            </a:r>
            <a:endParaRPr b="0" lang="en-US" sz="2900" spc="-1" strike="noStrike">
              <a:solidFill>
                <a:srgbClr val="000000"/>
              </a:solidFill>
              <a:uFill>
                <a:solidFill>
                  <a:srgbClr val="ffffff"/>
                </a:solidFill>
              </a:uFill>
              <a:latin typeface="Arial"/>
            </a:endParaRPr>
          </a:p>
        </p:txBody>
      </p:sp>
      <p:sp>
        <p:nvSpPr>
          <p:cNvPr id="190" name="CustomShape 3"/>
          <p:cNvSpPr/>
          <p:nvPr/>
        </p:nvSpPr>
        <p:spPr>
          <a:xfrm>
            <a:off x="4699080" y="1574640"/>
            <a:ext cx="4381200" cy="54097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292934"/>
                </a:solidFill>
                <a:uFill>
                  <a:solidFill>
                    <a:srgbClr val="ffffff"/>
                  </a:solidFill>
                </a:uFill>
                <a:latin typeface="Tw Cen MT"/>
              </a:rPr>
              <a:t>Profile of individuals who are </a:t>
            </a:r>
            <a:r>
              <a:rPr b="1" lang="en-US" sz="3200" spc="-1" strike="noStrike">
                <a:solidFill>
                  <a:srgbClr val="292934"/>
                </a:solidFill>
                <a:uFill>
                  <a:solidFill>
                    <a:srgbClr val="ffffff"/>
                  </a:solidFill>
                </a:uFill>
                <a:latin typeface="Tw Cen MT"/>
              </a:rPr>
              <a:t>hypertensive</a:t>
            </a:r>
            <a:r>
              <a:rPr b="0" lang="en-US" sz="3200" spc="-1" strike="noStrike">
                <a:solidFill>
                  <a:srgbClr val="292934"/>
                </a:solidFill>
                <a:uFill>
                  <a:solidFill>
                    <a:srgbClr val="ffffff"/>
                  </a:solidFill>
                </a:uFill>
                <a:latin typeface="Tw Cen MT"/>
              </a:rPr>
              <a:t>:</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3200" spc="-1" strike="noStrike">
                <a:solidFill>
                  <a:srgbClr val="292934"/>
                </a:solidFill>
                <a:uFill>
                  <a:solidFill>
                    <a:srgbClr val="ffffff"/>
                  </a:solidFill>
                </a:uFill>
                <a:latin typeface="Tw Cen MT"/>
              </a:rPr>
              <a:t>BMI:</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Optimal – 8%</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Overweight – 33%</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Obese I – 17%</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Obese II – 33%</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Extreme Obese – 8%</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2900" spc="-1" strike="noStrike">
                <a:solidFill>
                  <a:srgbClr val="292934"/>
                </a:solidFill>
                <a:uFill>
                  <a:solidFill>
                    <a:srgbClr val="ffffff"/>
                  </a:solidFill>
                </a:uFill>
                <a:latin typeface="Tw Cen MT"/>
              </a:rPr>
              <a:t>Tobacco Use</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Active Smokers – 15%</a:t>
            </a: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2900" spc="-1" strike="noStrike">
                <a:solidFill>
                  <a:srgbClr val="292934"/>
                </a:solidFill>
                <a:uFill>
                  <a:solidFill>
                    <a:srgbClr val="ffffff"/>
                  </a:solidFill>
                </a:uFill>
                <a:latin typeface="Tw Cen MT"/>
              </a:rPr>
              <a:t>Physical Activity</a:t>
            </a:r>
            <a:endParaRPr b="0" lang="en-US" sz="2900" spc="-1" strike="noStrike">
              <a:solidFill>
                <a:srgbClr val="000000"/>
              </a:solidFill>
              <a:uFill>
                <a:solidFill>
                  <a:srgbClr val="ffffff"/>
                </a:solidFill>
              </a:uFill>
              <a:latin typeface="Arial"/>
            </a:endParaRPr>
          </a:p>
          <a:p>
            <a:pPr lvl="1" marL="640080" indent="-273960">
              <a:lnSpc>
                <a:spcPct val="100000"/>
              </a:lnSpc>
              <a:buClr>
                <a:srgbClr val="93a299"/>
              </a:buClr>
              <a:buSzPct val="70000"/>
              <a:buFont typeface="Wingdings 2" charset="2"/>
              <a:buChar char=""/>
            </a:pPr>
            <a:r>
              <a:rPr b="0" lang="en-US" sz="2600" spc="-1" strike="noStrike">
                <a:solidFill>
                  <a:srgbClr val="292934"/>
                </a:solidFill>
                <a:uFill>
                  <a:solidFill>
                    <a:srgbClr val="ffffff"/>
                  </a:solidFill>
                </a:uFill>
                <a:latin typeface="Tw Cen MT"/>
              </a:rPr>
              <a:t>77% </a:t>
            </a:r>
            <a:r>
              <a:rPr b="0" lang="en-US" sz="2600" spc="-1" strike="noStrike" u="sng">
                <a:solidFill>
                  <a:srgbClr val="292934"/>
                </a:solidFill>
                <a:uFill>
                  <a:solidFill>
                    <a:srgbClr val="ffffff"/>
                  </a:solidFill>
                </a:uFill>
                <a:latin typeface="Tw Cen MT"/>
              </a:rPr>
              <a:t>do not </a:t>
            </a:r>
            <a:r>
              <a:rPr b="0" lang="en-US" sz="2600" spc="-1" strike="noStrike">
                <a:solidFill>
                  <a:srgbClr val="292934"/>
                </a:solidFill>
                <a:uFill>
                  <a:solidFill>
                    <a:srgbClr val="ffffff"/>
                  </a:solidFill>
                </a:uFill>
                <a:latin typeface="Tw Cen MT"/>
              </a:rPr>
              <a:t>meet the recommendations for physical activity</a:t>
            </a:r>
            <a:endParaRPr b="0" lang="en-US" sz="2900" spc="-1" strike="noStrike">
              <a:solidFill>
                <a:srgbClr val="000000"/>
              </a:solidFill>
              <a:uFill>
                <a:solidFill>
                  <a:srgbClr val="ffffff"/>
                </a:solidFill>
              </a:uFill>
              <a:latin typeface="Arial"/>
            </a:endParaRPr>
          </a:p>
        </p:txBody>
      </p:sp>
      <p:sp>
        <p:nvSpPr>
          <p:cNvPr id="191" name="TextShape 4"/>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2835B0B6-B6ED-4D37-B500-78F28AFC43BA}"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Blood Pressure - Comparison</a:t>
            </a:r>
            <a:endParaRPr b="0" lang="en-US" sz="1800" spc="-1" strike="noStrike">
              <a:solidFill>
                <a:srgbClr val="292934"/>
              </a:solidFill>
              <a:uFill>
                <a:solidFill>
                  <a:srgbClr val="ffffff"/>
                </a:solidFill>
              </a:uFill>
              <a:latin typeface="Tw Cen MT"/>
            </a:endParaRPr>
          </a:p>
        </p:txBody>
      </p:sp>
      <p:graphicFrame>
        <p:nvGraphicFramePr>
          <p:cNvPr id="193" name="Chart 6"/>
          <p:cNvGraphicFramePr/>
          <p:nvPr/>
        </p:nvGraphicFramePr>
        <p:xfrm>
          <a:off x="2286000" y="2057400"/>
          <a:ext cx="4571640" cy="2742840"/>
        </p:xfrm>
        <a:graphic>
          <a:graphicData uri="http://schemas.openxmlformats.org/drawingml/2006/chart">
            <c:chart xmlns:c="http://schemas.openxmlformats.org/drawingml/2006/chart" xmlns:r="http://schemas.openxmlformats.org/officeDocument/2006/relationships" r:id="rId1"/>
          </a:graphicData>
        </a:graphic>
      </p:graphicFrame>
      <p:pic>
        <p:nvPicPr>
          <p:cNvPr id="194" name="Picture 3" descr=""/>
          <p:cNvPicPr/>
          <p:nvPr/>
        </p:nvPicPr>
        <p:blipFill>
          <a:blip r:embed="rId2"/>
          <a:stretch/>
        </p:blipFill>
        <p:spPr>
          <a:xfrm>
            <a:off x="228600" y="5105520"/>
            <a:ext cx="8610120" cy="1301040"/>
          </a:xfrm>
          <a:prstGeom prst="rect">
            <a:avLst/>
          </a:prstGeom>
          <a:ln>
            <a:noFill/>
          </a:ln>
        </p:spPr>
      </p:pic>
      <p:sp>
        <p:nvSpPr>
          <p:cNvPr id="195"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465DA59F-9DBF-402B-8B27-59DE1A97985F}"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Risk Factors for Metabolic Syndrome</a:t>
            </a:r>
            <a:endParaRPr b="0" lang="en-US" sz="1800" spc="-1" strike="noStrike">
              <a:solidFill>
                <a:srgbClr val="292934"/>
              </a:solidFill>
              <a:uFill>
                <a:solidFill>
                  <a:srgbClr val="ffffff"/>
                </a:solidFill>
              </a:uFill>
              <a:latin typeface="Tw Cen MT"/>
            </a:endParaRPr>
          </a:p>
        </p:txBody>
      </p:sp>
      <p:graphicFrame>
        <p:nvGraphicFramePr>
          <p:cNvPr id="197" name="Chart 3"/>
          <p:cNvGraphicFramePr/>
          <p:nvPr/>
        </p:nvGraphicFramePr>
        <p:xfrm>
          <a:off x="2133720" y="1523880"/>
          <a:ext cx="4723920" cy="3047760"/>
        </p:xfrm>
        <a:graphic>
          <a:graphicData uri="http://schemas.openxmlformats.org/drawingml/2006/chart">
            <c:chart xmlns:c="http://schemas.openxmlformats.org/drawingml/2006/chart" xmlns:r="http://schemas.openxmlformats.org/officeDocument/2006/relationships" r:id="rId1"/>
          </a:graphicData>
        </a:graphic>
      </p:graphicFrame>
      <p:sp>
        <p:nvSpPr>
          <p:cNvPr id="198" name="CustomShape 2"/>
          <p:cNvSpPr/>
          <p:nvPr/>
        </p:nvSpPr>
        <p:spPr>
          <a:xfrm>
            <a:off x="152280" y="4724280"/>
            <a:ext cx="8762760" cy="1676160"/>
          </a:xfrm>
          <a:prstGeom prst="rect">
            <a:avLst/>
          </a:prstGeom>
          <a:noFill/>
          <a:ln>
            <a:noFill/>
          </a:ln>
        </p:spPr>
        <p:style>
          <a:lnRef idx="0"/>
          <a:fillRef idx="0"/>
          <a:effectRef idx="0"/>
          <a:fontRef idx="minor"/>
        </p:style>
        <p:txBody>
          <a:bodyPr lIns="90000" rIns="90000" tIns="45000" bIns="45000"/>
          <a:p>
            <a:pPr>
              <a:lnSpc>
                <a:spcPct val="100000"/>
              </a:lnSpc>
            </a:pPr>
            <a:endParaRPr b="0" lang="en-US" sz="2900" spc="-1" strike="noStrike">
              <a:solidFill>
                <a:srgbClr val="000000"/>
              </a:solidFill>
              <a:uFill>
                <a:solidFill>
                  <a:srgbClr val="ffffff"/>
                </a:solidFill>
              </a:uFill>
              <a:latin typeface="Arial"/>
            </a:endParaRPr>
          </a:p>
          <a:p>
            <a:pPr marL="320040" indent="-319680">
              <a:lnSpc>
                <a:spcPct val="100000"/>
              </a:lnSpc>
              <a:buClr>
                <a:srgbClr val="ad8f67"/>
              </a:buClr>
              <a:buSzPct val="60000"/>
              <a:buFont typeface="Wingdings" charset="2"/>
              <a:buChar char=""/>
            </a:pPr>
            <a:r>
              <a:rPr b="0" lang="en-US" sz="2000" spc="-1" strike="noStrike">
                <a:solidFill>
                  <a:srgbClr val="292934"/>
                </a:solidFill>
                <a:uFill>
                  <a:solidFill>
                    <a:srgbClr val="ffffff"/>
                  </a:solidFill>
                </a:uFill>
                <a:latin typeface="Tw Cen MT"/>
              </a:rPr>
              <a:t>23% of your employees are at risk for metabolic syndrome, compared with 33% of American adults. Metabolic syndrome is 3 or more risk factors that increase the risk for developing heart disease, stroke, and diabetes.</a:t>
            </a:r>
            <a:endParaRPr b="0" lang="en-US" sz="2900" spc="-1" strike="noStrike">
              <a:solidFill>
                <a:srgbClr val="000000"/>
              </a:solidFill>
              <a:uFill>
                <a:solidFill>
                  <a:srgbClr val="ffffff"/>
                </a:solidFill>
              </a:uFill>
              <a:latin typeface="Arial"/>
            </a:endParaRPr>
          </a:p>
        </p:txBody>
      </p:sp>
      <p:sp>
        <p:nvSpPr>
          <p:cNvPr id="199"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7A76C576-6A3B-4C47-888B-B9E59EE8275C}"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Where Should We Focus Our Efforts?</a:t>
            </a:r>
            <a:endParaRPr b="0" lang="en-US" sz="1800" spc="-1" strike="noStrike">
              <a:solidFill>
                <a:srgbClr val="292934"/>
              </a:solidFill>
              <a:uFill>
                <a:solidFill>
                  <a:srgbClr val="ffffff"/>
                </a:solidFill>
              </a:uFill>
              <a:latin typeface="Tw Cen MT"/>
            </a:endParaRPr>
          </a:p>
        </p:txBody>
      </p:sp>
      <p:sp>
        <p:nvSpPr>
          <p:cNvPr id="201" name="TextShape 2"/>
          <p:cNvSpPr txBox="1"/>
          <p:nvPr/>
        </p:nvSpPr>
        <p:spPr>
          <a:xfrm>
            <a:off x="612720" y="1905120"/>
            <a:ext cx="8152920" cy="4190760"/>
          </a:xfrm>
          <a:prstGeom prst="rect">
            <a:avLst/>
          </a:prstGeom>
          <a:noFill/>
          <a:ln>
            <a:noFill/>
          </a:ln>
        </p:spPr>
        <p:txBody>
          <a:bodyPr lIns="90000" rIns="90000" tIns="45000" bIns="45000"/>
          <a:p>
            <a:pPr marL="320040" indent="-319680">
              <a:lnSpc>
                <a:spcPct val="100000"/>
              </a:lnSpc>
              <a:buClr>
                <a:srgbClr val="ad8f67"/>
              </a:buClr>
              <a:buSzPct val="60000"/>
              <a:buFont typeface="Wingdings" charset="2"/>
              <a:buChar char=""/>
            </a:pPr>
            <a:r>
              <a:rPr b="0" lang="en-US" sz="3200" spc="-1" strike="noStrike">
                <a:solidFill>
                  <a:srgbClr val="292934"/>
                </a:solidFill>
                <a:uFill>
                  <a:solidFill>
                    <a:srgbClr val="ffffff"/>
                  </a:solidFill>
                </a:uFill>
                <a:latin typeface="Tw Cen MT"/>
              </a:rPr>
              <a:t>The following 3 areas are where we recommend you target wellness programing for the greatest improvement in health outcomes for your employees.</a:t>
            </a:r>
            <a:endParaRPr b="0" lang="en-US" sz="2900" spc="-1" strike="noStrike">
              <a:solidFill>
                <a:srgbClr val="292934"/>
              </a:solidFill>
              <a:uFill>
                <a:solidFill>
                  <a:srgbClr val="ffffff"/>
                </a:solidFill>
              </a:uFill>
              <a:latin typeface="Tw Cen MT"/>
            </a:endParaRPr>
          </a:p>
          <a:p>
            <a:pPr lvl="1" marL="640080" indent="-273960">
              <a:lnSpc>
                <a:spcPct val="100000"/>
              </a:lnSpc>
              <a:buClr>
                <a:srgbClr val="93a299"/>
              </a:buClr>
              <a:buSzPct val="70000"/>
              <a:buFont typeface="Wingdings 2" charset="2"/>
              <a:buChar char=""/>
            </a:pPr>
            <a:r>
              <a:rPr b="0" lang="en-US" sz="3200" spc="-1" strike="noStrike">
                <a:solidFill>
                  <a:srgbClr val="292934"/>
                </a:solidFill>
                <a:uFill>
                  <a:solidFill>
                    <a:srgbClr val="ffffff"/>
                  </a:solidFill>
                </a:uFill>
                <a:latin typeface="Tw Cen MT"/>
              </a:rPr>
              <a:t>Blood Pressure </a:t>
            </a:r>
            <a:endParaRPr b="0" lang="en-US" sz="2300" spc="-1" strike="noStrike">
              <a:solidFill>
                <a:srgbClr val="292934"/>
              </a:solidFill>
              <a:uFill>
                <a:solidFill>
                  <a:srgbClr val="ffffff"/>
                </a:solidFill>
              </a:uFill>
              <a:latin typeface="Tw Cen MT"/>
            </a:endParaRPr>
          </a:p>
          <a:p>
            <a:pPr lvl="1" marL="640080" indent="-273960">
              <a:lnSpc>
                <a:spcPct val="100000"/>
              </a:lnSpc>
              <a:buClr>
                <a:srgbClr val="93a299"/>
              </a:buClr>
              <a:buSzPct val="70000"/>
              <a:buFont typeface="Wingdings 2" charset="2"/>
              <a:buChar char=""/>
            </a:pPr>
            <a:r>
              <a:rPr b="0" lang="en-US" sz="3200" spc="-1" strike="noStrike">
                <a:solidFill>
                  <a:srgbClr val="292934"/>
                </a:solidFill>
                <a:uFill>
                  <a:solidFill>
                    <a:srgbClr val="ffffff"/>
                  </a:solidFill>
                </a:uFill>
                <a:latin typeface="Tw Cen MT"/>
              </a:rPr>
              <a:t>Tobacco</a:t>
            </a:r>
            <a:endParaRPr b="0" lang="en-US" sz="2300" spc="-1" strike="noStrike">
              <a:solidFill>
                <a:srgbClr val="292934"/>
              </a:solidFill>
              <a:uFill>
                <a:solidFill>
                  <a:srgbClr val="ffffff"/>
                </a:solidFill>
              </a:uFill>
              <a:latin typeface="Tw Cen MT"/>
            </a:endParaRPr>
          </a:p>
          <a:p>
            <a:pPr lvl="1" marL="640080" indent="-273960">
              <a:lnSpc>
                <a:spcPct val="100000"/>
              </a:lnSpc>
              <a:buClr>
                <a:srgbClr val="93a299"/>
              </a:buClr>
              <a:buSzPct val="70000"/>
              <a:buFont typeface="Wingdings 2" charset="2"/>
              <a:buChar char=""/>
            </a:pPr>
            <a:r>
              <a:rPr b="0" lang="en-US" sz="3200" spc="-1" strike="noStrike">
                <a:solidFill>
                  <a:srgbClr val="292934"/>
                </a:solidFill>
                <a:uFill>
                  <a:solidFill>
                    <a:srgbClr val="ffffff"/>
                  </a:solidFill>
                </a:uFill>
                <a:latin typeface="Tw Cen MT"/>
              </a:rPr>
              <a:t>Physical Activity</a:t>
            </a:r>
            <a:endParaRPr b="0" lang="en-US" sz="2300" spc="-1" strike="noStrike">
              <a:solidFill>
                <a:srgbClr val="292934"/>
              </a:solidFill>
              <a:uFill>
                <a:solidFill>
                  <a:srgbClr val="ffffff"/>
                </a:solidFill>
              </a:uFill>
              <a:latin typeface="Tw Cen MT"/>
            </a:endParaRPr>
          </a:p>
        </p:txBody>
      </p:sp>
      <p:sp>
        <p:nvSpPr>
          <p:cNvPr id="202"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F7100922-4B21-4CD6-A7A0-782840266F16}"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4400" spc="-1" strike="noStrike">
                <a:solidFill>
                  <a:srgbClr val="d2533c"/>
                </a:solidFill>
                <a:uFill>
                  <a:solidFill>
                    <a:srgbClr val="ffffff"/>
                  </a:solidFill>
                </a:uFill>
                <a:latin typeface="Tw Cen MT"/>
              </a:rPr>
              <a:t>Resources</a:t>
            </a:r>
            <a:endParaRPr b="0" lang="en-US" sz="1800" spc="-1" strike="noStrike">
              <a:solidFill>
                <a:srgbClr val="292934"/>
              </a:solidFill>
              <a:uFill>
                <a:solidFill>
                  <a:srgbClr val="ffffff"/>
                </a:solidFill>
              </a:uFill>
              <a:latin typeface="Tw Cen MT"/>
            </a:endParaRPr>
          </a:p>
        </p:txBody>
      </p:sp>
      <p:sp>
        <p:nvSpPr>
          <p:cNvPr id="204" name="TextShape 2"/>
          <p:cNvSpPr txBox="1"/>
          <p:nvPr/>
        </p:nvSpPr>
        <p:spPr>
          <a:xfrm>
            <a:off x="612720" y="1600200"/>
            <a:ext cx="8150040" cy="4800240"/>
          </a:xfrm>
          <a:prstGeom prst="rect">
            <a:avLst/>
          </a:prstGeom>
          <a:noFill/>
          <a:ln>
            <a:noFill/>
          </a:ln>
        </p:spPr>
        <p:txBody>
          <a:bodyPr lIns="90000" rIns="90000" tIns="45000" bIns="45000"/>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Managing Overweight and Obesity in Adults: Systematic Evidence Review from the Obesity Expert Panel. </a:t>
            </a:r>
            <a:r>
              <a:rPr b="0" lang="en-US" sz="3100" spc="-1" strike="noStrike" u="sng">
                <a:solidFill>
                  <a:srgbClr val="0000ff"/>
                </a:solidFill>
                <a:uFill>
                  <a:solidFill>
                    <a:srgbClr val="ffffff"/>
                  </a:solidFill>
                </a:uFill>
                <a:latin typeface="Tw Cen MT"/>
                <a:hlinkClick r:id="rId1"/>
              </a:rPr>
              <a:t>www.nhlbi.nih.gov/sites/www.nhlbi.nih.gov/files/obesity-evidence-review.pdf[PDF </a:t>
            </a:r>
            <a:r>
              <a:rPr b="0" lang="en-US" sz="3100" spc="-1" strike="noStrike" u="sng">
                <a:solidFill>
                  <a:srgbClr val="0000ff"/>
                </a:solidFill>
                <a:uFill>
                  <a:solidFill>
                    <a:srgbClr val="ffffff"/>
                  </a:solidFill>
                </a:uFill>
                <a:latin typeface="Tw Cen MT"/>
                <a:hlinkClick r:id="rId2"/>
              </a:rPr>
              <a:t>- 93KB]</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Clinical Guidelines on the Identification, Evaluation, and Treatment of Overweight and Obesity in Adults</a:t>
            </a:r>
            <a:r>
              <a:rPr b="0" lang="en-US" sz="3100" spc="-1" strike="noStrike" u="sng">
                <a:solidFill>
                  <a:srgbClr val="0000ff"/>
                </a:solidFill>
                <a:uFill>
                  <a:solidFill>
                    <a:srgbClr val="ffffff"/>
                  </a:solidFill>
                </a:uFill>
                <a:latin typeface="Tw Cen MT"/>
                <a:hlinkClick r:id="rId3"/>
              </a:rPr>
              <a:t> www.nhlbi.nih.gov/files/docs/guidelines/ob_gdlns.pdf[PDF </a:t>
            </a:r>
            <a:r>
              <a:rPr b="0" lang="en-US" sz="3100" spc="-1" strike="noStrike" u="sng">
                <a:solidFill>
                  <a:srgbClr val="0000ff"/>
                </a:solidFill>
                <a:uFill>
                  <a:solidFill>
                    <a:srgbClr val="ffffff"/>
                  </a:solidFill>
                </a:uFill>
                <a:latin typeface="Tw Cen MT"/>
                <a:hlinkClick r:id="rId4"/>
              </a:rPr>
              <a:t>- 2MB]</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U.S. Department of Health and Human Services, Office of Disease Prevention and Health Promotion, </a:t>
            </a:r>
            <a:r>
              <a:rPr b="0" i="1" lang="en-US" sz="3100" spc="-1" strike="noStrike">
                <a:solidFill>
                  <a:srgbClr val="292934"/>
                </a:solidFill>
                <a:uFill>
                  <a:solidFill>
                    <a:srgbClr val="ffffff"/>
                  </a:solidFill>
                </a:uFill>
                <a:latin typeface="Tw Cen MT"/>
              </a:rPr>
              <a:t>2008 Physical Activity Guidelines for Americans</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My Plate </a:t>
            </a:r>
            <a:r>
              <a:rPr b="0" lang="en-US" sz="3100" spc="-1" strike="noStrike" u="sng">
                <a:solidFill>
                  <a:srgbClr val="0000ff"/>
                </a:solidFill>
                <a:uFill>
                  <a:solidFill>
                    <a:srgbClr val="ffffff"/>
                  </a:solidFill>
                </a:uFill>
                <a:latin typeface="Tw Cen MT"/>
                <a:hlinkClick r:id="rId5"/>
              </a:rPr>
              <a:t>www.choosemyplate.gov</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Center for Disease Control </a:t>
            </a:r>
            <a:endParaRPr b="0" lang="en-US" sz="2900" spc="-1" strike="noStrike">
              <a:solidFill>
                <a:srgbClr val="292934"/>
              </a:solidFill>
              <a:uFill>
                <a:solidFill>
                  <a:srgbClr val="ffffff"/>
                </a:solidFill>
              </a:uFill>
              <a:latin typeface="Tw Cen MT"/>
            </a:endParaRPr>
          </a:p>
          <a:p>
            <a:pPr marL="320040" indent="-319680">
              <a:lnSpc>
                <a:spcPct val="100000"/>
              </a:lnSpc>
              <a:buClr>
                <a:srgbClr val="ad8f67"/>
              </a:buClr>
              <a:buSzPct val="60000"/>
              <a:buFont typeface="Wingdings" charset="2"/>
              <a:buChar char=""/>
            </a:pPr>
            <a:r>
              <a:rPr b="0" lang="en-US" sz="3100" spc="-1" strike="noStrike">
                <a:solidFill>
                  <a:srgbClr val="292934"/>
                </a:solidFill>
                <a:uFill>
                  <a:solidFill>
                    <a:srgbClr val="ffffff"/>
                  </a:solidFill>
                </a:uFill>
                <a:latin typeface="Tw Cen MT"/>
              </a:rPr>
              <a:t>Harvard School of Public Health</a:t>
            </a:r>
            <a:endParaRPr b="0" lang="en-US" sz="2900" spc="-1" strike="noStrike">
              <a:solidFill>
                <a:srgbClr val="292934"/>
              </a:solidFill>
              <a:uFill>
                <a:solidFill>
                  <a:srgbClr val="ffffff"/>
                </a:solidFill>
              </a:uFill>
              <a:latin typeface="Tw Cen MT"/>
            </a:endParaRPr>
          </a:p>
          <a:p>
            <a:pPr>
              <a:lnSpc>
                <a:spcPct val="100000"/>
              </a:lnSpc>
            </a:pPr>
            <a:endParaRPr b="0" lang="en-US" sz="2900" spc="-1" strike="noStrike">
              <a:solidFill>
                <a:srgbClr val="292934"/>
              </a:solidFill>
              <a:uFill>
                <a:solidFill>
                  <a:srgbClr val="ffffff"/>
                </a:solidFill>
              </a:uFill>
              <a:latin typeface="Tw Cen MT"/>
            </a:endParaRPr>
          </a:p>
          <a:p>
            <a:pPr>
              <a:lnSpc>
                <a:spcPct val="100000"/>
              </a:lnSpc>
            </a:pPr>
            <a:endParaRPr b="0" lang="en-US" sz="2900" spc="-1" strike="noStrike">
              <a:solidFill>
                <a:srgbClr val="292934"/>
              </a:solidFill>
              <a:uFill>
                <a:solidFill>
                  <a:srgbClr val="ffffff"/>
                </a:solidFill>
              </a:uFill>
              <a:latin typeface="Tw Cen MT"/>
            </a:endParaRPr>
          </a:p>
          <a:p>
            <a:pPr>
              <a:lnSpc>
                <a:spcPct val="100000"/>
              </a:lnSpc>
            </a:pPr>
            <a:endParaRPr b="0" lang="en-US" sz="2900" spc="-1" strike="noStrike">
              <a:solidFill>
                <a:srgbClr val="292934"/>
              </a:solidFill>
              <a:uFill>
                <a:solidFill>
                  <a:srgbClr val="ffffff"/>
                </a:solidFill>
              </a:uFill>
              <a:latin typeface="Tw Cen MT"/>
            </a:endParaRPr>
          </a:p>
        </p:txBody>
      </p:sp>
      <p:sp>
        <p:nvSpPr>
          <p:cNvPr id="205"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3EC06F4A-1288-48D1-9640-969084B6724B}"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612720" y="228600"/>
            <a:ext cx="8454960" cy="990360"/>
          </a:xfrm>
          <a:prstGeom prst="rect">
            <a:avLst/>
          </a:prstGeom>
          <a:noFill/>
          <a:ln>
            <a:noFill/>
          </a:ln>
        </p:spPr>
        <p:txBody>
          <a:bodyPr lIns="90000" rIns="90000" tIns="45000" bIns="45000" anchor="ctr"/>
          <a:p>
            <a:pPr>
              <a:lnSpc>
                <a:spcPct val="100000"/>
              </a:lnSpc>
            </a:pPr>
            <a:r>
              <a:rPr b="0" lang="en-US" sz="3600" spc="-1" strike="noStrike">
                <a:solidFill>
                  <a:srgbClr val="d2533c"/>
                </a:solidFill>
                <a:uFill>
                  <a:solidFill>
                    <a:srgbClr val="ffffff"/>
                  </a:solidFill>
                </a:uFill>
                <a:latin typeface="Tw Cen MT"/>
              </a:rPr>
              <a:t>Meeting Daily Nutrition Requirements - 2015</a:t>
            </a:r>
            <a:endParaRPr b="0" lang="en-US" sz="1800" spc="-1" strike="noStrike">
              <a:solidFill>
                <a:srgbClr val="292934"/>
              </a:solidFill>
              <a:uFill>
                <a:solidFill>
                  <a:srgbClr val="ffffff"/>
                </a:solidFill>
              </a:uFill>
              <a:latin typeface="Tw Cen MT"/>
            </a:endParaRPr>
          </a:p>
        </p:txBody>
      </p:sp>
      <p:graphicFrame>
        <p:nvGraphicFramePr>
          <p:cNvPr id="98" name="Chart 7"/>
          <p:cNvGraphicFramePr/>
          <p:nvPr/>
        </p:nvGraphicFramePr>
        <p:xfrm>
          <a:off x="4572000" y="4114800"/>
          <a:ext cx="4571640" cy="27428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9" name="Chart 8"/>
          <p:cNvGraphicFramePr/>
          <p:nvPr/>
        </p:nvGraphicFramePr>
        <p:xfrm>
          <a:off x="4600440" y="1523880"/>
          <a:ext cx="4571640" cy="2742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0" name="Chart 9"/>
          <p:cNvGraphicFramePr/>
          <p:nvPr/>
        </p:nvGraphicFramePr>
        <p:xfrm>
          <a:off x="533520" y="1523880"/>
          <a:ext cx="4038120" cy="27428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1" name="Chart 10"/>
          <p:cNvGraphicFramePr/>
          <p:nvPr/>
        </p:nvGraphicFramePr>
        <p:xfrm>
          <a:off x="152280" y="4121640"/>
          <a:ext cx="4571640" cy="2742840"/>
        </p:xfrm>
        <a:graphic>
          <a:graphicData uri="http://schemas.openxmlformats.org/drawingml/2006/chart">
            <c:chart xmlns:c="http://schemas.openxmlformats.org/drawingml/2006/chart" xmlns:r="http://schemas.openxmlformats.org/officeDocument/2006/relationships" r:id="rId4"/>
          </a:graphicData>
        </a:graphic>
      </p:graphicFrame>
      <p:sp>
        <p:nvSpPr>
          <p:cNvPr id="102"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4522040A-94A9-45FC-931A-EEBD396A0569}"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12720" y="228600"/>
            <a:ext cx="8530920" cy="990360"/>
          </a:xfrm>
          <a:prstGeom prst="rect">
            <a:avLst/>
          </a:prstGeom>
          <a:noFill/>
          <a:ln>
            <a:noFill/>
          </a:ln>
        </p:spPr>
        <p:txBody>
          <a:bodyPr lIns="90000" rIns="90000" tIns="45000" bIns="45000" anchor="ctr"/>
          <a:p>
            <a:pPr>
              <a:lnSpc>
                <a:spcPct val="100000"/>
              </a:lnSpc>
            </a:pPr>
            <a:r>
              <a:rPr b="0" lang="en-US" sz="3600" spc="-1" strike="noStrike">
                <a:solidFill>
                  <a:srgbClr val="d2533c"/>
                </a:solidFill>
                <a:uFill>
                  <a:solidFill>
                    <a:srgbClr val="ffffff"/>
                  </a:solidFill>
                </a:uFill>
                <a:latin typeface="Tw Cen MT"/>
              </a:rPr>
              <a:t>Meeting Daily Nutrition Requirements - 2015</a:t>
            </a:r>
            <a:endParaRPr b="0" lang="en-US" sz="1800" spc="-1" strike="noStrike">
              <a:solidFill>
                <a:srgbClr val="292934"/>
              </a:solidFill>
              <a:uFill>
                <a:solidFill>
                  <a:srgbClr val="ffffff"/>
                </a:solidFill>
              </a:uFill>
              <a:latin typeface="Tw Cen MT"/>
            </a:endParaRPr>
          </a:p>
        </p:txBody>
      </p:sp>
      <p:sp>
        <p:nvSpPr>
          <p:cNvPr id="104" name="CustomShape 2"/>
          <p:cNvSpPr/>
          <p:nvPr/>
        </p:nvSpPr>
        <p:spPr>
          <a:xfrm>
            <a:off x="152280" y="4267080"/>
            <a:ext cx="8762760" cy="2586960"/>
          </a:xfrm>
          <a:prstGeom prst="rect">
            <a:avLst/>
          </a:prstGeom>
          <a:noFill/>
          <a:ln>
            <a:noFill/>
          </a:ln>
        </p:spPr>
        <p:style>
          <a:lnRef idx="0"/>
          <a:fillRef idx="0"/>
          <a:effectRef idx="0"/>
          <a:fontRef idx="minor"/>
        </p:style>
        <p:txBody>
          <a:bodyPr lIns="90000" rIns="90000" tIns="45000" bIns="45000"/>
          <a:p>
            <a:pPr marL="320040" indent="-319680">
              <a:lnSpc>
                <a:spcPct val="100000"/>
              </a:lnSpc>
              <a:buClr>
                <a:srgbClr val="ad8f67"/>
              </a:buClr>
              <a:buSzPct val="60000"/>
              <a:buFont typeface="Wingdings" charset="2"/>
              <a:buChar char=""/>
            </a:pPr>
            <a:r>
              <a:rPr b="0" lang="en-US" sz="3000" spc="-1" strike="noStrike">
                <a:solidFill>
                  <a:srgbClr val="292934"/>
                </a:solidFill>
                <a:uFill>
                  <a:solidFill>
                    <a:srgbClr val="ffffff"/>
                  </a:solidFill>
                </a:uFill>
                <a:latin typeface="Tw Cen MT"/>
              </a:rPr>
              <a:t>Inadequate intake of nutrient-dense foods can lead to nutrient deficiencies, impairs worker productivity, and contributes to disease risk.  Even small positive dietary changes can have a profound effect on overall health and wellbeing.</a:t>
            </a:r>
            <a:endParaRPr b="0" lang="en-US" sz="2900" spc="-1" strike="noStrike">
              <a:solidFill>
                <a:srgbClr val="000000"/>
              </a:solidFill>
              <a:uFill>
                <a:solidFill>
                  <a:srgbClr val="ffffff"/>
                </a:solidFill>
              </a:uFill>
              <a:latin typeface="Arial"/>
            </a:endParaRPr>
          </a:p>
          <a:p>
            <a:pPr>
              <a:lnSpc>
                <a:spcPct val="100000"/>
              </a:lnSpc>
            </a:pPr>
            <a:endParaRPr b="0" lang="en-US" sz="2900" spc="-1" strike="noStrike">
              <a:solidFill>
                <a:srgbClr val="000000"/>
              </a:solidFill>
              <a:uFill>
                <a:solidFill>
                  <a:srgbClr val="ffffff"/>
                </a:solidFill>
              </a:uFill>
              <a:latin typeface="Arial"/>
            </a:endParaRPr>
          </a:p>
        </p:txBody>
      </p:sp>
      <p:graphicFrame>
        <p:nvGraphicFramePr>
          <p:cNvPr id="105" name="Chart 6"/>
          <p:cNvGraphicFramePr/>
          <p:nvPr/>
        </p:nvGraphicFramePr>
        <p:xfrm>
          <a:off x="1066680" y="1523880"/>
          <a:ext cx="6781320" cy="2666520"/>
        </p:xfrm>
        <a:graphic>
          <a:graphicData uri="http://schemas.openxmlformats.org/drawingml/2006/chart">
            <c:chart xmlns:c="http://schemas.openxmlformats.org/drawingml/2006/chart" xmlns:r="http://schemas.openxmlformats.org/officeDocument/2006/relationships" r:id="rId1"/>
          </a:graphicData>
        </a:graphic>
      </p:graphicFrame>
      <p:sp>
        <p:nvSpPr>
          <p:cNvPr id="106" name="TextShape 3"/>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3B28DB2A-F767-4147-906A-3A94750622C1}"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3200" spc="-1" strike="noStrike">
                <a:solidFill>
                  <a:srgbClr val="d2533c"/>
                </a:solidFill>
                <a:uFill>
                  <a:solidFill>
                    <a:srgbClr val="ffffff"/>
                  </a:solidFill>
                </a:uFill>
                <a:latin typeface="Tw Cen MT"/>
              </a:rPr>
              <a:t>Meeting Daily Nutrition Requirements – Comparison</a:t>
            </a:r>
            <a:endParaRPr b="0" lang="en-US" sz="1800" spc="-1" strike="noStrike">
              <a:solidFill>
                <a:srgbClr val="292934"/>
              </a:solidFill>
              <a:uFill>
                <a:solidFill>
                  <a:srgbClr val="ffffff"/>
                </a:solidFill>
              </a:uFill>
              <a:latin typeface="Tw Cen MT"/>
            </a:endParaRPr>
          </a:p>
        </p:txBody>
      </p:sp>
      <p:graphicFrame>
        <p:nvGraphicFramePr>
          <p:cNvPr id="108" name="Chart 4"/>
          <p:cNvGraphicFramePr/>
          <p:nvPr/>
        </p:nvGraphicFramePr>
        <p:xfrm>
          <a:off x="2362320" y="1981080"/>
          <a:ext cx="4571640" cy="2742840"/>
        </p:xfrm>
        <a:graphic>
          <a:graphicData uri="http://schemas.openxmlformats.org/drawingml/2006/chart">
            <c:chart xmlns:c="http://schemas.openxmlformats.org/drawingml/2006/chart" xmlns:r="http://schemas.openxmlformats.org/officeDocument/2006/relationships" r:id="rId1"/>
          </a:graphicData>
        </a:graphic>
      </p:graphicFrame>
      <p:pic>
        <p:nvPicPr>
          <p:cNvPr id="109" name="Picture 2" descr=""/>
          <p:cNvPicPr/>
          <p:nvPr/>
        </p:nvPicPr>
        <p:blipFill>
          <a:blip r:embed="rId2"/>
          <a:stretch/>
        </p:blipFill>
        <p:spPr>
          <a:xfrm>
            <a:off x="304920" y="5349600"/>
            <a:ext cx="8457840" cy="898560"/>
          </a:xfrm>
          <a:prstGeom prst="rect">
            <a:avLst/>
          </a:prstGeom>
          <a:ln>
            <a:noFill/>
          </a:ln>
        </p:spPr>
      </p:pic>
      <p:sp>
        <p:nvSpPr>
          <p:cNvPr id="110"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9891087B-77C6-40BE-8832-14CE7CD42C83}"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3200" spc="-1" strike="noStrike">
                <a:solidFill>
                  <a:srgbClr val="d2533c"/>
                </a:solidFill>
                <a:uFill>
                  <a:solidFill>
                    <a:srgbClr val="ffffff"/>
                  </a:solidFill>
                </a:uFill>
                <a:latin typeface="Tw Cen MT"/>
              </a:rPr>
              <a:t>Meeting Daily Nutrition Requirements – Comparison</a:t>
            </a:r>
            <a:endParaRPr b="0" lang="en-US" sz="1800" spc="-1" strike="noStrike">
              <a:solidFill>
                <a:srgbClr val="292934"/>
              </a:solidFill>
              <a:uFill>
                <a:solidFill>
                  <a:srgbClr val="ffffff"/>
                </a:solidFill>
              </a:uFill>
              <a:latin typeface="Tw Cen MT"/>
            </a:endParaRPr>
          </a:p>
        </p:txBody>
      </p:sp>
      <p:graphicFrame>
        <p:nvGraphicFramePr>
          <p:cNvPr id="112" name="Chart 5"/>
          <p:cNvGraphicFramePr/>
          <p:nvPr/>
        </p:nvGraphicFramePr>
        <p:xfrm>
          <a:off x="2286000" y="2057400"/>
          <a:ext cx="4571640" cy="2742840"/>
        </p:xfrm>
        <a:graphic>
          <a:graphicData uri="http://schemas.openxmlformats.org/drawingml/2006/chart">
            <c:chart xmlns:c="http://schemas.openxmlformats.org/drawingml/2006/chart" xmlns:r="http://schemas.openxmlformats.org/officeDocument/2006/relationships" r:id="rId1"/>
          </a:graphicData>
        </a:graphic>
      </p:graphicFrame>
      <p:pic>
        <p:nvPicPr>
          <p:cNvPr id="113" name="Picture 2" descr=""/>
          <p:cNvPicPr/>
          <p:nvPr/>
        </p:nvPicPr>
        <p:blipFill>
          <a:blip r:embed="rId2"/>
          <a:stretch/>
        </p:blipFill>
        <p:spPr>
          <a:xfrm>
            <a:off x="380880" y="5105520"/>
            <a:ext cx="8229240" cy="874080"/>
          </a:xfrm>
          <a:prstGeom prst="rect">
            <a:avLst/>
          </a:prstGeom>
          <a:ln>
            <a:noFill/>
          </a:ln>
        </p:spPr>
      </p:pic>
      <p:sp>
        <p:nvSpPr>
          <p:cNvPr id="114"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3FA38D37-704B-4E7E-ACE2-C204A5E12156}"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3200" spc="-1" strike="noStrike">
                <a:solidFill>
                  <a:srgbClr val="d2533c"/>
                </a:solidFill>
                <a:uFill>
                  <a:solidFill>
                    <a:srgbClr val="ffffff"/>
                  </a:solidFill>
                </a:uFill>
                <a:latin typeface="Tw Cen MT"/>
              </a:rPr>
              <a:t>Meeting Daily Nutrition Requirements – Comparison</a:t>
            </a:r>
            <a:endParaRPr b="0" lang="en-US" sz="1800" spc="-1" strike="noStrike">
              <a:solidFill>
                <a:srgbClr val="292934"/>
              </a:solidFill>
              <a:uFill>
                <a:solidFill>
                  <a:srgbClr val="ffffff"/>
                </a:solidFill>
              </a:uFill>
              <a:latin typeface="Tw Cen MT"/>
            </a:endParaRPr>
          </a:p>
        </p:txBody>
      </p:sp>
      <p:graphicFrame>
        <p:nvGraphicFramePr>
          <p:cNvPr id="116" name="Chart 5"/>
          <p:cNvGraphicFramePr/>
          <p:nvPr/>
        </p:nvGraphicFramePr>
        <p:xfrm>
          <a:off x="2286000" y="2057400"/>
          <a:ext cx="4571640" cy="2742840"/>
        </p:xfrm>
        <a:graphic>
          <a:graphicData uri="http://schemas.openxmlformats.org/drawingml/2006/chart">
            <c:chart xmlns:c="http://schemas.openxmlformats.org/drawingml/2006/chart" xmlns:r="http://schemas.openxmlformats.org/officeDocument/2006/relationships" r:id="rId1"/>
          </a:graphicData>
        </a:graphic>
      </p:graphicFrame>
      <p:pic>
        <p:nvPicPr>
          <p:cNvPr id="117" name="Picture 2" descr=""/>
          <p:cNvPicPr/>
          <p:nvPr/>
        </p:nvPicPr>
        <p:blipFill>
          <a:blip r:embed="rId2"/>
          <a:stretch/>
        </p:blipFill>
        <p:spPr>
          <a:xfrm>
            <a:off x="304920" y="5181480"/>
            <a:ext cx="8534160" cy="906480"/>
          </a:xfrm>
          <a:prstGeom prst="rect">
            <a:avLst/>
          </a:prstGeom>
          <a:ln>
            <a:noFill/>
          </a:ln>
        </p:spPr>
      </p:pic>
      <p:sp>
        <p:nvSpPr>
          <p:cNvPr id="118"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4E6BF2E4-DB78-4AC4-9D01-996341A76625}"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3200" spc="-1" strike="noStrike">
                <a:solidFill>
                  <a:srgbClr val="d2533c"/>
                </a:solidFill>
                <a:uFill>
                  <a:solidFill>
                    <a:srgbClr val="ffffff"/>
                  </a:solidFill>
                </a:uFill>
                <a:latin typeface="Tw Cen MT"/>
              </a:rPr>
              <a:t>Meeting Daily Nutrition Requirements – Comparison</a:t>
            </a:r>
            <a:endParaRPr b="0" lang="en-US" sz="1800" spc="-1" strike="noStrike">
              <a:solidFill>
                <a:srgbClr val="292934"/>
              </a:solidFill>
              <a:uFill>
                <a:solidFill>
                  <a:srgbClr val="ffffff"/>
                </a:solidFill>
              </a:uFill>
              <a:latin typeface="Tw Cen MT"/>
            </a:endParaRPr>
          </a:p>
        </p:txBody>
      </p:sp>
      <p:graphicFrame>
        <p:nvGraphicFramePr>
          <p:cNvPr id="120" name="Chart 5"/>
          <p:cNvGraphicFramePr/>
          <p:nvPr/>
        </p:nvGraphicFramePr>
        <p:xfrm>
          <a:off x="2286000" y="2057400"/>
          <a:ext cx="4571640" cy="2742840"/>
        </p:xfrm>
        <a:graphic>
          <a:graphicData uri="http://schemas.openxmlformats.org/drawingml/2006/chart">
            <c:chart xmlns:c="http://schemas.openxmlformats.org/drawingml/2006/chart" xmlns:r="http://schemas.openxmlformats.org/officeDocument/2006/relationships" r:id="rId1"/>
          </a:graphicData>
        </a:graphic>
      </p:graphicFrame>
      <p:pic>
        <p:nvPicPr>
          <p:cNvPr id="121" name="Picture 1" descr=""/>
          <p:cNvPicPr/>
          <p:nvPr/>
        </p:nvPicPr>
        <p:blipFill>
          <a:blip r:embed="rId2"/>
          <a:stretch/>
        </p:blipFill>
        <p:spPr>
          <a:xfrm>
            <a:off x="228600" y="5257800"/>
            <a:ext cx="8604000" cy="914040"/>
          </a:xfrm>
          <a:prstGeom prst="rect">
            <a:avLst/>
          </a:prstGeom>
          <a:ln>
            <a:noFill/>
          </a:ln>
        </p:spPr>
      </p:pic>
      <p:sp>
        <p:nvSpPr>
          <p:cNvPr id="122"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52F9591F-360B-4544-856E-0526E049ACAB}"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12720" y="228600"/>
            <a:ext cx="8152920" cy="990360"/>
          </a:xfrm>
          <a:prstGeom prst="rect">
            <a:avLst/>
          </a:prstGeom>
          <a:noFill/>
          <a:ln>
            <a:noFill/>
          </a:ln>
        </p:spPr>
        <p:txBody>
          <a:bodyPr lIns="90000" rIns="90000" tIns="45000" bIns="45000" anchor="ctr"/>
          <a:p>
            <a:pPr>
              <a:lnSpc>
                <a:spcPct val="100000"/>
              </a:lnSpc>
            </a:pPr>
            <a:r>
              <a:rPr b="0" lang="en-US" sz="3200" spc="-1" strike="noStrike">
                <a:solidFill>
                  <a:srgbClr val="d2533c"/>
                </a:solidFill>
                <a:uFill>
                  <a:solidFill>
                    <a:srgbClr val="ffffff"/>
                  </a:solidFill>
                </a:uFill>
                <a:latin typeface="Tw Cen MT"/>
              </a:rPr>
              <a:t>Meeting Daily Nutrition Requirements – Comparison</a:t>
            </a:r>
            <a:endParaRPr b="0" lang="en-US" sz="1800" spc="-1" strike="noStrike">
              <a:solidFill>
                <a:srgbClr val="292934"/>
              </a:solidFill>
              <a:uFill>
                <a:solidFill>
                  <a:srgbClr val="ffffff"/>
                </a:solidFill>
              </a:uFill>
              <a:latin typeface="Tw Cen MT"/>
            </a:endParaRPr>
          </a:p>
        </p:txBody>
      </p:sp>
      <p:graphicFrame>
        <p:nvGraphicFramePr>
          <p:cNvPr id="124" name="Chart 4"/>
          <p:cNvGraphicFramePr/>
          <p:nvPr/>
        </p:nvGraphicFramePr>
        <p:xfrm>
          <a:off x="2286000" y="2057400"/>
          <a:ext cx="4571640" cy="2742840"/>
        </p:xfrm>
        <a:graphic>
          <a:graphicData uri="http://schemas.openxmlformats.org/drawingml/2006/chart">
            <c:chart xmlns:c="http://schemas.openxmlformats.org/drawingml/2006/chart" xmlns:r="http://schemas.openxmlformats.org/officeDocument/2006/relationships" r:id="rId1"/>
          </a:graphicData>
        </a:graphic>
      </p:graphicFrame>
      <p:pic>
        <p:nvPicPr>
          <p:cNvPr id="125" name="Picture 2" descr=""/>
          <p:cNvPicPr/>
          <p:nvPr/>
        </p:nvPicPr>
        <p:blipFill>
          <a:blip r:embed="rId2"/>
          <a:stretch/>
        </p:blipFill>
        <p:spPr>
          <a:xfrm>
            <a:off x="304920" y="5181480"/>
            <a:ext cx="8381520" cy="1182600"/>
          </a:xfrm>
          <a:prstGeom prst="rect">
            <a:avLst/>
          </a:prstGeom>
          <a:ln>
            <a:noFill/>
          </a:ln>
        </p:spPr>
      </p:pic>
      <p:sp>
        <p:nvSpPr>
          <p:cNvPr id="126" name="TextShape 2"/>
          <p:cNvSpPr txBox="1"/>
          <p:nvPr/>
        </p:nvSpPr>
        <p:spPr>
          <a:xfrm>
            <a:off x="0" y="1272240"/>
            <a:ext cx="533160" cy="244080"/>
          </a:xfrm>
          <a:prstGeom prst="rect">
            <a:avLst/>
          </a:prstGeom>
          <a:noFill/>
          <a:ln>
            <a:noFill/>
          </a:ln>
        </p:spPr>
        <p:txBody>
          <a:bodyPr lIns="90000" rIns="90000" tIns="45000" bIns="45000" anchor="ctr"/>
          <a:p>
            <a:pPr algn="ctr">
              <a:lnSpc>
                <a:spcPct val="100000"/>
              </a:lnSpc>
            </a:pPr>
            <a:fld id="{8D927B33-3C65-451C-8199-17C8A54AF012}" type="slidenum">
              <a:rPr b="1" lang="en-US" sz="1400" spc="-1" strike="noStrike">
                <a:solidFill>
                  <a:srgbClr val="ffffff"/>
                </a:solidFill>
                <a:uFill>
                  <a:solidFill>
                    <a:srgbClr val="ffffff"/>
                  </a:solidFill>
                </a:uFill>
                <a:latin typeface="Tw Cen MT"/>
              </a:rPr>
              <a:t>&lt;number&gt;</a:t>
            </a:fld>
            <a:endParaRPr b="0" lang="en-US" sz="1400" spc="-1" strike="noStrike">
              <a:solidFill>
                <a:srgbClr val="000000"/>
              </a:solidFill>
              <a:uFill>
                <a:solidFill>
                  <a:srgbClr val="ffffff"/>
                </a:solidFill>
              </a:uFill>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Median</Template>
  <TotalTime>536</TotalTime>
  <Application>LibreOffice/5.1.4.2$Linux_X86_64 LibreOffice_project/10m0$Build-2</Application>
  <Words>2224</Words>
  <Paragraphs>236</Paragraphs>
  <Company>Hewlett-Packard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2015-08-11T19:00:16Z</dcterms:created>
  <dc:creator>Sarah Bednar</dc:creator>
  <dc:description/>
  <dc:language>en-US</dc:language>
  <cp:lastModifiedBy>Margaret Rembert</cp:lastModifiedBy>
  <cp:lastPrinted>2015-10-02T15:41:24Z</cp:lastPrinted>
  <dcterms:modified xsi:type="dcterms:W3CDTF">2016-08-18T17:31:30Z</dcterms:modified>
  <cp:revision>54</cp:revision>
  <dc:subject/>
  <dc:title>Meeder Investment Management Biometric Health Screening Aggregate Summary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24</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27</vt:i4>
  </property>
</Properties>
</file>