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1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6FEC-BAA2-834C-8B8A-CCFD1B2CE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Field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38F38-8F2E-384F-8620-E91514FB6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Dynamic Connectionist Model of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69449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AD2C-960E-F14D-8850-3FD57A96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Multialternative</a:t>
            </a:r>
            <a:r>
              <a:rPr lang="en-US" dirty="0"/>
              <a:t> Dynamic Decision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CF1EA-117B-5C43-AC3F-BE6C5EC4E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CF1EA-117B-5C43-AC3F-BE6C5EC4E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3490-55B7-6A44-B8E7-6193A9D5B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Parameters: Altogether there are four sets of parameters that need to be specified to derive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72618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BEC7-CF46-2749-9BFD-81F6C4A1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71C6-F6D5-9A41-A067-B4E65ADA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Roe, R. M., </a:t>
            </a:r>
            <a:r>
              <a:rPr lang="en-US" dirty="0" err="1"/>
              <a:t>Busemeyer</a:t>
            </a:r>
            <a:r>
              <a:rPr lang="en-US" dirty="0"/>
              <a:t>, J. R., &amp; Townsend, J. T. (2001). </a:t>
            </a:r>
            <a:r>
              <a:rPr lang="en-US" dirty="0" err="1"/>
              <a:t>Multialternative</a:t>
            </a:r>
            <a:r>
              <a:rPr lang="en-US" dirty="0"/>
              <a:t> decision field theory: A dynamic </a:t>
            </a:r>
            <a:r>
              <a:rPr lang="en-US" dirty="0" err="1"/>
              <a:t>connectionst</a:t>
            </a:r>
            <a:r>
              <a:rPr lang="en-US" dirty="0"/>
              <a:t> model of decision making. </a:t>
            </a:r>
            <a:r>
              <a:rPr lang="en-US" i="1" dirty="0"/>
              <a:t>Psychological review</a:t>
            </a:r>
            <a:r>
              <a:rPr lang="en-US" dirty="0"/>
              <a:t>, </a:t>
            </a:r>
            <a:r>
              <a:rPr lang="en-US" i="1" dirty="0"/>
              <a:t>108</a:t>
            </a:r>
            <a:r>
              <a:rPr lang="en-US" dirty="0"/>
              <a:t>(2), 370.</a:t>
            </a:r>
          </a:p>
          <a:p>
            <a:r>
              <a:rPr lang="en-US" dirty="0"/>
              <a:t>Jessup, R. (2019). Personal interview with L Stevens.</a:t>
            </a:r>
          </a:p>
        </p:txBody>
      </p:sp>
    </p:spTree>
    <p:extLst>
      <p:ext uri="{BB962C8B-B14F-4D97-AF65-F5344CB8AC3E}">
        <p14:creationId xmlns:p14="http://schemas.microsoft.com/office/powerpoint/2010/main" val="209512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46F9-5A84-5341-A579-5D2933B3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Preferential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479FD-52D3-774E-9545-457A4485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number of alternatives and attributes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Three cars</a:t>
            </a:r>
          </a:p>
          <a:p>
            <a:pPr lvl="1"/>
            <a:r>
              <a:rPr lang="en-US" dirty="0"/>
              <a:t>Three alternatives</a:t>
            </a:r>
          </a:p>
          <a:p>
            <a:pPr lvl="1"/>
            <a:r>
              <a:rPr lang="en-US" dirty="0"/>
              <a:t>Two attributes; Economy and Quality</a:t>
            </a:r>
          </a:p>
          <a:p>
            <a:pPr lvl="1"/>
            <a:r>
              <a:rPr lang="en-US" dirty="0"/>
              <a:t>Consider three choice effects; Attraction, Similarity, and Compromise</a:t>
            </a:r>
          </a:p>
        </p:txBody>
      </p:sp>
    </p:spTree>
    <p:extLst>
      <p:ext uri="{BB962C8B-B14F-4D97-AF65-F5344CB8AC3E}">
        <p14:creationId xmlns:p14="http://schemas.microsoft.com/office/powerpoint/2010/main" val="54661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5809-C699-C141-AC30-3360FB62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MultiAlternative</a:t>
            </a:r>
            <a:r>
              <a:rPr lang="en-US" dirty="0"/>
              <a:t> Preferential Choice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33B3D-5D64-9641-B092-B7EF7DF7E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296666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7EC1-F25F-B044-A888-113ABB4C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B1D1E-66FC-AF4B-B1A4-69801E50D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 Effect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19196-C5C9-2D46-A5AB-385B48A8F34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600" dirty="0" err="1"/>
              <a:t>Pr</a:t>
            </a:r>
            <a:r>
              <a:rPr lang="en-US" sz="1600" dirty="0"/>
              <a:t>(A|{A,B}) &gt; </a:t>
            </a:r>
            <a:r>
              <a:rPr lang="en-US" sz="1600" dirty="0" err="1"/>
              <a:t>Pr</a:t>
            </a:r>
            <a:r>
              <a:rPr lang="en-US" sz="1600" dirty="0"/>
              <a:t>(B|{A,B})</a:t>
            </a:r>
          </a:p>
          <a:p>
            <a:endParaRPr lang="en-US" sz="1600" dirty="0"/>
          </a:p>
          <a:p>
            <a:r>
              <a:rPr lang="en-US" sz="1600" dirty="0"/>
              <a:t>BUT</a:t>
            </a:r>
          </a:p>
          <a:p>
            <a:endParaRPr lang="en-US" sz="1600" dirty="0"/>
          </a:p>
          <a:p>
            <a:r>
              <a:rPr lang="en-US" sz="1600" dirty="0" err="1"/>
              <a:t>Pr</a:t>
            </a:r>
            <a:r>
              <a:rPr lang="en-US" sz="1600" dirty="0"/>
              <a:t>(A|{A,B,S}) &lt; </a:t>
            </a:r>
            <a:r>
              <a:rPr lang="en-US" sz="1600" dirty="0" err="1"/>
              <a:t>Pr</a:t>
            </a:r>
            <a:r>
              <a:rPr lang="en-US" sz="1600" dirty="0"/>
              <a:t>(B|{A,B,S})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47414-39EB-FA44-A765-E179461C6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Attraction Effect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996476-0341-A94A-AF14-0419C7CCB73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 err="1"/>
              <a:t>Pr</a:t>
            </a:r>
            <a:r>
              <a:rPr lang="en-US" sz="1600" dirty="0"/>
              <a:t>(A|{A,B}) &lt; </a:t>
            </a:r>
            <a:r>
              <a:rPr lang="en-US" sz="1600" dirty="0" err="1"/>
              <a:t>Pr</a:t>
            </a:r>
            <a:r>
              <a:rPr lang="en-US" sz="1600" dirty="0"/>
              <a:t>(B|{A,B})</a:t>
            </a:r>
          </a:p>
          <a:p>
            <a:endParaRPr lang="en-US" sz="1600" dirty="0"/>
          </a:p>
          <a:p>
            <a:r>
              <a:rPr lang="en-US" sz="1600" dirty="0"/>
              <a:t>BUT</a:t>
            </a:r>
          </a:p>
          <a:p>
            <a:endParaRPr lang="en-US" sz="1600" dirty="0"/>
          </a:p>
          <a:p>
            <a:r>
              <a:rPr lang="en-US" sz="1600" dirty="0" err="1"/>
              <a:t>Pr</a:t>
            </a:r>
            <a:r>
              <a:rPr lang="en-US" sz="1600" dirty="0"/>
              <a:t>(A|{A,B,D}) &gt; </a:t>
            </a:r>
            <a:r>
              <a:rPr lang="en-US" sz="1600" dirty="0" err="1"/>
              <a:t>Pr</a:t>
            </a:r>
            <a:r>
              <a:rPr lang="en-US" sz="1600" dirty="0"/>
              <a:t>(B|{A,B,D})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05F976-3F61-0C46-BF3F-1E0B298ED0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Compromise Effect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7D163A30-ADD3-2C49-A404-5B44D2EBD38B}"/>
                  </a:ext>
                </a:extLst>
              </p:cNvPr>
              <p:cNvSpPr>
                <a:spLocks noGrp="1"/>
              </p:cNvSpPr>
              <p:nvPr>
                <p:ph type="body" sz="half" idx="17"/>
              </p:nvPr>
            </p:nvSpPr>
            <p:spPr/>
            <p:txBody>
              <a:bodyPr>
                <a:normAutofit/>
              </a:bodyPr>
              <a:lstStyle/>
              <a:p>
                <a:endParaRPr lang="en-US" sz="1600" dirty="0"/>
              </a:p>
              <a:p>
                <a:r>
                  <a:rPr lang="en-US" sz="1600" dirty="0" err="1"/>
                  <a:t>Pr</a:t>
                </a:r>
                <a:r>
                  <a:rPr lang="en-US" sz="1600" dirty="0"/>
                  <a:t>(A|{A,B}) &gt; </a:t>
                </a:r>
                <a:r>
                  <a:rPr lang="en-US" sz="1600" dirty="0" err="1"/>
                  <a:t>Pr</a:t>
                </a:r>
                <a:r>
                  <a:rPr lang="en-US" sz="1600" dirty="0"/>
                  <a:t>(B|{A,B})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BUT</a:t>
                </a:r>
              </a:p>
              <a:p>
                <a:endParaRPr lang="en-US" sz="1600" dirty="0"/>
              </a:p>
              <a:p>
                <a:r>
                  <a:rPr lang="en-US" sz="1600" dirty="0" err="1"/>
                  <a:t>Pr</a:t>
                </a:r>
                <a:r>
                  <a:rPr lang="en-US" sz="1600" dirty="0"/>
                  <a:t>(A|{A,B,C})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Pr</a:t>
                </a:r>
                <a:r>
                  <a:rPr lang="en-US" sz="1600" dirty="0"/>
                  <a:t>(B|{A,B,C})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7D163A30-ADD3-2C49-A404-5B44D2EBD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7"/>
              </p:nvPr>
            </p:nvSpPr>
            <p:spPr>
              <a:blipFill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82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7EC1-F25F-B044-A888-113ABB4C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Findings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B1D1E-66FC-AF4B-B1A4-69801E50D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 Effect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19196-C5C9-2D46-A5AB-385B48A8F34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/>
          <a:lstStyle/>
          <a:p>
            <a:r>
              <a:rPr lang="en-US" dirty="0"/>
              <a:t>Three Cars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47414-39EB-FA44-A765-E179461C6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Attraction Effect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996476-0341-A94A-AF14-0419C7CCB73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Three Cars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05F976-3F61-0C46-BF3F-1E0B298ED0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Compromise Effect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163A30-ADD3-2C49-A404-5B44D2EBD38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Three Cars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6F571-C9DA-184C-9BE0-2D48A20F6C23}"/>
              </a:ext>
            </a:extLst>
          </p:cNvPr>
          <p:cNvCxnSpPr>
            <a:cxnSpLocks/>
          </p:cNvCxnSpPr>
          <p:nvPr/>
        </p:nvCxnSpPr>
        <p:spPr>
          <a:xfrm>
            <a:off x="1265583" y="3429000"/>
            <a:ext cx="0" cy="22826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2C8100-F8D0-C548-B7EC-72D5C7F54A2B}"/>
              </a:ext>
            </a:extLst>
          </p:cNvPr>
          <p:cNvCxnSpPr>
            <a:cxnSpLocks/>
          </p:cNvCxnSpPr>
          <p:nvPr/>
        </p:nvCxnSpPr>
        <p:spPr>
          <a:xfrm flipH="1">
            <a:off x="1265583" y="5711687"/>
            <a:ext cx="229262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679BC4-D2DD-AB43-B94C-45A0B824C122}"/>
              </a:ext>
            </a:extLst>
          </p:cNvPr>
          <p:cNvCxnSpPr>
            <a:cxnSpLocks/>
          </p:cNvCxnSpPr>
          <p:nvPr/>
        </p:nvCxnSpPr>
        <p:spPr>
          <a:xfrm>
            <a:off x="4956313" y="3420032"/>
            <a:ext cx="0" cy="22826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F21076-2313-FF4C-88FF-BB22C19330B1}"/>
              </a:ext>
            </a:extLst>
          </p:cNvPr>
          <p:cNvCxnSpPr>
            <a:cxnSpLocks/>
          </p:cNvCxnSpPr>
          <p:nvPr/>
        </p:nvCxnSpPr>
        <p:spPr>
          <a:xfrm flipH="1">
            <a:off x="4956313" y="5702719"/>
            <a:ext cx="229262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EE3D58-94E8-0F48-A4DE-E81370FA4F57}"/>
              </a:ext>
            </a:extLst>
          </p:cNvPr>
          <p:cNvCxnSpPr>
            <a:cxnSpLocks/>
          </p:cNvCxnSpPr>
          <p:nvPr/>
        </p:nvCxnSpPr>
        <p:spPr>
          <a:xfrm>
            <a:off x="8620539" y="3420031"/>
            <a:ext cx="0" cy="22826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7CDC56-1776-7441-80E4-205286B019F5}"/>
              </a:ext>
            </a:extLst>
          </p:cNvPr>
          <p:cNvCxnSpPr>
            <a:cxnSpLocks/>
          </p:cNvCxnSpPr>
          <p:nvPr/>
        </p:nvCxnSpPr>
        <p:spPr>
          <a:xfrm flipH="1">
            <a:off x="8620539" y="5702718"/>
            <a:ext cx="229262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AB0357-2BAE-C540-9C51-8627FFBB7948}"/>
              </a:ext>
            </a:extLst>
          </p:cNvPr>
          <p:cNvSpPr txBox="1"/>
          <p:nvPr/>
        </p:nvSpPr>
        <p:spPr>
          <a:xfrm rot="16200000">
            <a:off x="344692" y="4376706"/>
            <a:ext cx="125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47E8C4-BE19-B04F-A22F-873047E0E3F4}"/>
              </a:ext>
            </a:extLst>
          </p:cNvPr>
          <p:cNvSpPr txBox="1"/>
          <p:nvPr/>
        </p:nvSpPr>
        <p:spPr>
          <a:xfrm rot="16200000">
            <a:off x="4035421" y="4376707"/>
            <a:ext cx="125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F0A65E-7CF3-264F-A770-3E58863A0487}"/>
              </a:ext>
            </a:extLst>
          </p:cNvPr>
          <p:cNvSpPr txBox="1"/>
          <p:nvPr/>
        </p:nvSpPr>
        <p:spPr>
          <a:xfrm rot="16200000">
            <a:off x="7710005" y="4376707"/>
            <a:ext cx="125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4754EF-FDF1-1347-9C2C-22C2B19CC91A}"/>
              </a:ext>
            </a:extLst>
          </p:cNvPr>
          <p:cNvSpPr txBox="1"/>
          <p:nvPr/>
        </p:nvSpPr>
        <p:spPr>
          <a:xfrm>
            <a:off x="1888240" y="5780526"/>
            <a:ext cx="1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04674E-B9A7-7A47-B4C3-835A56306198}"/>
              </a:ext>
            </a:extLst>
          </p:cNvPr>
          <p:cNvSpPr txBox="1"/>
          <p:nvPr/>
        </p:nvSpPr>
        <p:spPr>
          <a:xfrm>
            <a:off x="5652971" y="5776036"/>
            <a:ext cx="1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144B8E-D0EB-934F-BC6E-F4BACBDB06FB}"/>
              </a:ext>
            </a:extLst>
          </p:cNvPr>
          <p:cNvSpPr txBox="1"/>
          <p:nvPr/>
        </p:nvSpPr>
        <p:spPr>
          <a:xfrm>
            <a:off x="9342783" y="5775172"/>
            <a:ext cx="1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CAC22-7A91-454D-804E-57B6CDE83574}"/>
              </a:ext>
            </a:extLst>
          </p:cNvPr>
          <p:cNvSpPr txBox="1"/>
          <p:nvPr/>
        </p:nvSpPr>
        <p:spPr>
          <a:xfrm>
            <a:off x="1477520" y="3478006"/>
            <a:ext cx="35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C8C99C-D144-6E43-9FF8-598FFB830835}"/>
              </a:ext>
            </a:extLst>
          </p:cNvPr>
          <p:cNvSpPr txBox="1"/>
          <p:nvPr/>
        </p:nvSpPr>
        <p:spPr>
          <a:xfrm>
            <a:off x="5164108" y="3472350"/>
            <a:ext cx="35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581035-437F-4C44-A587-117F388F1357}"/>
              </a:ext>
            </a:extLst>
          </p:cNvPr>
          <p:cNvSpPr txBox="1"/>
          <p:nvPr/>
        </p:nvSpPr>
        <p:spPr>
          <a:xfrm>
            <a:off x="8832479" y="3472350"/>
            <a:ext cx="35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49E450-A3F5-794D-9E71-297EA67199AA}"/>
              </a:ext>
            </a:extLst>
          </p:cNvPr>
          <p:cNvSpPr txBox="1"/>
          <p:nvPr/>
        </p:nvSpPr>
        <p:spPr>
          <a:xfrm>
            <a:off x="10536293" y="5186740"/>
            <a:ext cx="35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F0BEF1-87AB-DC42-A140-C03FA02A9102}"/>
              </a:ext>
            </a:extLst>
          </p:cNvPr>
          <p:cNvSpPr txBox="1"/>
          <p:nvPr/>
        </p:nvSpPr>
        <p:spPr>
          <a:xfrm>
            <a:off x="6872067" y="5186740"/>
            <a:ext cx="35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BCA00A-118B-5E46-8047-389C06AB88EB}"/>
              </a:ext>
            </a:extLst>
          </p:cNvPr>
          <p:cNvSpPr txBox="1"/>
          <p:nvPr/>
        </p:nvSpPr>
        <p:spPr>
          <a:xfrm>
            <a:off x="3184199" y="5185643"/>
            <a:ext cx="35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4A6BD-B49C-4842-8A48-A942F1E3FEE6}"/>
              </a:ext>
            </a:extLst>
          </p:cNvPr>
          <p:cNvSpPr txBox="1"/>
          <p:nvPr/>
        </p:nvSpPr>
        <p:spPr>
          <a:xfrm>
            <a:off x="1777512" y="3754128"/>
            <a:ext cx="34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59382-602C-E848-ABD7-CF5ED13C99BC}"/>
              </a:ext>
            </a:extLst>
          </p:cNvPr>
          <p:cNvSpPr txBox="1"/>
          <p:nvPr/>
        </p:nvSpPr>
        <p:spPr>
          <a:xfrm>
            <a:off x="5167594" y="3866738"/>
            <a:ext cx="34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DFCF2B-FBAD-8842-8D1C-C64119352D18}"/>
              </a:ext>
            </a:extLst>
          </p:cNvPr>
          <p:cNvSpPr txBox="1"/>
          <p:nvPr/>
        </p:nvSpPr>
        <p:spPr>
          <a:xfrm>
            <a:off x="9720824" y="4321459"/>
            <a:ext cx="34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5640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AD2C-960E-F14D-8850-3FD57A96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Multialternative</a:t>
            </a:r>
            <a:r>
              <a:rPr lang="en-US" dirty="0"/>
              <a:t> Dynamic Decision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CF1EA-117B-5C43-AC3F-BE6C5EC4E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en-US" b="0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]′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b="1" dirty="0"/>
                  <a:t>Component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]′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|…|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Component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)]′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𝐌𝐖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Component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Process represented by defining a contrast matrix, denoted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Matrix Product Form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𝐂𝐌𝐖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CF1EA-117B-5C43-AC3F-BE6C5EC4E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3490-55B7-6A44-B8E7-6193A9D5B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Valences</a:t>
            </a:r>
            <a:r>
              <a:rPr lang="en-US" dirty="0"/>
              <a:t>: At any moment in time, each alternative in the choice set is associated with a valence value.</a:t>
            </a:r>
          </a:p>
          <a:p>
            <a:endParaRPr lang="en-US" dirty="0"/>
          </a:p>
          <a:p>
            <a:r>
              <a:rPr lang="en-US" dirty="0"/>
              <a:t>Component 1: Personal evaluation</a:t>
            </a:r>
          </a:p>
          <a:p>
            <a:endParaRPr lang="en-US" dirty="0"/>
          </a:p>
          <a:p>
            <a:r>
              <a:rPr lang="en-US" dirty="0"/>
              <a:t>Component 2: Attention weight</a:t>
            </a:r>
          </a:p>
          <a:p>
            <a:endParaRPr lang="en-US" dirty="0"/>
          </a:p>
          <a:p>
            <a:r>
              <a:rPr lang="en-US" dirty="0"/>
              <a:t>Component 3: Contrast comparison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AD2C-960E-F14D-8850-3FD57A96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Multialternative</a:t>
            </a:r>
            <a:r>
              <a:rPr lang="en-US" dirty="0"/>
              <a:t> Dynamic Decision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CF1EA-117B-5C43-AC3F-BE6C5EC4E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]′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Component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AE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BE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CE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𝐌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𝐌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𝐐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Component 2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)]′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Component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AQ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BE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BQ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CE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CQ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  <m:e>
                              <m:box>
                                <m:box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mr>
                          <m:mr>
                            <m:e>
                              <m:box>
                                <m:box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box>
                                <m:box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mr>
                          <m:mr>
                            <m:e>
                              <m:box>
                                <m:box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box>
                                <m:box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Matrix Product Form</a:t>
                </a:r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𝐂𝐌𝐖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CF1EA-117B-5C43-AC3F-BE6C5EC4E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3490-55B7-6A44-B8E7-6193A9D5B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Valences: </a:t>
            </a:r>
            <a:r>
              <a:rPr lang="en-US" dirty="0"/>
              <a:t>Example: Three cars</a:t>
            </a:r>
          </a:p>
        </p:txBody>
      </p:sp>
    </p:spTree>
    <p:extLst>
      <p:ext uri="{BB962C8B-B14F-4D97-AF65-F5344CB8AC3E}">
        <p14:creationId xmlns:p14="http://schemas.microsoft.com/office/powerpoint/2010/main" val="143800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AD2C-960E-F14D-8850-3FD57A96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Multialternative</a:t>
            </a:r>
            <a:r>
              <a:rPr lang="en-US" dirty="0"/>
              <a:t> Dynamic Decision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CF1EA-117B-5C43-AC3F-BE6C5EC4E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𝐒𝐏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CF1EA-117B-5C43-AC3F-BE6C5EC4E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3490-55B7-6A44-B8E7-6193A9D5B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Preferences</a:t>
            </a:r>
            <a:r>
              <a:rPr lang="en-US" dirty="0"/>
              <a:t>: At any moment in time, each alternative in the choice set is associated with a preference strength.</a:t>
            </a:r>
          </a:p>
        </p:txBody>
      </p:sp>
    </p:spTree>
    <p:extLst>
      <p:ext uri="{BB962C8B-B14F-4D97-AF65-F5344CB8AC3E}">
        <p14:creationId xmlns:p14="http://schemas.microsoft.com/office/powerpoint/2010/main" val="158925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AD2C-960E-F14D-8850-3FD57A96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Multialternative</a:t>
            </a:r>
            <a:r>
              <a:rPr lang="en-US" dirty="0"/>
              <a:t> Dynamic Decision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CF1EA-117B-5C43-AC3F-BE6C5EC4E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.95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0.001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0.09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003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−0.001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−0.003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CF1EA-117B-5C43-AC3F-BE6C5EC4E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CC13490-55B7-6A44-B8E7-6193A9D5BC1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b="1" dirty="0"/>
                  <a:t>Feedback Matrix</a:t>
                </a:r>
                <a:r>
                  <a:rPr lang="en-US" dirty="0"/>
                  <a:t>: The feedback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self-connections and interconnections among the choice alternatives.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CC13490-55B7-6A44-B8E7-6193A9D5B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615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28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5766</TotalTime>
  <Words>551</Words>
  <Application>Microsoft Macintosh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Century Gothic</vt:lpstr>
      <vt:lpstr>Vapor Trail</vt:lpstr>
      <vt:lpstr>Decision Field Theory</vt:lpstr>
      <vt:lpstr>Preferential Choice</vt:lpstr>
      <vt:lpstr>MultiAlternative Preferential Choice</vt:lpstr>
      <vt:lpstr>Main Findings</vt:lpstr>
      <vt:lpstr>Main Findings (cont)</vt:lpstr>
      <vt:lpstr>Multialternative Dynamic Decision Process</vt:lpstr>
      <vt:lpstr>Multialternative Dynamic Decision Process</vt:lpstr>
      <vt:lpstr>Multialternative Dynamic Decision Process</vt:lpstr>
      <vt:lpstr>Multialternative Dynamic Decision Process</vt:lpstr>
      <vt:lpstr>Multialternative Dynamic Decision Process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Field Theory</dc:title>
  <dc:creator>Luke Stevens</dc:creator>
  <cp:lastModifiedBy>Luke Stevens</cp:lastModifiedBy>
  <cp:revision>61</cp:revision>
  <dcterms:created xsi:type="dcterms:W3CDTF">2019-10-29T23:54:09Z</dcterms:created>
  <dcterms:modified xsi:type="dcterms:W3CDTF">2019-11-05T14:20:28Z</dcterms:modified>
</cp:coreProperties>
</file>