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roxima Nova" panose="020B060007020508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3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18f5f1c00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18f5f1c0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18f5f1c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18f5f1c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18f5f1c00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18f5f1c0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18f5f1c0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318f5f1c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18f5f1c0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18f5f1c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18f5f1c0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18f5f1c0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18f5f1c0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18f5f1c0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18f5f1c0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18f5f1c0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18f5f1c0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18f5f1c0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AAISIG AWS Cloud Computing Workshop</a:t>
            </a:r>
            <a:endParaRPr b="1"/>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21 July 2023 | 1 pm - 3pm</a:t>
            </a:r>
            <a:endParaRPr b="1"/>
          </a:p>
        </p:txBody>
      </p:sp>
      <p:pic>
        <p:nvPicPr>
          <p:cNvPr id="61" name="Google Shape;61;p13"/>
          <p:cNvPicPr preferRelativeResize="0"/>
          <p:nvPr/>
        </p:nvPicPr>
        <p:blipFill rotWithShape="1">
          <a:blip r:embed="rId3">
            <a:alphaModFix amt="90000"/>
          </a:blip>
          <a:srcRect l="8248" t="25517" r="8431" b="36386"/>
          <a:stretch/>
        </p:blipFill>
        <p:spPr>
          <a:xfrm>
            <a:off x="6499425" y="2227750"/>
            <a:ext cx="1975200" cy="1959300"/>
          </a:xfrm>
          <a:prstGeom prst="roundRect">
            <a:avLst>
              <a:gd name="adj" fmla="val 9138"/>
            </a:avLst>
          </a:prstGeom>
          <a:noFill/>
          <a:ln>
            <a:noFill/>
          </a:ln>
          <a:effectLst>
            <a:reflection endPos="38000" dist="38100" dir="5400000" fadeDir="5400012"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Transition to Projects</a:t>
            </a:r>
            <a:endParaRPr b="1"/>
          </a:p>
        </p:txBody>
      </p:sp>
      <p:sp>
        <p:nvSpPr>
          <p:cNvPr id="147" name="Google Shape;14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That's the end of the Introduction!!!</a:t>
            </a:r>
            <a:endParaRPr sz="1600">
              <a:solidFill>
                <a:schemeClr val="dk1"/>
              </a:solidFill>
            </a:endParaRPr>
          </a:p>
          <a:p>
            <a:pPr marL="0" lvl="0" indent="0" algn="l" rtl="0">
              <a:spcBef>
                <a:spcPts val="1200"/>
              </a:spcBef>
              <a:spcAft>
                <a:spcPts val="1200"/>
              </a:spcAft>
              <a:buNone/>
            </a:pPr>
            <a:r>
              <a:rPr lang="en" sz="1600">
                <a:solidFill>
                  <a:schemeClr val="dk1"/>
                </a:solidFill>
              </a:rPr>
              <a:t>We will wait for those debugging to join back into the main call before starting the Projects.</a:t>
            </a:r>
            <a:endParaRPr sz="1600">
              <a:solidFill>
                <a:schemeClr val="dk1"/>
              </a:solidFill>
            </a:endParaRPr>
          </a:p>
        </p:txBody>
      </p:sp>
      <p:pic>
        <p:nvPicPr>
          <p:cNvPr id="148" name="Google Shape;148;p22"/>
          <p:cNvPicPr preferRelativeResize="0"/>
          <p:nvPr/>
        </p:nvPicPr>
        <p:blipFill rotWithShape="1">
          <a:blip r:embed="rId3">
            <a:alphaModFix amt="90000"/>
          </a:blip>
          <a:srcRect l="8248" t="25517" r="8431" b="36386"/>
          <a:stretch/>
        </p:blipFill>
        <p:spPr>
          <a:xfrm>
            <a:off x="6651825" y="2380150"/>
            <a:ext cx="1975200" cy="1959300"/>
          </a:xfrm>
          <a:prstGeom prst="roundRect">
            <a:avLst>
              <a:gd name="adj" fmla="val 9138"/>
            </a:avLst>
          </a:prstGeom>
          <a:noFill/>
          <a:ln>
            <a:noFill/>
          </a:ln>
          <a:effectLst>
            <a:reflection endPos="38000" dist="38100" dir="5400000" fadeDir="5400012"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Today’s Agenda</a:t>
            </a:r>
            <a:endParaRPr b="1"/>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
                <a:solidFill>
                  <a:schemeClr val="dk1"/>
                </a:solidFill>
              </a:rPr>
              <a:t>Workshop Setup Debugging</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Introduction to Cloud Computing &amp; IaC</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Start of Project A</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Start of Project B</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Cleaning up Infrastructure &amp; Closing Account</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End of Workshop</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body" idx="1"/>
          </p:nvPr>
        </p:nvSpPr>
        <p:spPr>
          <a:xfrm>
            <a:off x="193075" y="1152475"/>
            <a:ext cx="8732400" cy="3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Portion is for those who have </a:t>
            </a:r>
            <a:r>
              <a:rPr lang="en" sz="1600" b="1">
                <a:solidFill>
                  <a:schemeClr val="dk1"/>
                </a:solidFill>
              </a:rPr>
              <a:t>encountered</a:t>
            </a:r>
            <a:r>
              <a:rPr lang="en" sz="1600">
                <a:solidFill>
                  <a:schemeClr val="dk1"/>
                </a:solidFill>
              </a:rPr>
              <a:t> issues </a:t>
            </a:r>
            <a:r>
              <a:rPr lang="en" sz="1600" b="1">
                <a:solidFill>
                  <a:schemeClr val="dk1"/>
                </a:solidFill>
              </a:rPr>
              <a:t>completing</a:t>
            </a:r>
            <a:r>
              <a:rPr lang="en" sz="1600">
                <a:solidFill>
                  <a:schemeClr val="dk1"/>
                </a:solidFill>
              </a:rPr>
              <a:t> the provided start-up guide</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Setup Unattempted → Please complete it </a:t>
            </a:r>
            <a:r>
              <a:rPr lang="en" sz="1600" b="1">
                <a:solidFill>
                  <a:schemeClr val="dk1"/>
                </a:solidFill>
              </a:rPr>
              <a:t>NOW ASAP </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Setup Attempted AND </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Success → Remain in main call &amp; listen to presentation</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Failed </a:t>
            </a:r>
            <a:r>
              <a:rPr lang="en" sz="1600">
                <a:solidFill>
                  <a:srgbClr val="CC0000"/>
                </a:solidFill>
              </a:rPr>
              <a:t>AWS Set Up Portion</a:t>
            </a:r>
            <a:r>
              <a:rPr lang="en" sz="1600">
                <a:solidFill>
                  <a:schemeClr val="dk1"/>
                </a:solidFill>
              </a:rPr>
              <a:t> → Added into Breakout Room 1 </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Failed </a:t>
            </a:r>
            <a:r>
              <a:rPr lang="en" sz="1600">
                <a:solidFill>
                  <a:srgbClr val="3C78D8"/>
                </a:solidFill>
              </a:rPr>
              <a:t>Visual Studio Code Set Up Portion</a:t>
            </a:r>
            <a:r>
              <a:rPr lang="en" sz="1600">
                <a:solidFill>
                  <a:schemeClr val="dk1"/>
                </a:solidFill>
              </a:rPr>
              <a:t> </a:t>
            </a:r>
            <a:r>
              <a:rPr lang="en" sz="1600" b="1">
                <a:solidFill>
                  <a:schemeClr val="dk1"/>
                </a:solidFill>
              </a:rPr>
              <a:t>→</a:t>
            </a:r>
            <a:r>
              <a:rPr lang="en" sz="1600">
                <a:solidFill>
                  <a:schemeClr val="dk1"/>
                </a:solidFill>
              </a:rPr>
              <a:t> Added into Breakout Room 2</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Failed </a:t>
            </a:r>
            <a:r>
              <a:rPr lang="en" sz="1600">
                <a:solidFill>
                  <a:srgbClr val="674EA7"/>
                </a:solidFill>
              </a:rPr>
              <a:t>Terraform Set Up Portion</a:t>
            </a:r>
            <a:r>
              <a:rPr lang="en" sz="1600">
                <a:solidFill>
                  <a:schemeClr val="dk1"/>
                </a:solidFill>
              </a:rPr>
              <a:t> → Add into Breakout Room 3</a:t>
            </a:r>
            <a:endParaRPr sz="1600">
              <a:solidFill>
                <a:schemeClr val="dk1"/>
              </a:solidFill>
            </a:endParaRPr>
          </a:p>
          <a:p>
            <a:pPr marL="0" lvl="0" indent="0" algn="l" rtl="0">
              <a:spcBef>
                <a:spcPts val="1200"/>
              </a:spcBef>
              <a:spcAft>
                <a:spcPts val="1200"/>
              </a:spcAft>
              <a:buNone/>
            </a:pPr>
            <a:r>
              <a:rPr lang="en" sz="1600">
                <a:solidFill>
                  <a:schemeClr val="dk1"/>
                </a:solidFill>
              </a:rPr>
              <a:t>We will ask you to </a:t>
            </a:r>
            <a:r>
              <a:rPr lang="en" sz="1600" b="1">
                <a:solidFill>
                  <a:schemeClr val="dk1"/>
                </a:solidFill>
              </a:rPr>
              <a:t>RAISE YOUR HAND </a:t>
            </a:r>
            <a:r>
              <a:rPr lang="en" sz="1600">
                <a:solidFill>
                  <a:schemeClr val="dk1"/>
                </a:solidFill>
              </a:rPr>
              <a:t>when calling for those who have failed each portion so we can add you to the breakout rooms. If there are too many of you, please be patient. </a:t>
            </a:r>
            <a:endParaRPr sz="1600">
              <a:solidFill>
                <a:schemeClr val="dk1"/>
              </a:solidFill>
            </a:endParaRPr>
          </a:p>
        </p:txBody>
      </p:sp>
      <p:pic>
        <p:nvPicPr>
          <p:cNvPr id="73" name="Google Shape;73;p15"/>
          <p:cNvPicPr preferRelativeResize="0"/>
          <p:nvPr/>
        </p:nvPicPr>
        <p:blipFill>
          <a:blip r:embed="rId3">
            <a:alphaModFix/>
          </a:blip>
          <a:stretch>
            <a:fillRect/>
          </a:stretch>
        </p:blipFill>
        <p:spPr>
          <a:xfrm>
            <a:off x="3011450" y="4113675"/>
            <a:ext cx="3095625" cy="933450"/>
          </a:xfrm>
          <a:prstGeom prst="rect">
            <a:avLst/>
          </a:prstGeom>
          <a:noFill/>
          <a:ln>
            <a:noFill/>
          </a:ln>
        </p:spPr>
      </p:pic>
      <p:sp>
        <p:nvSpPr>
          <p:cNvPr id="74" name="Google Shape;74;p15"/>
          <p:cNvSpPr/>
          <p:nvPr/>
        </p:nvSpPr>
        <p:spPr>
          <a:xfrm>
            <a:off x="3867125" y="4113675"/>
            <a:ext cx="445500" cy="572700"/>
          </a:xfrm>
          <a:prstGeom prst="roundRect">
            <a:avLst>
              <a:gd name="adj" fmla="val 16667"/>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Workshop Setup Debugging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 - What is Cloud Computing?</a:t>
            </a:r>
            <a:endParaRPr b="1"/>
          </a:p>
        </p:txBody>
      </p:sp>
      <p:sp>
        <p:nvSpPr>
          <p:cNvPr id="81" name="Google Shape;81;p16"/>
          <p:cNvSpPr txBox="1">
            <a:spLocks noGrp="1"/>
          </p:cNvSpPr>
          <p:nvPr>
            <p:ph type="body" idx="1"/>
          </p:nvPr>
        </p:nvSpPr>
        <p:spPr>
          <a:xfrm>
            <a:off x="311700" y="1227975"/>
            <a:ext cx="5259900" cy="3416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600">
                <a:solidFill>
                  <a:schemeClr val="dk1"/>
                </a:solidFill>
              </a:rPr>
              <a:t>Cloud computing refers to the delivery of computing services over the internet, enabling convenient access to a shared pool of configurable computing resources. It involves the use of remote servers hosted on the internet to store, manage, and process data, rather than relying on local servers or personal devices.</a:t>
            </a:r>
            <a:endParaRPr sz="1600">
              <a:solidFill>
                <a:schemeClr val="dk1"/>
              </a:solidFill>
            </a:endParaRPr>
          </a:p>
          <a:p>
            <a:pPr marL="0" lvl="0" indent="0" algn="l" rtl="0">
              <a:lnSpc>
                <a:spcPct val="105000"/>
              </a:lnSpc>
              <a:spcBef>
                <a:spcPts val="1200"/>
              </a:spcBef>
              <a:spcAft>
                <a:spcPts val="1200"/>
              </a:spcAft>
              <a:buNone/>
            </a:pPr>
            <a:r>
              <a:rPr lang="en" sz="1600" b="1">
                <a:solidFill>
                  <a:schemeClr val="dk1"/>
                </a:solidFill>
              </a:rPr>
              <a:t>TLDR: Think of it as the lending or provision of computing power and services from a cloud provider (like AWS).</a:t>
            </a:r>
            <a:endParaRPr sz="1600" b="1">
              <a:solidFill>
                <a:schemeClr val="dk1"/>
              </a:solidFill>
            </a:endParaRPr>
          </a:p>
        </p:txBody>
      </p:sp>
      <p:pic>
        <p:nvPicPr>
          <p:cNvPr id="82" name="Google Shape;82;p16"/>
          <p:cNvPicPr preferRelativeResize="0"/>
          <p:nvPr/>
        </p:nvPicPr>
        <p:blipFill>
          <a:blip r:embed="rId3">
            <a:alphaModFix/>
          </a:blip>
          <a:stretch>
            <a:fillRect/>
          </a:stretch>
        </p:blipFill>
        <p:spPr>
          <a:xfrm>
            <a:off x="5984325" y="1775500"/>
            <a:ext cx="2847975" cy="1600200"/>
          </a:xfrm>
          <a:prstGeom prst="rect">
            <a:avLst/>
          </a:prstGeom>
          <a:noFill/>
          <a:ln w="28575" cap="flat" cmpd="sng">
            <a:solidFill>
              <a:schemeClr val="dk2"/>
            </a:solidFill>
            <a:prstDash val="solid"/>
            <a:round/>
            <a:headEnd type="none" w="sm" len="sm"/>
            <a:tailEnd type="none" w="sm" len="sm"/>
          </a:ln>
        </p:spPr>
      </p:pic>
      <p:sp>
        <p:nvSpPr>
          <p:cNvPr id="83" name="Google Shape;83;p16"/>
          <p:cNvSpPr txBox="1"/>
          <p:nvPr/>
        </p:nvSpPr>
        <p:spPr>
          <a:xfrm>
            <a:off x="5954975" y="3375700"/>
            <a:ext cx="28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Amazon Web Services (AWS) Our Cloud Provider for Today!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 - What can we “borrow” from the Cloud?</a:t>
            </a:r>
            <a:endParaRPr b="1"/>
          </a:p>
        </p:txBody>
      </p:sp>
      <p:sp>
        <p:nvSpPr>
          <p:cNvPr id="89" name="Google Shape;89;p17"/>
          <p:cNvSpPr txBox="1"/>
          <p:nvPr/>
        </p:nvSpPr>
        <p:spPr>
          <a:xfrm>
            <a:off x="351075" y="1200875"/>
            <a:ext cx="16515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rPr>
              <a:t>Virtual Machines</a:t>
            </a:r>
            <a:endParaRPr b="1">
              <a:solidFill>
                <a:schemeClr val="dk1"/>
              </a:solidFill>
            </a:endParaRPr>
          </a:p>
        </p:txBody>
      </p:sp>
      <p:sp>
        <p:nvSpPr>
          <p:cNvPr id="90" name="Google Shape;90;p17"/>
          <p:cNvSpPr txBox="1"/>
          <p:nvPr/>
        </p:nvSpPr>
        <p:spPr>
          <a:xfrm>
            <a:off x="2491738" y="1200875"/>
            <a:ext cx="16515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rPr>
              <a:t>Storage Services</a:t>
            </a:r>
            <a:endParaRPr b="1">
              <a:solidFill>
                <a:schemeClr val="dk1"/>
              </a:solidFill>
            </a:endParaRPr>
          </a:p>
        </p:txBody>
      </p:sp>
      <p:sp>
        <p:nvSpPr>
          <p:cNvPr id="91" name="Google Shape;91;p17"/>
          <p:cNvSpPr txBox="1"/>
          <p:nvPr/>
        </p:nvSpPr>
        <p:spPr>
          <a:xfrm>
            <a:off x="4572000" y="1200875"/>
            <a:ext cx="18894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rPr>
              <a:t>Database Hosting</a:t>
            </a:r>
            <a:endParaRPr b="1">
              <a:solidFill>
                <a:schemeClr val="dk1"/>
              </a:solidFill>
            </a:endParaRPr>
          </a:p>
        </p:txBody>
      </p:sp>
      <p:sp>
        <p:nvSpPr>
          <p:cNvPr id="92" name="Google Shape;92;p17"/>
          <p:cNvSpPr txBox="1"/>
          <p:nvPr/>
        </p:nvSpPr>
        <p:spPr>
          <a:xfrm>
            <a:off x="6773100" y="1200875"/>
            <a:ext cx="16515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rPr>
              <a:t>AI Services</a:t>
            </a:r>
            <a:endParaRPr b="1">
              <a:solidFill>
                <a:schemeClr val="dk1"/>
              </a:solidFill>
            </a:endParaRPr>
          </a:p>
        </p:txBody>
      </p:sp>
      <p:pic>
        <p:nvPicPr>
          <p:cNvPr id="93" name="Google Shape;93;p17"/>
          <p:cNvPicPr preferRelativeResize="0"/>
          <p:nvPr/>
        </p:nvPicPr>
        <p:blipFill>
          <a:blip r:embed="rId3">
            <a:alphaModFix/>
          </a:blip>
          <a:stretch>
            <a:fillRect/>
          </a:stretch>
        </p:blipFill>
        <p:spPr>
          <a:xfrm>
            <a:off x="593829" y="1546042"/>
            <a:ext cx="1165975" cy="647100"/>
          </a:xfrm>
          <a:prstGeom prst="rect">
            <a:avLst/>
          </a:prstGeom>
          <a:noFill/>
          <a:ln>
            <a:noFill/>
          </a:ln>
        </p:spPr>
      </p:pic>
      <p:pic>
        <p:nvPicPr>
          <p:cNvPr id="94" name="Google Shape;94;p17"/>
          <p:cNvPicPr preferRelativeResize="0"/>
          <p:nvPr/>
        </p:nvPicPr>
        <p:blipFill>
          <a:blip r:embed="rId4">
            <a:alphaModFix/>
          </a:blip>
          <a:stretch>
            <a:fillRect/>
          </a:stretch>
        </p:blipFill>
        <p:spPr>
          <a:xfrm>
            <a:off x="554413" y="2193148"/>
            <a:ext cx="1244775" cy="685300"/>
          </a:xfrm>
          <a:prstGeom prst="rect">
            <a:avLst/>
          </a:prstGeom>
          <a:noFill/>
          <a:ln>
            <a:noFill/>
          </a:ln>
        </p:spPr>
      </p:pic>
      <p:pic>
        <p:nvPicPr>
          <p:cNvPr id="95" name="Google Shape;95;p17"/>
          <p:cNvPicPr preferRelativeResize="0"/>
          <p:nvPr/>
        </p:nvPicPr>
        <p:blipFill>
          <a:blip r:embed="rId5">
            <a:alphaModFix/>
          </a:blip>
          <a:stretch>
            <a:fillRect/>
          </a:stretch>
        </p:blipFill>
        <p:spPr>
          <a:xfrm>
            <a:off x="593838" y="2878450"/>
            <a:ext cx="1165975" cy="548880"/>
          </a:xfrm>
          <a:prstGeom prst="rect">
            <a:avLst/>
          </a:prstGeom>
          <a:noFill/>
          <a:ln>
            <a:noFill/>
          </a:ln>
        </p:spPr>
      </p:pic>
      <p:pic>
        <p:nvPicPr>
          <p:cNvPr id="96" name="Google Shape;96;p17"/>
          <p:cNvPicPr preferRelativeResize="0"/>
          <p:nvPr/>
        </p:nvPicPr>
        <p:blipFill>
          <a:blip r:embed="rId6">
            <a:alphaModFix/>
          </a:blip>
          <a:stretch>
            <a:fillRect/>
          </a:stretch>
        </p:blipFill>
        <p:spPr>
          <a:xfrm>
            <a:off x="2734500" y="1560125"/>
            <a:ext cx="1165975" cy="657654"/>
          </a:xfrm>
          <a:prstGeom prst="rect">
            <a:avLst/>
          </a:prstGeom>
          <a:noFill/>
          <a:ln>
            <a:noFill/>
          </a:ln>
        </p:spPr>
      </p:pic>
      <p:pic>
        <p:nvPicPr>
          <p:cNvPr id="97" name="Google Shape;97;p17"/>
          <p:cNvPicPr preferRelativeResize="0"/>
          <p:nvPr/>
        </p:nvPicPr>
        <p:blipFill>
          <a:blip r:embed="rId7">
            <a:alphaModFix/>
          </a:blip>
          <a:stretch>
            <a:fillRect/>
          </a:stretch>
        </p:blipFill>
        <p:spPr>
          <a:xfrm>
            <a:off x="2734488" y="2217767"/>
            <a:ext cx="1165975" cy="655861"/>
          </a:xfrm>
          <a:prstGeom prst="rect">
            <a:avLst/>
          </a:prstGeom>
          <a:noFill/>
          <a:ln>
            <a:noFill/>
          </a:ln>
        </p:spPr>
      </p:pic>
      <p:pic>
        <p:nvPicPr>
          <p:cNvPr id="98" name="Google Shape;98;p17"/>
          <p:cNvPicPr preferRelativeResize="0"/>
          <p:nvPr/>
        </p:nvPicPr>
        <p:blipFill>
          <a:blip r:embed="rId8">
            <a:alphaModFix/>
          </a:blip>
          <a:stretch>
            <a:fillRect/>
          </a:stretch>
        </p:blipFill>
        <p:spPr>
          <a:xfrm>
            <a:off x="2734475" y="2873628"/>
            <a:ext cx="1165975" cy="641898"/>
          </a:xfrm>
          <a:prstGeom prst="rect">
            <a:avLst/>
          </a:prstGeom>
          <a:noFill/>
          <a:ln>
            <a:noFill/>
          </a:ln>
        </p:spPr>
      </p:pic>
      <p:pic>
        <p:nvPicPr>
          <p:cNvPr id="99" name="Google Shape;99;p17"/>
          <p:cNvPicPr preferRelativeResize="0"/>
          <p:nvPr/>
        </p:nvPicPr>
        <p:blipFill>
          <a:blip r:embed="rId9">
            <a:alphaModFix/>
          </a:blip>
          <a:stretch>
            <a:fillRect/>
          </a:stretch>
        </p:blipFill>
        <p:spPr>
          <a:xfrm>
            <a:off x="4875175" y="1561125"/>
            <a:ext cx="1165975" cy="655869"/>
          </a:xfrm>
          <a:prstGeom prst="rect">
            <a:avLst/>
          </a:prstGeom>
          <a:noFill/>
          <a:ln>
            <a:noFill/>
          </a:ln>
        </p:spPr>
      </p:pic>
      <p:pic>
        <p:nvPicPr>
          <p:cNvPr id="100" name="Google Shape;100;p17"/>
          <p:cNvPicPr preferRelativeResize="0"/>
          <p:nvPr/>
        </p:nvPicPr>
        <p:blipFill>
          <a:blip r:embed="rId10">
            <a:alphaModFix/>
          </a:blip>
          <a:stretch>
            <a:fillRect/>
          </a:stretch>
        </p:blipFill>
        <p:spPr>
          <a:xfrm>
            <a:off x="4875175" y="2217000"/>
            <a:ext cx="1165975" cy="551807"/>
          </a:xfrm>
          <a:prstGeom prst="rect">
            <a:avLst/>
          </a:prstGeom>
          <a:noFill/>
          <a:ln>
            <a:noFill/>
          </a:ln>
        </p:spPr>
      </p:pic>
      <p:pic>
        <p:nvPicPr>
          <p:cNvPr id="101" name="Google Shape;101;p17"/>
          <p:cNvPicPr preferRelativeResize="0"/>
          <p:nvPr/>
        </p:nvPicPr>
        <p:blipFill>
          <a:blip r:embed="rId11">
            <a:alphaModFix/>
          </a:blip>
          <a:stretch>
            <a:fillRect/>
          </a:stretch>
        </p:blipFill>
        <p:spPr>
          <a:xfrm>
            <a:off x="6976463" y="1561125"/>
            <a:ext cx="1244775" cy="589118"/>
          </a:xfrm>
          <a:prstGeom prst="rect">
            <a:avLst/>
          </a:prstGeom>
          <a:noFill/>
          <a:ln>
            <a:noFill/>
          </a:ln>
        </p:spPr>
      </p:pic>
      <p:pic>
        <p:nvPicPr>
          <p:cNvPr id="102" name="Google Shape;102;p17"/>
          <p:cNvPicPr preferRelativeResize="0"/>
          <p:nvPr/>
        </p:nvPicPr>
        <p:blipFill>
          <a:blip r:embed="rId12">
            <a:alphaModFix/>
          </a:blip>
          <a:stretch>
            <a:fillRect/>
          </a:stretch>
        </p:blipFill>
        <p:spPr>
          <a:xfrm>
            <a:off x="7039125" y="2150250"/>
            <a:ext cx="1119469" cy="548875"/>
          </a:xfrm>
          <a:prstGeom prst="rect">
            <a:avLst/>
          </a:prstGeom>
          <a:noFill/>
          <a:ln>
            <a:noFill/>
          </a:ln>
        </p:spPr>
      </p:pic>
      <p:pic>
        <p:nvPicPr>
          <p:cNvPr id="103" name="Google Shape;103;p17"/>
          <p:cNvPicPr preferRelativeResize="0"/>
          <p:nvPr/>
        </p:nvPicPr>
        <p:blipFill>
          <a:blip r:embed="rId13">
            <a:alphaModFix/>
          </a:blip>
          <a:stretch>
            <a:fillRect/>
          </a:stretch>
        </p:blipFill>
        <p:spPr>
          <a:xfrm>
            <a:off x="7015888" y="2687049"/>
            <a:ext cx="1165950" cy="560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 - What is Infrastructure as Code (IaC)?</a:t>
            </a:r>
            <a:endParaRPr b="1"/>
          </a:p>
        </p:txBody>
      </p:sp>
      <p:sp>
        <p:nvSpPr>
          <p:cNvPr id="109" name="Google Shape;109;p18"/>
          <p:cNvSpPr txBox="1">
            <a:spLocks noGrp="1"/>
          </p:cNvSpPr>
          <p:nvPr>
            <p:ph type="body" idx="1"/>
          </p:nvPr>
        </p:nvSpPr>
        <p:spPr>
          <a:xfrm>
            <a:off x="311700" y="1161925"/>
            <a:ext cx="4401000" cy="3677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en" sz="1629">
                <a:solidFill>
                  <a:schemeClr val="dk1"/>
                </a:solidFill>
              </a:rPr>
              <a:t>Infrastructure as Code (IaC) allows you to define and manage infrastructure resources using code. Instead of manually configuring and provisioning infrastructure components, such as servers, networks, and storage, IaC enables you to declare the desired state of your infrastructure using code, and then use automation to provision and manage those resources.</a:t>
            </a:r>
            <a:endParaRPr sz="1629">
              <a:solidFill>
                <a:schemeClr val="dk1"/>
              </a:solidFill>
            </a:endParaRPr>
          </a:p>
          <a:p>
            <a:pPr marL="0" lvl="0" indent="0" algn="l" rtl="0">
              <a:lnSpc>
                <a:spcPct val="105000"/>
              </a:lnSpc>
              <a:spcBef>
                <a:spcPts val="1200"/>
              </a:spcBef>
              <a:spcAft>
                <a:spcPts val="1200"/>
              </a:spcAft>
              <a:buSzPts val="935"/>
              <a:buNone/>
            </a:pPr>
            <a:r>
              <a:rPr lang="en" sz="1629" b="1">
                <a:solidFill>
                  <a:schemeClr val="dk1"/>
                </a:solidFill>
              </a:rPr>
              <a:t>TLDR: Instead of using the AWS Web-based console to provision, we can instead use an IaC provisioning tool (like Terraform) to do it for us using code.</a:t>
            </a:r>
            <a:endParaRPr sz="1629" b="1">
              <a:solidFill>
                <a:schemeClr val="dk1"/>
              </a:solidFill>
            </a:endParaRPr>
          </a:p>
        </p:txBody>
      </p:sp>
      <p:pic>
        <p:nvPicPr>
          <p:cNvPr id="110" name="Google Shape;110;p18"/>
          <p:cNvPicPr preferRelativeResize="0"/>
          <p:nvPr/>
        </p:nvPicPr>
        <p:blipFill>
          <a:blip r:embed="rId3">
            <a:alphaModFix/>
          </a:blip>
          <a:stretch>
            <a:fillRect/>
          </a:stretch>
        </p:blipFill>
        <p:spPr>
          <a:xfrm>
            <a:off x="5743500" y="1747225"/>
            <a:ext cx="3028950" cy="1514475"/>
          </a:xfrm>
          <a:prstGeom prst="rect">
            <a:avLst/>
          </a:prstGeom>
          <a:noFill/>
          <a:ln w="28575" cap="flat" cmpd="sng">
            <a:solidFill>
              <a:schemeClr val="dk2"/>
            </a:solidFill>
            <a:prstDash val="solid"/>
            <a:round/>
            <a:headEnd type="none" w="sm" len="sm"/>
            <a:tailEnd type="none" w="sm" len="sm"/>
          </a:ln>
        </p:spPr>
      </p:pic>
      <p:sp>
        <p:nvSpPr>
          <p:cNvPr id="111" name="Google Shape;111;p18"/>
          <p:cNvSpPr txBox="1"/>
          <p:nvPr/>
        </p:nvSpPr>
        <p:spPr>
          <a:xfrm>
            <a:off x="5819325" y="3261700"/>
            <a:ext cx="28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HashiCorp Terraform</a:t>
            </a:r>
            <a:endParaRPr b="1"/>
          </a:p>
          <a:p>
            <a:pPr marL="0" lvl="0" indent="0" algn="ctr" rtl="0">
              <a:spcBef>
                <a:spcPts val="0"/>
              </a:spcBef>
              <a:spcAft>
                <a:spcPts val="0"/>
              </a:spcAft>
              <a:buNone/>
            </a:pPr>
            <a:r>
              <a:rPr lang="en" b="1"/>
              <a:t>Our IaC Tool for Today!</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 - Benefits of IaC</a:t>
            </a:r>
            <a:endParaRPr b="1"/>
          </a:p>
        </p:txBody>
      </p:sp>
      <p:sp>
        <p:nvSpPr>
          <p:cNvPr id="117" name="Google Shape;11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600" b="1">
                <a:solidFill>
                  <a:schemeClr val="dk1"/>
                </a:solidFill>
              </a:rPr>
              <a:t>Automation</a:t>
            </a:r>
            <a:endParaRPr sz="1600" b="1">
              <a:solidFill>
                <a:schemeClr val="dk1"/>
              </a:solidFill>
            </a:endParaRPr>
          </a:p>
          <a:p>
            <a:pPr marL="457200" lvl="0" indent="-330200" algn="l" rtl="0">
              <a:lnSpc>
                <a:spcPct val="95000"/>
              </a:lnSpc>
              <a:spcBef>
                <a:spcPts val="1200"/>
              </a:spcBef>
              <a:spcAft>
                <a:spcPts val="0"/>
              </a:spcAft>
              <a:buClr>
                <a:schemeClr val="dk1"/>
              </a:buClr>
              <a:buSzPts val="1600"/>
              <a:buChar char="-"/>
            </a:pPr>
            <a:r>
              <a:rPr lang="en" sz="1600">
                <a:solidFill>
                  <a:schemeClr val="dk1"/>
                </a:solidFill>
              </a:rPr>
              <a:t>Single command for Cloud Infrastructure setup and teardown (Instantly showcase projects during interviews)</a:t>
            </a:r>
            <a:endParaRPr sz="1600">
              <a:solidFill>
                <a:schemeClr val="dk1"/>
              </a:solidFill>
            </a:endParaRPr>
          </a:p>
          <a:p>
            <a:pPr marL="457200" lvl="0" indent="-330200" algn="l" rtl="0">
              <a:lnSpc>
                <a:spcPct val="95000"/>
              </a:lnSpc>
              <a:spcBef>
                <a:spcPts val="0"/>
              </a:spcBef>
              <a:spcAft>
                <a:spcPts val="0"/>
              </a:spcAft>
              <a:buClr>
                <a:schemeClr val="dk1"/>
              </a:buClr>
              <a:buSzPts val="1600"/>
              <a:buChar char="-"/>
            </a:pPr>
            <a:r>
              <a:rPr lang="en" sz="1600">
                <a:solidFill>
                  <a:schemeClr val="dk1"/>
                </a:solidFill>
              </a:rPr>
              <a:t>Scheduled auto Apply/Destroy for cost optimization during low traffic.</a:t>
            </a:r>
            <a:endParaRPr sz="1600">
              <a:solidFill>
                <a:schemeClr val="dk1"/>
              </a:solidFill>
            </a:endParaRPr>
          </a:p>
          <a:p>
            <a:pPr marL="0" lvl="0" indent="0" algn="l" rtl="0">
              <a:lnSpc>
                <a:spcPct val="95000"/>
              </a:lnSpc>
              <a:spcBef>
                <a:spcPts val="1200"/>
              </a:spcBef>
              <a:spcAft>
                <a:spcPts val="0"/>
              </a:spcAft>
              <a:buSzPts val="1018"/>
              <a:buNone/>
            </a:pPr>
            <a:r>
              <a:rPr lang="en" sz="1600" b="1">
                <a:solidFill>
                  <a:schemeClr val="dk1"/>
                </a:solidFill>
              </a:rPr>
              <a:t>Documentation</a:t>
            </a:r>
            <a:endParaRPr sz="1600" b="1">
              <a:solidFill>
                <a:schemeClr val="dk1"/>
              </a:solidFill>
            </a:endParaRPr>
          </a:p>
          <a:p>
            <a:pPr marL="457200" lvl="0" indent="-330200" algn="l" rtl="0">
              <a:lnSpc>
                <a:spcPct val="95000"/>
              </a:lnSpc>
              <a:spcBef>
                <a:spcPts val="1200"/>
              </a:spcBef>
              <a:spcAft>
                <a:spcPts val="0"/>
              </a:spcAft>
              <a:buClr>
                <a:schemeClr val="dk1"/>
              </a:buClr>
              <a:buSzPts val="1600"/>
              <a:buChar char="-"/>
            </a:pPr>
            <a:r>
              <a:rPr lang="en" sz="1600">
                <a:solidFill>
                  <a:schemeClr val="dk1"/>
                </a:solidFill>
              </a:rPr>
              <a:t>IaC enables comprehensive Cloud Infrastructure documentation (Ideal for showcasing projects on GitHub or other repositories).</a:t>
            </a:r>
            <a:endParaRPr sz="1600">
              <a:solidFill>
                <a:schemeClr val="dk1"/>
              </a:solidFill>
            </a:endParaRPr>
          </a:p>
          <a:p>
            <a:pPr marL="0" lvl="0" indent="0" algn="l" rtl="0">
              <a:lnSpc>
                <a:spcPct val="95000"/>
              </a:lnSpc>
              <a:spcBef>
                <a:spcPts val="1200"/>
              </a:spcBef>
              <a:spcAft>
                <a:spcPts val="0"/>
              </a:spcAft>
              <a:buSzPts val="1018"/>
              <a:buNone/>
            </a:pPr>
            <a:r>
              <a:rPr lang="en" sz="1600" b="1">
                <a:solidFill>
                  <a:schemeClr val="dk1"/>
                </a:solidFill>
              </a:rPr>
              <a:t>Collaboration</a:t>
            </a:r>
            <a:endParaRPr sz="1600" b="1">
              <a:solidFill>
                <a:schemeClr val="dk1"/>
              </a:solidFill>
            </a:endParaRPr>
          </a:p>
          <a:p>
            <a:pPr marL="457200" lvl="0" indent="-330200" algn="l" rtl="0">
              <a:lnSpc>
                <a:spcPct val="95000"/>
              </a:lnSpc>
              <a:spcBef>
                <a:spcPts val="1200"/>
              </a:spcBef>
              <a:spcAft>
                <a:spcPts val="0"/>
              </a:spcAft>
              <a:buClr>
                <a:schemeClr val="dk1"/>
              </a:buClr>
              <a:buSzPts val="1600"/>
              <a:buChar char="-"/>
            </a:pPr>
            <a:r>
              <a:rPr lang="en" sz="1600">
                <a:solidFill>
                  <a:schemeClr val="dk1"/>
                </a:solidFill>
              </a:rPr>
              <a:t>Real-time collaboration for simultaneous Terraform project development (Developers can collaborate efficiently on cloud projects).</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 - IDE &amp; Tools</a:t>
            </a:r>
            <a:endParaRPr b="1"/>
          </a:p>
        </p:txBody>
      </p:sp>
      <p:sp>
        <p:nvSpPr>
          <p:cNvPr id="123" name="Google Shape;123;p20"/>
          <p:cNvSpPr txBox="1">
            <a:spLocks noGrp="1"/>
          </p:cNvSpPr>
          <p:nvPr>
            <p:ph type="body" idx="1"/>
          </p:nvPr>
        </p:nvSpPr>
        <p:spPr>
          <a:xfrm>
            <a:off x="311700" y="1152475"/>
            <a:ext cx="8520600" cy="17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Developer Environment Rundown</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b="1">
                <a:solidFill>
                  <a:schemeClr val="dk1"/>
                </a:solidFill>
              </a:rPr>
              <a:t>Command Prompt</a:t>
            </a:r>
            <a:r>
              <a:rPr lang="en" sz="1600">
                <a:solidFill>
                  <a:schemeClr val="dk1"/>
                </a:solidFill>
              </a:rPr>
              <a:t> to run Terraform codes using commands</a:t>
            </a:r>
            <a:endParaRPr sz="1600">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Visual Studio Code</a:t>
            </a:r>
            <a:r>
              <a:rPr lang="en" sz="1600">
                <a:solidFill>
                  <a:schemeClr val="dk1"/>
                </a:solidFill>
              </a:rPr>
              <a:t> as the IDE to view and edit codes</a:t>
            </a:r>
            <a:endParaRPr sz="1600">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Amazon Web Services</a:t>
            </a:r>
            <a:r>
              <a:rPr lang="en" sz="1600">
                <a:solidFill>
                  <a:schemeClr val="dk1"/>
                </a:solidFill>
              </a:rPr>
              <a:t> as the Cloud Provider to lend us the Infrastructure</a:t>
            </a:r>
            <a:endParaRPr sz="1600">
              <a:solidFill>
                <a:schemeClr val="dk1"/>
              </a:solidFill>
            </a:endParaRPr>
          </a:p>
        </p:txBody>
      </p:sp>
      <p:pic>
        <p:nvPicPr>
          <p:cNvPr id="124" name="Google Shape;124;p20"/>
          <p:cNvPicPr preferRelativeResize="0"/>
          <p:nvPr/>
        </p:nvPicPr>
        <p:blipFill>
          <a:blip r:embed="rId3">
            <a:alphaModFix/>
          </a:blip>
          <a:stretch>
            <a:fillRect/>
          </a:stretch>
        </p:blipFill>
        <p:spPr>
          <a:xfrm>
            <a:off x="1053400" y="2933375"/>
            <a:ext cx="1408200" cy="1408200"/>
          </a:xfrm>
          <a:prstGeom prst="rect">
            <a:avLst/>
          </a:prstGeom>
          <a:noFill/>
          <a:ln>
            <a:noFill/>
          </a:ln>
        </p:spPr>
      </p:pic>
      <p:pic>
        <p:nvPicPr>
          <p:cNvPr id="125" name="Google Shape;125;p20"/>
          <p:cNvPicPr preferRelativeResize="0"/>
          <p:nvPr/>
        </p:nvPicPr>
        <p:blipFill>
          <a:blip r:embed="rId4">
            <a:alphaModFix/>
          </a:blip>
          <a:stretch>
            <a:fillRect/>
          </a:stretch>
        </p:blipFill>
        <p:spPr>
          <a:xfrm>
            <a:off x="3935267" y="3000750"/>
            <a:ext cx="1273467" cy="1273452"/>
          </a:xfrm>
          <a:prstGeom prst="rect">
            <a:avLst/>
          </a:prstGeom>
          <a:noFill/>
          <a:ln>
            <a:noFill/>
          </a:ln>
        </p:spPr>
      </p:pic>
      <p:pic>
        <p:nvPicPr>
          <p:cNvPr id="126" name="Google Shape;126;p20"/>
          <p:cNvPicPr preferRelativeResize="0"/>
          <p:nvPr/>
        </p:nvPicPr>
        <p:blipFill>
          <a:blip r:embed="rId5">
            <a:alphaModFix/>
          </a:blip>
          <a:stretch>
            <a:fillRect/>
          </a:stretch>
        </p:blipFill>
        <p:spPr>
          <a:xfrm>
            <a:off x="6682402" y="2895200"/>
            <a:ext cx="1484550" cy="1484550"/>
          </a:xfrm>
          <a:prstGeom prst="rect">
            <a:avLst/>
          </a:prstGeom>
          <a:noFill/>
          <a:ln>
            <a:noFill/>
          </a:ln>
        </p:spPr>
      </p:pic>
      <p:cxnSp>
        <p:nvCxnSpPr>
          <p:cNvPr id="127" name="Google Shape;127;p20"/>
          <p:cNvCxnSpPr>
            <a:stCxn id="124" idx="3"/>
          </p:cNvCxnSpPr>
          <p:nvPr/>
        </p:nvCxnSpPr>
        <p:spPr>
          <a:xfrm>
            <a:off x="2461600" y="3637475"/>
            <a:ext cx="1279200" cy="2700"/>
          </a:xfrm>
          <a:prstGeom prst="straightConnector1">
            <a:avLst/>
          </a:prstGeom>
          <a:noFill/>
          <a:ln w="28575" cap="flat" cmpd="sng">
            <a:solidFill>
              <a:schemeClr val="dk2"/>
            </a:solidFill>
            <a:prstDash val="solid"/>
            <a:round/>
            <a:headEnd type="none" w="med" len="med"/>
            <a:tailEnd type="triangle" w="med" len="med"/>
          </a:ln>
        </p:spPr>
      </p:cxnSp>
      <p:cxnSp>
        <p:nvCxnSpPr>
          <p:cNvPr id="128" name="Google Shape;128;p20"/>
          <p:cNvCxnSpPr/>
          <p:nvPr/>
        </p:nvCxnSpPr>
        <p:spPr>
          <a:xfrm rot="10800000" flipH="1">
            <a:off x="5347663" y="3636125"/>
            <a:ext cx="1195800" cy="2700"/>
          </a:xfrm>
          <a:prstGeom prst="straightConnector1">
            <a:avLst/>
          </a:prstGeom>
          <a:noFill/>
          <a:ln w="28575" cap="flat" cmpd="sng">
            <a:solidFill>
              <a:schemeClr val="dk2"/>
            </a:solidFill>
            <a:prstDash val="solid"/>
            <a:round/>
            <a:headEnd type="none" w="med" len="med"/>
            <a:tailEnd type="triangle" w="med" len="med"/>
          </a:ln>
        </p:spPr>
      </p:cxnSp>
      <p:sp>
        <p:nvSpPr>
          <p:cNvPr id="129" name="Google Shape;129;p20"/>
          <p:cNvSpPr txBox="1"/>
          <p:nvPr/>
        </p:nvSpPr>
        <p:spPr>
          <a:xfrm>
            <a:off x="936400" y="4274200"/>
            <a:ext cx="1642200" cy="3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Command Prompt</a:t>
            </a:r>
            <a:endParaRPr>
              <a:latin typeface="Proxima Nova"/>
              <a:ea typeface="Proxima Nova"/>
              <a:cs typeface="Proxima Nova"/>
              <a:sym typeface="Proxima Nova"/>
            </a:endParaRPr>
          </a:p>
        </p:txBody>
      </p:sp>
      <p:sp>
        <p:nvSpPr>
          <p:cNvPr id="130" name="Google Shape;130;p20"/>
          <p:cNvSpPr txBox="1"/>
          <p:nvPr/>
        </p:nvSpPr>
        <p:spPr>
          <a:xfrm>
            <a:off x="3707700" y="4274200"/>
            <a:ext cx="1728600" cy="3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Visual Studio Code</a:t>
            </a:r>
            <a:endParaRPr>
              <a:latin typeface="Proxima Nova"/>
              <a:ea typeface="Proxima Nova"/>
              <a:cs typeface="Proxima Nova"/>
              <a:sym typeface="Proxima Nova"/>
            </a:endParaRPr>
          </a:p>
        </p:txBody>
      </p:sp>
      <p:sp>
        <p:nvSpPr>
          <p:cNvPr id="131" name="Google Shape;131;p20"/>
          <p:cNvSpPr txBox="1"/>
          <p:nvPr/>
        </p:nvSpPr>
        <p:spPr>
          <a:xfrm>
            <a:off x="6340025" y="4274200"/>
            <a:ext cx="2169300" cy="3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Amazon Web Services</a:t>
            </a:r>
            <a:endParaRPr>
              <a:latin typeface="Proxima Nova"/>
              <a:ea typeface="Proxima Nova"/>
              <a:cs typeface="Proxima Nova"/>
              <a:sym typeface="Proxima Nova"/>
            </a:endParaRPr>
          </a:p>
        </p:txBody>
      </p:sp>
      <p:sp>
        <p:nvSpPr>
          <p:cNvPr id="132" name="Google Shape;132;p20"/>
          <p:cNvSpPr/>
          <p:nvPr/>
        </p:nvSpPr>
        <p:spPr>
          <a:xfrm>
            <a:off x="843350" y="2933375"/>
            <a:ext cx="7608900" cy="17517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 - Overview of Projects</a:t>
            </a:r>
            <a:endParaRPr b="1"/>
          </a:p>
        </p:txBody>
      </p:sp>
      <p:sp>
        <p:nvSpPr>
          <p:cNvPr id="138" name="Google Shape;138;p21"/>
          <p:cNvSpPr txBox="1"/>
          <p:nvPr/>
        </p:nvSpPr>
        <p:spPr>
          <a:xfrm>
            <a:off x="484725" y="1082675"/>
            <a:ext cx="4029900" cy="6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Project A</a:t>
            </a:r>
            <a:r>
              <a:rPr lang="en"/>
              <a:t> - Highly Available, Auto Scaling and Load Balancing Website</a:t>
            </a:r>
            <a:endParaRPr/>
          </a:p>
        </p:txBody>
      </p:sp>
      <p:sp>
        <p:nvSpPr>
          <p:cNvPr id="139" name="Google Shape;139;p21"/>
          <p:cNvSpPr txBox="1"/>
          <p:nvPr/>
        </p:nvSpPr>
        <p:spPr>
          <a:xfrm>
            <a:off x="4817375" y="1082675"/>
            <a:ext cx="362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Project B</a:t>
            </a:r>
            <a:r>
              <a:rPr lang="en"/>
              <a:t> - Storage Notification Email System with Message Queue Decoupling</a:t>
            </a:r>
            <a:endParaRPr/>
          </a:p>
        </p:txBody>
      </p:sp>
      <p:pic>
        <p:nvPicPr>
          <p:cNvPr id="140" name="Google Shape;140;p21"/>
          <p:cNvPicPr preferRelativeResize="0"/>
          <p:nvPr/>
        </p:nvPicPr>
        <p:blipFill>
          <a:blip r:embed="rId3">
            <a:alphaModFix/>
          </a:blip>
          <a:stretch>
            <a:fillRect/>
          </a:stretch>
        </p:blipFill>
        <p:spPr>
          <a:xfrm>
            <a:off x="1298750" y="1720325"/>
            <a:ext cx="2401848" cy="3183326"/>
          </a:xfrm>
          <a:prstGeom prst="rect">
            <a:avLst/>
          </a:prstGeom>
          <a:noFill/>
          <a:ln>
            <a:noFill/>
          </a:ln>
        </p:spPr>
      </p:pic>
      <p:pic>
        <p:nvPicPr>
          <p:cNvPr id="141" name="Google Shape;141;p21"/>
          <p:cNvPicPr preferRelativeResize="0"/>
          <p:nvPr/>
        </p:nvPicPr>
        <p:blipFill>
          <a:blip r:embed="rId4">
            <a:alphaModFix/>
          </a:blip>
          <a:stretch>
            <a:fillRect/>
          </a:stretch>
        </p:blipFill>
        <p:spPr>
          <a:xfrm>
            <a:off x="5422788" y="1720325"/>
            <a:ext cx="2413166" cy="318332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Proxima Nova</vt:lpstr>
      <vt:lpstr>Arial</vt:lpstr>
      <vt:lpstr>Spearmint</vt:lpstr>
      <vt:lpstr>AAISIG AWS Cloud Computing Workshop</vt:lpstr>
      <vt:lpstr>Today’s Agenda</vt:lpstr>
      <vt:lpstr>Workshop Setup Debugging</vt:lpstr>
      <vt:lpstr>Introduction - What is Cloud Computing?</vt:lpstr>
      <vt:lpstr>Introduction - What can we “borrow” from the Cloud?</vt:lpstr>
      <vt:lpstr>Introduction - What is Infrastructure as Code (IaC)?</vt:lpstr>
      <vt:lpstr>Introduction - Benefits of IaC</vt:lpstr>
      <vt:lpstr>Introduction - IDE &amp; Tools</vt:lpstr>
      <vt:lpstr>Introduction - Overview of Projects</vt:lpstr>
      <vt:lpstr>Transition to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AAISIG AWS Cloud Computing Workshop</dc:title>
  <cp:lastModifiedBy>Luke Thomas Lim</cp:lastModifiedBy>
  <cp:revision>1</cp:revision>
  <dcterms:modified xsi:type="dcterms:W3CDTF">2023-07-22T11:25:46Z</dcterms:modified>
</cp:coreProperties>
</file>