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Proxima Nova" panose="020B060007020508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3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5a58860ca6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5a58860ca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a58860ca6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a58860ca6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a58860ca6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a58860ca6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a58860ca6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5a58860ca6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5a58860ca6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5a58860ca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a58860ca6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a58860ca6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5a58860ca6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5a58860ca6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a58860ca6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a58860ca6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5a58860ca6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5a58860ca6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a58860ca6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a58860ca6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a58860ca6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a58860ca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5a58860ca6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5a58860ca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5a58860ca6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5a58860ca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5a58860ca6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5a58860ca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5a58860ca6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5a58860ca6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5a58860ca6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5a58860ca6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5a58860ca6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5a58860ca6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5a58860ca6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5a58860ca6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5a58860ca6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5a58860ca6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5a58860ca6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5a58860ca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5a58860ca6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5a58860ca6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a58860ca6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a58860ca6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5a58860ca6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5a58860ca6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5a58860ca6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5a58860ca6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5a58860ca6_0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5a58860ca6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5a58860ca6_0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5a58860ca6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5a58860ca6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5a58860ca6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5a58860ca6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5a58860ca6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5a58860ca6_0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5a58860ca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a58860ca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a58860ca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a58860ca6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5a58860ca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a58860ca6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a58860ca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a58860ca6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5a58860ca6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5a58860ca6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5a58860ca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5a58860ca6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5a58860ca6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Project A</a:t>
            </a:r>
            <a:endParaRPr b="1"/>
          </a:p>
        </p:txBody>
      </p:sp>
      <p:sp>
        <p:nvSpPr>
          <p:cNvPr id="60" name="Google Shape;60;p13"/>
          <p:cNvSpPr txBox="1">
            <a:spLocks noGrp="1"/>
          </p:cNvSpPr>
          <p:nvPr>
            <p:ph type="subTitle" idx="1"/>
          </p:nvPr>
        </p:nvSpPr>
        <p:spPr>
          <a:xfrm>
            <a:off x="510450" y="3182325"/>
            <a:ext cx="81810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Highly Available, Auto Scaling &amp; Load Balancing Website</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0000"/>
                </a:solidFill>
              </a:rPr>
              <a:t>Project A - Virtual Private Cloud (VPC) (environment.tf)</a:t>
            </a:r>
            <a:endParaRPr b="1">
              <a:solidFill>
                <a:srgbClr val="000000"/>
              </a:solidFill>
            </a:endParaRPr>
          </a:p>
        </p:txBody>
      </p:sp>
      <p:sp>
        <p:nvSpPr>
          <p:cNvPr id="164" name="Google Shape;164;p22"/>
          <p:cNvSpPr txBox="1">
            <a:spLocks noGrp="1"/>
          </p:cNvSpPr>
          <p:nvPr>
            <p:ph type="body" idx="1"/>
          </p:nvPr>
        </p:nvSpPr>
        <p:spPr>
          <a:xfrm>
            <a:off x="4184250" y="1171350"/>
            <a:ext cx="48321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solidFill>
                  <a:srgbClr val="000000"/>
                </a:solidFill>
              </a:rPr>
              <a:t>Terraform name: </a:t>
            </a:r>
            <a:r>
              <a:rPr lang="en" sz="1600" b="1">
                <a:solidFill>
                  <a:srgbClr val="000000"/>
                </a:solidFill>
              </a:rPr>
              <a:t>aws_vpc.workshop-vpc</a:t>
            </a:r>
            <a:endParaRPr sz="1600" b="1">
              <a:solidFill>
                <a:srgbClr val="000000"/>
              </a:solidFill>
            </a:endParaRPr>
          </a:p>
          <a:p>
            <a:pPr marL="0" lvl="0" indent="0" algn="l" rtl="0">
              <a:spcBef>
                <a:spcPts val="1200"/>
              </a:spcBef>
              <a:spcAft>
                <a:spcPts val="0"/>
              </a:spcAft>
              <a:buNone/>
            </a:pPr>
            <a:endParaRPr sz="1600" b="1">
              <a:solidFill>
                <a:srgbClr val="000000"/>
              </a:solidFill>
            </a:endParaRPr>
          </a:p>
          <a:p>
            <a:pPr marL="0" lvl="0" indent="0" algn="l" rtl="0">
              <a:spcBef>
                <a:spcPts val="1200"/>
              </a:spcBef>
              <a:spcAft>
                <a:spcPts val="0"/>
              </a:spcAft>
              <a:buNone/>
            </a:pPr>
            <a:r>
              <a:rPr lang="en" sz="1600">
                <a:solidFill>
                  <a:srgbClr val="000000"/>
                </a:solidFill>
              </a:rPr>
              <a:t>A VPC is an isolated virtual network defined within the public cloud. This will allow us to setup a private cloud environment for our resources</a:t>
            </a:r>
            <a:endParaRPr sz="1600">
              <a:solidFill>
                <a:srgbClr val="000000"/>
              </a:solidFill>
            </a:endParaRPr>
          </a:p>
          <a:p>
            <a:pPr marL="0" lvl="0" indent="0" algn="l" rtl="0">
              <a:spcBef>
                <a:spcPts val="1200"/>
              </a:spcBef>
              <a:spcAft>
                <a:spcPts val="0"/>
              </a:spcAft>
              <a:buNone/>
            </a:pPr>
            <a:r>
              <a:rPr lang="en" sz="1600" b="1">
                <a:solidFill>
                  <a:srgbClr val="000000"/>
                </a:solidFill>
              </a:rPr>
              <a:t>TLDR:</a:t>
            </a:r>
            <a:r>
              <a:rPr lang="en" sz="1600">
                <a:solidFill>
                  <a:srgbClr val="000000"/>
                </a:solidFill>
              </a:rPr>
              <a:t> This serves as a private container to provision our resources inside</a:t>
            </a:r>
            <a:endParaRPr sz="1600">
              <a:solidFill>
                <a:srgbClr val="000000"/>
              </a:solidFill>
            </a:endParaRPr>
          </a:p>
          <a:p>
            <a:pPr marL="0" lvl="0" indent="0" algn="l" rtl="0">
              <a:spcBef>
                <a:spcPts val="1200"/>
              </a:spcBef>
              <a:spcAft>
                <a:spcPts val="1200"/>
              </a:spcAft>
              <a:buNone/>
            </a:pPr>
            <a:r>
              <a:rPr lang="en" sz="1600">
                <a:solidFill>
                  <a:srgbClr val="000000"/>
                </a:solidFill>
              </a:rPr>
              <a:t>For the workshop, I have provisioned the CIDR block of 10.0.0.0/16 (10.0.0.0 to 10.0.255.255) which is 65.536 addresses</a:t>
            </a:r>
            <a:endParaRPr sz="1600" b="1">
              <a:solidFill>
                <a:srgbClr val="000000"/>
              </a:solidFill>
            </a:endParaRPr>
          </a:p>
        </p:txBody>
      </p:sp>
      <p:pic>
        <p:nvPicPr>
          <p:cNvPr id="165" name="Google Shape;165;p22"/>
          <p:cNvPicPr preferRelativeResize="0"/>
          <p:nvPr/>
        </p:nvPicPr>
        <p:blipFill>
          <a:blip r:embed="rId3">
            <a:alphaModFix/>
          </a:blip>
          <a:stretch>
            <a:fillRect/>
          </a:stretch>
        </p:blipFill>
        <p:spPr>
          <a:xfrm>
            <a:off x="640080" y="1051560"/>
            <a:ext cx="3373030"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0000"/>
                </a:solidFill>
              </a:rPr>
              <a:t>Project A - Subnets (environment.tf)</a:t>
            </a:r>
            <a:endParaRPr b="1">
              <a:solidFill>
                <a:srgbClr val="000000"/>
              </a:solidFill>
            </a:endParaRPr>
          </a:p>
        </p:txBody>
      </p:sp>
      <p:pic>
        <p:nvPicPr>
          <p:cNvPr id="171" name="Google Shape;171;p23"/>
          <p:cNvPicPr preferRelativeResize="0"/>
          <p:nvPr/>
        </p:nvPicPr>
        <p:blipFill>
          <a:blip r:embed="rId3">
            <a:alphaModFix/>
          </a:blip>
          <a:stretch>
            <a:fillRect/>
          </a:stretch>
        </p:blipFill>
        <p:spPr>
          <a:xfrm>
            <a:off x="640080" y="1051560"/>
            <a:ext cx="3373030" cy="3820975"/>
          </a:xfrm>
          <a:prstGeom prst="rect">
            <a:avLst/>
          </a:prstGeom>
          <a:noFill/>
          <a:ln>
            <a:noFill/>
          </a:ln>
        </p:spPr>
      </p:pic>
      <p:pic>
        <p:nvPicPr>
          <p:cNvPr id="172" name="Google Shape;172;p23"/>
          <p:cNvPicPr preferRelativeResize="0"/>
          <p:nvPr/>
        </p:nvPicPr>
        <p:blipFill>
          <a:blip r:embed="rId4">
            <a:alphaModFix/>
          </a:blip>
          <a:stretch>
            <a:fillRect/>
          </a:stretch>
        </p:blipFill>
        <p:spPr>
          <a:xfrm>
            <a:off x="640075" y="1051550"/>
            <a:ext cx="304825" cy="304825"/>
          </a:xfrm>
          <a:prstGeom prst="rect">
            <a:avLst/>
          </a:prstGeom>
          <a:noFill/>
          <a:ln>
            <a:noFill/>
          </a:ln>
        </p:spPr>
      </p:pic>
      <p:sp>
        <p:nvSpPr>
          <p:cNvPr id="173" name="Google Shape;173;p23"/>
          <p:cNvSpPr txBox="1">
            <a:spLocks noGrp="1"/>
          </p:cNvSpPr>
          <p:nvPr>
            <p:ph type="body" idx="1"/>
          </p:nvPr>
        </p:nvSpPr>
        <p:spPr>
          <a:xfrm>
            <a:off x="4184250" y="1017725"/>
            <a:ext cx="4832100" cy="3974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solidFill>
                  <a:srgbClr val="000000"/>
                </a:solidFill>
              </a:rPr>
              <a:t>Terraform names:</a:t>
            </a:r>
            <a:endParaRPr sz="1600">
              <a:solidFill>
                <a:srgbClr val="000000"/>
              </a:solidFill>
            </a:endParaRPr>
          </a:p>
          <a:p>
            <a:pPr marL="0" lvl="0" indent="0" algn="l" rtl="0">
              <a:spcBef>
                <a:spcPts val="1200"/>
              </a:spcBef>
              <a:spcAft>
                <a:spcPts val="0"/>
              </a:spcAft>
              <a:buNone/>
            </a:pPr>
            <a:r>
              <a:rPr lang="en" sz="1600" b="1">
                <a:solidFill>
                  <a:srgbClr val="000000"/>
                </a:solidFill>
              </a:rPr>
              <a:t>aws_subnet.east-1a-subnet, aws_subnet.east-1b-subnet</a:t>
            </a:r>
            <a:endParaRPr sz="1600" b="1">
              <a:solidFill>
                <a:srgbClr val="000000"/>
              </a:solidFill>
            </a:endParaRPr>
          </a:p>
          <a:p>
            <a:pPr marL="0" lvl="0" indent="0" algn="l" rtl="0">
              <a:spcBef>
                <a:spcPts val="1200"/>
              </a:spcBef>
              <a:spcAft>
                <a:spcPts val="0"/>
              </a:spcAft>
              <a:buNone/>
            </a:pPr>
            <a:r>
              <a:rPr lang="en" sz="1600" b="1">
                <a:solidFill>
                  <a:srgbClr val="000000"/>
                </a:solidFill>
              </a:rPr>
              <a:t>TLDR: </a:t>
            </a:r>
            <a:r>
              <a:rPr lang="en" sz="1600">
                <a:solidFill>
                  <a:srgbClr val="000000"/>
                </a:solidFill>
              </a:rPr>
              <a:t>Subnets are partitions of a VPC</a:t>
            </a:r>
            <a:endParaRPr sz="1600">
              <a:solidFill>
                <a:srgbClr val="000000"/>
              </a:solidFill>
            </a:endParaRPr>
          </a:p>
          <a:p>
            <a:pPr marL="0" lvl="0" indent="0" algn="l" rtl="0">
              <a:spcBef>
                <a:spcPts val="1200"/>
              </a:spcBef>
              <a:spcAft>
                <a:spcPts val="0"/>
              </a:spcAft>
              <a:buNone/>
            </a:pPr>
            <a:r>
              <a:rPr lang="en" sz="1600">
                <a:solidFill>
                  <a:srgbClr val="000000"/>
                </a:solidFill>
              </a:rPr>
              <a:t>I have defined one subnet in the zone of east-1a and one subnet in the zone of east-1b</a:t>
            </a:r>
            <a:endParaRPr sz="1600">
              <a:solidFill>
                <a:srgbClr val="000000"/>
              </a:solidFill>
            </a:endParaRPr>
          </a:p>
          <a:p>
            <a:pPr marL="0" lvl="0" indent="0" algn="l" rtl="0">
              <a:spcBef>
                <a:spcPts val="1200"/>
              </a:spcBef>
              <a:spcAft>
                <a:spcPts val="0"/>
              </a:spcAft>
              <a:buNone/>
            </a:pPr>
            <a:r>
              <a:rPr lang="en" sz="1600">
                <a:solidFill>
                  <a:srgbClr val="000000"/>
                </a:solidFill>
              </a:rPr>
              <a:t>The east-1a subnet has a CIDR block of 10.0.1.0/24 and east-1b subnet has a CIDR block of 10.0.2.0/24 (251 addresses free for each subnet)</a:t>
            </a:r>
            <a:endParaRPr sz="1600">
              <a:solidFill>
                <a:srgbClr val="000000"/>
              </a:solidFill>
            </a:endParaRPr>
          </a:p>
          <a:p>
            <a:pPr marL="0" lvl="0" indent="0" algn="l" rtl="0">
              <a:spcBef>
                <a:spcPts val="1200"/>
              </a:spcBef>
              <a:spcAft>
                <a:spcPts val="1200"/>
              </a:spcAft>
              <a:buNone/>
            </a:pPr>
            <a:r>
              <a:rPr lang="en" sz="1600">
                <a:solidFill>
                  <a:srgbClr val="000000"/>
                </a:solidFill>
              </a:rPr>
              <a:t>By hosting our website across 2 AZ, we are ensuring high availability of our web app </a:t>
            </a:r>
            <a:endParaRPr sz="1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0000"/>
                </a:solidFill>
              </a:rPr>
              <a:t>Project A - Internet Gateway (environment.tf)</a:t>
            </a:r>
            <a:endParaRPr b="1">
              <a:solidFill>
                <a:srgbClr val="000000"/>
              </a:solidFill>
            </a:endParaRPr>
          </a:p>
        </p:txBody>
      </p:sp>
      <p:pic>
        <p:nvPicPr>
          <p:cNvPr id="179" name="Google Shape;179;p24"/>
          <p:cNvPicPr preferRelativeResize="0"/>
          <p:nvPr/>
        </p:nvPicPr>
        <p:blipFill>
          <a:blip r:embed="rId3">
            <a:alphaModFix/>
          </a:blip>
          <a:stretch>
            <a:fillRect/>
          </a:stretch>
        </p:blipFill>
        <p:spPr>
          <a:xfrm>
            <a:off x="640080" y="1051560"/>
            <a:ext cx="3373030" cy="3820975"/>
          </a:xfrm>
          <a:prstGeom prst="rect">
            <a:avLst/>
          </a:prstGeom>
          <a:noFill/>
          <a:ln>
            <a:noFill/>
          </a:ln>
        </p:spPr>
      </p:pic>
      <p:pic>
        <p:nvPicPr>
          <p:cNvPr id="180" name="Google Shape;180;p24"/>
          <p:cNvPicPr preferRelativeResize="0"/>
          <p:nvPr/>
        </p:nvPicPr>
        <p:blipFill>
          <a:blip r:embed="rId4">
            <a:alphaModFix/>
          </a:blip>
          <a:stretch>
            <a:fillRect/>
          </a:stretch>
        </p:blipFill>
        <p:spPr>
          <a:xfrm>
            <a:off x="640075" y="1051550"/>
            <a:ext cx="304825" cy="304825"/>
          </a:xfrm>
          <a:prstGeom prst="rect">
            <a:avLst/>
          </a:prstGeom>
          <a:noFill/>
          <a:ln>
            <a:noFill/>
          </a:ln>
        </p:spPr>
      </p:pic>
      <p:sp>
        <p:nvSpPr>
          <p:cNvPr id="181" name="Google Shape;181;p24"/>
          <p:cNvSpPr txBox="1">
            <a:spLocks noGrp="1"/>
          </p:cNvSpPr>
          <p:nvPr>
            <p:ph type="body" idx="1"/>
          </p:nvPr>
        </p:nvSpPr>
        <p:spPr>
          <a:xfrm>
            <a:off x="4184250" y="1017725"/>
            <a:ext cx="4832100" cy="397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00000"/>
                </a:solidFill>
              </a:rPr>
              <a:t>Terraform name: </a:t>
            </a:r>
            <a:r>
              <a:rPr lang="en" sz="1600" b="1">
                <a:solidFill>
                  <a:srgbClr val="000000"/>
                </a:solidFill>
              </a:rPr>
              <a:t>aws_internet_gateway.internet-gateway</a:t>
            </a:r>
            <a:endParaRPr sz="1600" b="1">
              <a:solidFill>
                <a:srgbClr val="000000"/>
              </a:solidFill>
            </a:endParaRPr>
          </a:p>
          <a:p>
            <a:pPr marL="0" lvl="0" indent="0" algn="l" rtl="0">
              <a:spcBef>
                <a:spcPts val="1200"/>
              </a:spcBef>
              <a:spcAft>
                <a:spcPts val="0"/>
              </a:spcAft>
              <a:buNone/>
            </a:pPr>
            <a:endParaRPr sz="1600" b="1">
              <a:solidFill>
                <a:srgbClr val="000000"/>
              </a:solidFill>
            </a:endParaRPr>
          </a:p>
          <a:p>
            <a:pPr marL="0" lvl="0" indent="0" algn="l" rtl="0">
              <a:spcBef>
                <a:spcPts val="1200"/>
              </a:spcBef>
              <a:spcAft>
                <a:spcPts val="0"/>
              </a:spcAft>
              <a:buNone/>
            </a:pPr>
            <a:r>
              <a:rPr lang="en" sz="1600">
                <a:solidFill>
                  <a:srgbClr val="000000"/>
                </a:solidFill>
              </a:rPr>
              <a:t>Right now, our subnets have no internet access (private subnets), but we need our users to access the website from the infrastructure inside</a:t>
            </a:r>
            <a:endParaRPr sz="1600">
              <a:solidFill>
                <a:srgbClr val="000000"/>
              </a:solidFill>
            </a:endParaRPr>
          </a:p>
          <a:p>
            <a:pPr marL="0" lvl="0" indent="0" algn="l" rtl="0">
              <a:spcBef>
                <a:spcPts val="1200"/>
              </a:spcBef>
              <a:spcAft>
                <a:spcPts val="1200"/>
              </a:spcAft>
              <a:buNone/>
            </a:pPr>
            <a:r>
              <a:rPr lang="en" sz="1600">
                <a:solidFill>
                  <a:srgbClr val="000000"/>
                </a:solidFill>
              </a:rPr>
              <a:t>Therefore, we can an internet gateway to establish internet access to the resources within the subnets (private subnet -&gt; public subnet)</a:t>
            </a:r>
            <a:endParaRPr sz="1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0000"/>
                </a:solidFill>
              </a:rPr>
              <a:t>Project A - Route Table &amp; Security Group (environment.tf)</a:t>
            </a:r>
            <a:endParaRPr b="1">
              <a:solidFill>
                <a:srgbClr val="000000"/>
              </a:solidFill>
            </a:endParaRPr>
          </a:p>
        </p:txBody>
      </p:sp>
      <p:cxnSp>
        <p:nvCxnSpPr>
          <p:cNvPr id="187" name="Google Shape;187;p25"/>
          <p:cNvCxnSpPr>
            <a:stCxn id="186" idx="2"/>
          </p:cNvCxnSpPr>
          <p:nvPr/>
        </p:nvCxnSpPr>
        <p:spPr>
          <a:xfrm flipH="1">
            <a:off x="4571100" y="1017725"/>
            <a:ext cx="900" cy="4000500"/>
          </a:xfrm>
          <a:prstGeom prst="straightConnector1">
            <a:avLst/>
          </a:prstGeom>
          <a:noFill/>
          <a:ln w="28575" cap="flat" cmpd="sng">
            <a:solidFill>
              <a:schemeClr val="dk2"/>
            </a:solidFill>
            <a:prstDash val="solid"/>
            <a:round/>
            <a:headEnd type="none" w="med" len="med"/>
            <a:tailEnd type="none" w="med" len="med"/>
          </a:ln>
        </p:spPr>
      </p:cxnSp>
      <p:sp>
        <p:nvSpPr>
          <p:cNvPr id="188" name="Google Shape;188;p25"/>
          <p:cNvSpPr txBox="1"/>
          <p:nvPr/>
        </p:nvSpPr>
        <p:spPr>
          <a:xfrm>
            <a:off x="673450" y="1214800"/>
            <a:ext cx="2793600" cy="42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Route Table</a:t>
            </a:r>
            <a:endParaRPr b="1">
              <a:latin typeface="Proxima Nova"/>
              <a:ea typeface="Proxima Nova"/>
              <a:cs typeface="Proxima Nova"/>
              <a:sym typeface="Proxima Nova"/>
            </a:endParaRPr>
          </a:p>
        </p:txBody>
      </p:sp>
      <p:sp>
        <p:nvSpPr>
          <p:cNvPr id="189" name="Google Shape;189;p25"/>
          <p:cNvSpPr txBox="1"/>
          <p:nvPr/>
        </p:nvSpPr>
        <p:spPr>
          <a:xfrm>
            <a:off x="376150" y="1733900"/>
            <a:ext cx="33882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Terraform names: </a:t>
            </a:r>
            <a:r>
              <a:rPr lang="en" b="1">
                <a:latin typeface="Proxima Nova"/>
                <a:ea typeface="Proxima Nova"/>
                <a:cs typeface="Proxima Nova"/>
                <a:sym typeface="Proxima Nova"/>
              </a:rPr>
              <a:t>aws_route_table.route_table,</a:t>
            </a:r>
            <a:endParaRPr b="1">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aws_route_table_association.rt1,</a:t>
            </a:r>
            <a:br>
              <a:rPr lang="en" b="1">
                <a:latin typeface="Proxima Nova"/>
                <a:ea typeface="Proxima Nova"/>
                <a:cs typeface="Proxima Nova"/>
                <a:sym typeface="Proxima Nova"/>
              </a:rPr>
            </a:br>
            <a:r>
              <a:rPr lang="en" b="1">
                <a:latin typeface="Proxima Nova"/>
                <a:ea typeface="Proxima Nova"/>
                <a:cs typeface="Proxima Nova"/>
                <a:sym typeface="Proxima Nova"/>
              </a:rPr>
              <a:t>aws_route_table_association.rt2</a:t>
            </a:r>
            <a:endParaRPr b="1">
              <a:latin typeface="Proxima Nova"/>
              <a:ea typeface="Proxima Nova"/>
              <a:cs typeface="Proxima Nova"/>
              <a:sym typeface="Proxima Nova"/>
            </a:endParaRPr>
          </a:p>
          <a:p>
            <a:pPr marL="0" lvl="0" indent="0" algn="l" rtl="0">
              <a:spcBef>
                <a:spcPts val="0"/>
              </a:spcBef>
              <a:spcAft>
                <a:spcPts val="0"/>
              </a:spcAft>
              <a:buNone/>
            </a:pPr>
            <a:endParaRPr b="1">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TLDR:</a:t>
            </a:r>
            <a:r>
              <a:rPr lang="en">
                <a:latin typeface="Proxima Nova"/>
                <a:ea typeface="Proxima Nova"/>
                <a:cs typeface="Proxima Nova"/>
                <a:sym typeface="Proxima Nova"/>
              </a:rPr>
              <a:t> It is attached to subnets to help guide outbound traffic meant for the internet to the internet gateway to exit the VPC</a:t>
            </a:r>
            <a:endParaRPr>
              <a:latin typeface="Proxima Nova"/>
              <a:ea typeface="Proxima Nova"/>
              <a:cs typeface="Proxima Nova"/>
              <a:sym typeface="Proxima Nova"/>
            </a:endParaRPr>
          </a:p>
        </p:txBody>
      </p:sp>
      <p:sp>
        <p:nvSpPr>
          <p:cNvPr id="190" name="Google Shape;190;p25"/>
          <p:cNvSpPr txBox="1"/>
          <p:nvPr/>
        </p:nvSpPr>
        <p:spPr>
          <a:xfrm>
            <a:off x="6052900" y="1214800"/>
            <a:ext cx="1812000" cy="42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Security Group</a:t>
            </a:r>
            <a:endParaRPr b="1">
              <a:latin typeface="Proxima Nova"/>
              <a:ea typeface="Proxima Nova"/>
              <a:cs typeface="Proxima Nova"/>
              <a:sym typeface="Proxima Nova"/>
            </a:endParaRPr>
          </a:p>
        </p:txBody>
      </p:sp>
      <p:sp>
        <p:nvSpPr>
          <p:cNvPr id="191" name="Google Shape;191;p25"/>
          <p:cNvSpPr txBox="1"/>
          <p:nvPr/>
        </p:nvSpPr>
        <p:spPr>
          <a:xfrm>
            <a:off x="4771750" y="1733900"/>
            <a:ext cx="43743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Terraform name: </a:t>
            </a:r>
            <a:r>
              <a:rPr lang="en" b="1">
                <a:latin typeface="Proxima Nova"/>
                <a:ea typeface="Proxima Nova"/>
                <a:cs typeface="Proxima Nova"/>
                <a:sym typeface="Proxima Nova"/>
              </a:rPr>
              <a:t>aws_security_group.workshop_sg</a:t>
            </a:r>
            <a:endParaRPr b="1">
              <a:latin typeface="Proxima Nova"/>
              <a:ea typeface="Proxima Nova"/>
              <a:cs typeface="Proxima Nova"/>
              <a:sym typeface="Proxima Nova"/>
            </a:endParaRPr>
          </a:p>
          <a:p>
            <a:pPr marL="0" lvl="0" indent="0" algn="l" rtl="0">
              <a:spcBef>
                <a:spcPts val="0"/>
              </a:spcBef>
              <a:spcAft>
                <a:spcPts val="0"/>
              </a:spcAft>
              <a:buNone/>
            </a:pPr>
            <a:endParaRPr b="1">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TLDR:</a:t>
            </a:r>
            <a:r>
              <a:rPr lang="en">
                <a:latin typeface="Proxima Nova"/>
                <a:ea typeface="Proxima Nova"/>
                <a:cs typeface="Proxima Nova"/>
                <a:sym typeface="Proxima Nova"/>
              </a:rPr>
              <a:t> It acts as a virtual firewall for individual EC2 instances/virtual servers. Restricts the inbound and outbound traffic of the associated instances</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For the workshop, I have basically allowed all HTTP, HTTPS and SSH inbound traffic and allowed all outbound traffic for convenience</a:t>
            </a:r>
            <a:endParaRPr>
              <a:latin typeface="Proxima Nova"/>
              <a:ea typeface="Proxima Nova"/>
              <a:cs typeface="Proxima Nova"/>
              <a:sym typeface="Proxima Nova"/>
            </a:endParaRPr>
          </a:p>
        </p:txBody>
      </p:sp>
      <p:pic>
        <p:nvPicPr>
          <p:cNvPr id="192" name="Google Shape;192;p25"/>
          <p:cNvPicPr preferRelativeResize="0"/>
          <p:nvPr/>
        </p:nvPicPr>
        <p:blipFill>
          <a:blip r:embed="rId3">
            <a:alphaModFix/>
          </a:blip>
          <a:stretch>
            <a:fillRect/>
          </a:stretch>
        </p:blipFill>
        <p:spPr>
          <a:xfrm>
            <a:off x="1085690" y="3798575"/>
            <a:ext cx="1969125" cy="1196566"/>
          </a:xfrm>
          <a:prstGeom prst="rect">
            <a:avLst/>
          </a:prstGeom>
          <a:noFill/>
          <a:ln>
            <a:noFill/>
          </a:ln>
        </p:spPr>
      </p:pic>
      <p:pic>
        <p:nvPicPr>
          <p:cNvPr id="193" name="Google Shape;193;p25"/>
          <p:cNvPicPr preferRelativeResize="0"/>
          <p:nvPr/>
        </p:nvPicPr>
        <p:blipFill>
          <a:blip r:embed="rId4">
            <a:alphaModFix/>
          </a:blip>
          <a:stretch>
            <a:fillRect/>
          </a:stretch>
        </p:blipFill>
        <p:spPr>
          <a:xfrm>
            <a:off x="5910760" y="3863859"/>
            <a:ext cx="2096277" cy="1066025"/>
          </a:xfrm>
          <a:prstGeom prst="rect">
            <a:avLst/>
          </a:prstGeom>
          <a:noFill/>
          <a:ln>
            <a:noFill/>
          </a:ln>
        </p:spPr>
      </p:pic>
      <p:pic>
        <p:nvPicPr>
          <p:cNvPr id="194" name="Google Shape;194;p25"/>
          <p:cNvPicPr preferRelativeResize="0"/>
          <p:nvPr/>
        </p:nvPicPr>
        <p:blipFill>
          <a:blip r:embed="rId5">
            <a:alphaModFix/>
          </a:blip>
          <a:stretch>
            <a:fillRect/>
          </a:stretch>
        </p:blipFill>
        <p:spPr>
          <a:xfrm>
            <a:off x="6539668" y="4270418"/>
            <a:ext cx="838433"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0000"/>
                </a:solidFill>
              </a:rPr>
              <a:t>Project A - Launch Template (project.tf)</a:t>
            </a:r>
            <a:endParaRPr b="1">
              <a:solidFill>
                <a:srgbClr val="000000"/>
              </a:solidFill>
            </a:endParaRPr>
          </a:p>
        </p:txBody>
      </p:sp>
      <p:pic>
        <p:nvPicPr>
          <p:cNvPr id="200" name="Google Shape;200;p26"/>
          <p:cNvPicPr preferRelativeResize="0"/>
          <p:nvPr/>
        </p:nvPicPr>
        <p:blipFill>
          <a:blip r:embed="rId3">
            <a:alphaModFix/>
          </a:blip>
          <a:stretch>
            <a:fillRect/>
          </a:stretch>
        </p:blipFill>
        <p:spPr>
          <a:xfrm>
            <a:off x="258775" y="1262000"/>
            <a:ext cx="3594513" cy="1876316"/>
          </a:xfrm>
          <a:prstGeom prst="rect">
            <a:avLst/>
          </a:prstGeom>
          <a:noFill/>
          <a:ln>
            <a:noFill/>
          </a:ln>
        </p:spPr>
      </p:pic>
      <p:pic>
        <p:nvPicPr>
          <p:cNvPr id="201" name="Google Shape;201;p26"/>
          <p:cNvPicPr preferRelativeResize="0"/>
          <p:nvPr/>
        </p:nvPicPr>
        <p:blipFill>
          <a:blip r:embed="rId4">
            <a:alphaModFix/>
          </a:blip>
          <a:stretch>
            <a:fillRect/>
          </a:stretch>
        </p:blipFill>
        <p:spPr>
          <a:xfrm>
            <a:off x="1962985" y="1925332"/>
            <a:ext cx="704087" cy="672083"/>
          </a:xfrm>
          <a:prstGeom prst="rect">
            <a:avLst/>
          </a:prstGeom>
          <a:noFill/>
          <a:ln>
            <a:noFill/>
          </a:ln>
        </p:spPr>
      </p:pic>
      <p:pic>
        <p:nvPicPr>
          <p:cNvPr id="202" name="Google Shape;202;p26"/>
          <p:cNvPicPr preferRelativeResize="0"/>
          <p:nvPr/>
        </p:nvPicPr>
        <p:blipFill>
          <a:blip r:embed="rId5">
            <a:alphaModFix/>
          </a:blip>
          <a:stretch>
            <a:fillRect/>
          </a:stretch>
        </p:blipFill>
        <p:spPr>
          <a:xfrm>
            <a:off x="531268" y="1962804"/>
            <a:ext cx="406066" cy="597144"/>
          </a:xfrm>
          <a:prstGeom prst="rect">
            <a:avLst/>
          </a:prstGeom>
          <a:noFill/>
          <a:ln>
            <a:noFill/>
          </a:ln>
        </p:spPr>
      </p:pic>
      <p:pic>
        <p:nvPicPr>
          <p:cNvPr id="203" name="Google Shape;203;p26"/>
          <p:cNvPicPr preferRelativeResize="0"/>
          <p:nvPr/>
        </p:nvPicPr>
        <p:blipFill>
          <a:blip r:embed="rId6">
            <a:alphaModFix/>
          </a:blip>
          <a:stretch>
            <a:fillRect/>
          </a:stretch>
        </p:blipFill>
        <p:spPr>
          <a:xfrm>
            <a:off x="1962327" y="3183158"/>
            <a:ext cx="187409" cy="424419"/>
          </a:xfrm>
          <a:prstGeom prst="rect">
            <a:avLst/>
          </a:prstGeom>
          <a:noFill/>
          <a:ln>
            <a:noFill/>
          </a:ln>
        </p:spPr>
      </p:pic>
      <p:pic>
        <p:nvPicPr>
          <p:cNvPr id="204" name="Google Shape;204;p26"/>
          <p:cNvPicPr preferRelativeResize="0"/>
          <p:nvPr/>
        </p:nvPicPr>
        <p:blipFill>
          <a:blip r:embed="rId7">
            <a:alphaModFix/>
          </a:blip>
          <a:stretch>
            <a:fillRect/>
          </a:stretch>
        </p:blipFill>
        <p:spPr>
          <a:xfrm>
            <a:off x="1497907" y="3582078"/>
            <a:ext cx="1116276" cy="784897"/>
          </a:xfrm>
          <a:prstGeom prst="rect">
            <a:avLst/>
          </a:prstGeom>
          <a:noFill/>
          <a:ln>
            <a:noFill/>
          </a:ln>
        </p:spPr>
      </p:pic>
      <p:sp>
        <p:nvSpPr>
          <p:cNvPr id="205" name="Google Shape;205;p26"/>
          <p:cNvSpPr txBox="1"/>
          <p:nvPr/>
        </p:nvSpPr>
        <p:spPr>
          <a:xfrm>
            <a:off x="1038263" y="2559974"/>
            <a:ext cx="763200" cy="28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Proxima Nova"/>
                <a:ea typeface="Proxima Nova"/>
                <a:cs typeface="Proxima Nova"/>
                <a:sym typeface="Proxima Nova"/>
              </a:rPr>
              <a:t>Userdata</a:t>
            </a:r>
            <a:endParaRPr sz="1100">
              <a:latin typeface="Proxima Nova"/>
              <a:ea typeface="Proxima Nova"/>
              <a:cs typeface="Proxima Nova"/>
              <a:sym typeface="Proxima Nova"/>
            </a:endParaRPr>
          </a:p>
        </p:txBody>
      </p:sp>
      <p:pic>
        <p:nvPicPr>
          <p:cNvPr id="206" name="Google Shape;206;p26"/>
          <p:cNvPicPr preferRelativeResize="0"/>
          <p:nvPr/>
        </p:nvPicPr>
        <p:blipFill>
          <a:blip r:embed="rId8">
            <a:alphaModFix/>
          </a:blip>
          <a:stretch>
            <a:fillRect/>
          </a:stretch>
        </p:blipFill>
        <p:spPr>
          <a:xfrm>
            <a:off x="2984832" y="1962793"/>
            <a:ext cx="580111" cy="597164"/>
          </a:xfrm>
          <a:prstGeom prst="rect">
            <a:avLst/>
          </a:prstGeom>
          <a:noFill/>
          <a:ln>
            <a:noFill/>
          </a:ln>
        </p:spPr>
      </p:pic>
      <p:sp>
        <p:nvSpPr>
          <p:cNvPr id="207" name="Google Shape;207;p26"/>
          <p:cNvSpPr txBox="1"/>
          <p:nvPr/>
        </p:nvSpPr>
        <p:spPr>
          <a:xfrm>
            <a:off x="2677000" y="2559972"/>
            <a:ext cx="1195800" cy="28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Proxima Nova"/>
                <a:ea typeface="Proxima Nova"/>
                <a:cs typeface="Proxima Nova"/>
                <a:sym typeface="Proxima Nova"/>
              </a:rPr>
              <a:t>Security Group</a:t>
            </a:r>
            <a:endParaRPr sz="1100">
              <a:latin typeface="Proxima Nova"/>
              <a:ea typeface="Proxima Nova"/>
              <a:cs typeface="Proxima Nova"/>
              <a:sym typeface="Proxima Nova"/>
            </a:endParaRPr>
          </a:p>
        </p:txBody>
      </p:sp>
      <p:sp>
        <p:nvSpPr>
          <p:cNvPr id="208" name="Google Shape;208;p26"/>
          <p:cNvSpPr txBox="1"/>
          <p:nvPr/>
        </p:nvSpPr>
        <p:spPr>
          <a:xfrm>
            <a:off x="1717118" y="2559972"/>
            <a:ext cx="1195800" cy="28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Proxima Nova"/>
                <a:ea typeface="Proxima Nova"/>
                <a:cs typeface="Proxima Nova"/>
                <a:sym typeface="Proxima Nova"/>
              </a:rPr>
              <a:t>Instance Type</a:t>
            </a:r>
            <a:endParaRPr sz="1100">
              <a:latin typeface="Proxima Nova"/>
              <a:ea typeface="Proxima Nova"/>
              <a:cs typeface="Proxima Nova"/>
              <a:sym typeface="Proxima Nova"/>
            </a:endParaRPr>
          </a:p>
        </p:txBody>
      </p:sp>
      <p:pic>
        <p:nvPicPr>
          <p:cNvPr id="209" name="Google Shape;209;p26"/>
          <p:cNvPicPr preferRelativeResize="0"/>
          <p:nvPr/>
        </p:nvPicPr>
        <p:blipFill>
          <a:blip r:embed="rId9">
            <a:alphaModFix/>
          </a:blip>
          <a:stretch>
            <a:fillRect/>
          </a:stretch>
        </p:blipFill>
        <p:spPr>
          <a:xfrm>
            <a:off x="1194505" y="2029389"/>
            <a:ext cx="450726" cy="463976"/>
          </a:xfrm>
          <a:prstGeom prst="rect">
            <a:avLst/>
          </a:prstGeom>
          <a:noFill/>
          <a:ln>
            <a:noFill/>
          </a:ln>
        </p:spPr>
      </p:pic>
      <p:sp>
        <p:nvSpPr>
          <p:cNvPr id="210" name="Google Shape;210;p26"/>
          <p:cNvSpPr txBox="1"/>
          <p:nvPr/>
        </p:nvSpPr>
        <p:spPr>
          <a:xfrm>
            <a:off x="470755" y="2560320"/>
            <a:ext cx="527100" cy="32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Proxima Nova"/>
                <a:ea typeface="Proxima Nova"/>
                <a:cs typeface="Proxima Nova"/>
                <a:sym typeface="Proxima Nova"/>
              </a:rPr>
              <a:t>AMI</a:t>
            </a:r>
            <a:endParaRPr sz="1100">
              <a:latin typeface="Proxima Nova"/>
              <a:ea typeface="Proxima Nova"/>
              <a:cs typeface="Proxima Nova"/>
              <a:sym typeface="Proxima Nova"/>
            </a:endParaRPr>
          </a:p>
        </p:txBody>
      </p:sp>
      <p:sp>
        <p:nvSpPr>
          <p:cNvPr id="211" name="Google Shape;211;p26"/>
          <p:cNvSpPr txBox="1"/>
          <p:nvPr/>
        </p:nvSpPr>
        <p:spPr>
          <a:xfrm>
            <a:off x="4033250" y="1073250"/>
            <a:ext cx="47991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Terraform name: </a:t>
            </a:r>
            <a:r>
              <a:rPr lang="en" b="1">
                <a:latin typeface="Proxima Nova"/>
                <a:ea typeface="Proxima Nova"/>
                <a:cs typeface="Proxima Nova"/>
                <a:sym typeface="Proxima Nova"/>
              </a:rPr>
              <a:t>aws_launch_template.template</a:t>
            </a:r>
            <a:endParaRPr b="1">
              <a:latin typeface="Proxima Nova"/>
              <a:ea typeface="Proxima Nova"/>
              <a:cs typeface="Proxima Nova"/>
              <a:sym typeface="Proxima Nova"/>
            </a:endParaRPr>
          </a:p>
          <a:p>
            <a:pPr marL="0" lvl="0" indent="0" algn="l" rtl="0">
              <a:spcBef>
                <a:spcPts val="0"/>
              </a:spcBef>
              <a:spcAft>
                <a:spcPts val="0"/>
              </a:spcAft>
              <a:buNone/>
            </a:pPr>
            <a:endParaRPr b="1">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TLDR:</a:t>
            </a:r>
            <a:r>
              <a:rPr lang="en">
                <a:latin typeface="Proxima Nova"/>
                <a:ea typeface="Proxima Nova"/>
                <a:cs typeface="Proxima Nova"/>
                <a:sym typeface="Proxima Nova"/>
              </a:rPr>
              <a:t> Literally defines a template which can be used to create instances abiding by the specification inside</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AMI</a:t>
            </a:r>
            <a:r>
              <a:rPr lang="en">
                <a:latin typeface="Proxima Nova"/>
                <a:ea typeface="Proxima Nova"/>
                <a:cs typeface="Proxima Nova"/>
                <a:sym typeface="Proxima Nova"/>
              </a:rPr>
              <a:t> (Amazon Machine Image): We want to run an Amazon Linux 2 instance</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Userdata</a:t>
            </a:r>
            <a:r>
              <a:rPr lang="en">
                <a:latin typeface="Proxima Nova"/>
                <a:ea typeface="Proxima Nova"/>
                <a:cs typeface="Proxima Nova"/>
                <a:sym typeface="Proxima Nova"/>
              </a:rPr>
              <a:t>: We want to run a shell script upon instance creation (runs once only) to setup the web server</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Instance</a:t>
            </a:r>
            <a:r>
              <a:rPr lang="en">
                <a:latin typeface="Proxima Nova"/>
                <a:ea typeface="Proxima Nova"/>
                <a:cs typeface="Proxima Nova"/>
                <a:sym typeface="Proxima Nova"/>
              </a:rPr>
              <a:t>: We want the hardware specs to be t2.micro (1 CPU core, 1 GiB of RAM)</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Security Group</a:t>
            </a:r>
            <a:r>
              <a:rPr lang="en">
                <a:latin typeface="Proxima Nova"/>
                <a:ea typeface="Proxima Nova"/>
                <a:cs typeface="Proxima Nova"/>
                <a:sym typeface="Proxima Nova"/>
              </a:rPr>
              <a:t>: Attach previous SG to all instances created with this template</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A - Application Load Balancers (project.tf)</a:t>
            </a:r>
            <a:endParaRPr b="1"/>
          </a:p>
        </p:txBody>
      </p:sp>
      <p:pic>
        <p:nvPicPr>
          <p:cNvPr id="217" name="Google Shape;217;p27"/>
          <p:cNvPicPr preferRelativeResize="0"/>
          <p:nvPr/>
        </p:nvPicPr>
        <p:blipFill>
          <a:blip r:embed="rId3">
            <a:alphaModFix/>
          </a:blip>
          <a:stretch>
            <a:fillRect/>
          </a:stretch>
        </p:blipFill>
        <p:spPr>
          <a:xfrm>
            <a:off x="640080" y="1051560"/>
            <a:ext cx="3373030" cy="3820975"/>
          </a:xfrm>
          <a:prstGeom prst="rect">
            <a:avLst/>
          </a:prstGeom>
          <a:noFill/>
          <a:ln>
            <a:noFill/>
          </a:ln>
        </p:spPr>
      </p:pic>
      <p:sp>
        <p:nvSpPr>
          <p:cNvPr id="218" name="Google Shape;218;p27"/>
          <p:cNvSpPr txBox="1"/>
          <p:nvPr/>
        </p:nvSpPr>
        <p:spPr>
          <a:xfrm>
            <a:off x="4222000" y="1792188"/>
            <a:ext cx="47991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Terraform name: </a:t>
            </a:r>
            <a:r>
              <a:rPr lang="en" b="1">
                <a:latin typeface="Proxima Nova"/>
                <a:ea typeface="Proxima Nova"/>
                <a:cs typeface="Proxima Nova"/>
                <a:sym typeface="Proxima Nova"/>
              </a:rPr>
              <a:t>aws_lb.load_balancer</a:t>
            </a:r>
            <a:endParaRPr b="1">
              <a:latin typeface="Proxima Nova"/>
              <a:ea typeface="Proxima Nova"/>
              <a:cs typeface="Proxima Nova"/>
              <a:sym typeface="Proxima Nova"/>
            </a:endParaRPr>
          </a:p>
          <a:p>
            <a:pPr marL="0" lvl="0" indent="0" algn="l" rtl="0">
              <a:spcBef>
                <a:spcPts val="0"/>
              </a:spcBef>
              <a:spcAft>
                <a:spcPts val="0"/>
              </a:spcAft>
              <a:buNone/>
            </a:pPr>
            <a:endParaRPr b="1">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We are now creating a load balancer for each subnet</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The load balancer type we are using is called the Application Load Balancer</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Cross Zone Load Balancing is on by default for ALB, so expect all traffic to be distributed evenly across all targets in a target group regardless of AZ</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A - Target Group &amp; Listener (project.tf)</a:t>
            </a:r>
            <a:endParaRPr b="1"/>
          </a:p>
        </p:txBody>
      </p:sp>
      <p:pic>
        <p:nvPicPr>
          <p:cNvPr id="224" name="Google Shape;224;p28"/>
          <p:cNvPicPr preferRelativeResize="0"/>
          <p:nvPr/>
        </p:nvPicPr>
        <p:blipFill>
          <a:blip r:embed="rId3">
            <a:alphaModFix/>
          </a:blip>
          <a:stretch>
            <a:fillRect/>
          </a:stretch>
        </p:blipFill>
        <p:spPr>
          <a:xfrm>
            <a:off x="640080" y="1051560"/>
            <a:ext cx="3373030" cy="3820975"/>
          </a:xfrm>
          <a:prstGeom prst="rect">
            <a:avLst/>
          </a:prstGeom>
          <a:noFill/>
          <a:ln>
            <a:noFill/>
          </a:ln>
        </p:spPr>
      </p:pic>
      <p:sp>
        <p:nvSpPr>
          <p:cNvPr id="225" name="Google Shape;225;p28"/>
          <p:cNvSpPr txBox="1"/>
          <p:nvPr/>
        </p:nvSpPr>
        <p:spPr>
          <a:xfrm>
            <a:off x="4222000" y="1792188"/>
            <a:ext cx="47991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Terraform names:</a:t>
            </a:r>
            <a:endParaRPr>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aws_lb_target_group.target_group,</a:t>
            </a:r>
            <a:endParaRPr b="1">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aws_lb_listener.listener</a:t>
            </a:r>
            <a:endParaRPr b="1">
              <a:latin typeface="Proxima Nova"/>
              <a:ea typeface="Proxima Nova"/>
              <a:cs typeface="Proxima Nova"/>
              <a:sym typeface="Proxima Nova"/>
            </a:endParaRPr>
          </a:p>
          <a:p>
            <a:pPr marL="0" lvl="0" indent="0" algn="l" rtl="0">
              <a:spcBef>
                <a:spcPts val="0"/>
              </a:spcBef>
              <a:spcAft>
                <a:spcPts val="0"/>
              </a:spcAft>
              <a:buNone/>
            </a:pPr>
            <a:endParaRPr b="1">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Firstly, we create an EMPTY target group for our load balancers to target</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Secondly, we create a listener, which will forward all incoming traffic to our load balancer to our target group (This is what connects our load balancer and target group together)</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A - Auto Scaling Group (ASG) (project.tf)</a:t>
            </a:r>
            <a:endParaRPr b="1"/>
          </a:p>
        </p:txBody>
      </p:sp>
      <p:pic>
        <p:nvPicPr>
          <p:cNvPr id="231" name="Google Shape;231;p29"/>
          <p:cNvPicPr preferRelativeResize="0"/>
          <p:nvPr/>
        </p:nvPicPr>
        <p:blipFill>
          <a:blip r:embed="rId3">
            <a:alphaModFix/>
          </a:blip>
          <a:stretch>
            <a:fillRect/>
          </a:stretch>
        </p:blipFill>
        <p:spPr>
          <a:xfrm>
            <a:off x="640080" y="1051560"/>
            <a:ext cx="3373030" cy="3820975"/>
          </a:xfrm>
          <a:prstGeom prst="rect">
            <a:avLst/>
          </a:prstGeom>
          <a:noFill/>
          <a:ln>
            <a:noFill/>
          </a:ln>
        </p:spPr>
      </p:pic>
      <p:sp>
        <p:nvSpPr>
          <p:cNvPr id="232" name="Google Shape;232;p29"/>
          <p:cNvSpPr txBox="1"/>
          <p:nvPr/>
        </p:nvSpPr>
        <p:spPr>
          <a:xfrm>
            <a:off x="4240875" y="1037975"/>
            <a:ext cx="47991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Terraform name: </a:t>
            </a:r>
            <a:r>
              <a:rPr lang="en" b="1">
                <a:latin typeface="Proxima Nova"/>
                <a:ea typeface="Proxima Nova"/>
                <a:cs typeface="Proxima Nova"/>
                <a:sym typeface="Proxima Nova"/>
              </a:rPr>
              <a:t>aws_autoscaling_group.auto_scaling_group</a:t>
            </a:r>
            <a:endParaRPr b="1">
              <a:latin typeface="Proxima Nova"/>
              <a:ea typeface="Proxima Nova"/>
              <a:cs typeface="Proxima Nova"/>
              <a:sym typeface="Proxima Nova"/>
            </a:endParaRPr>
          </a:p>
          <a:p>
            <a:pPr marL="0" lvl="0" indent="0" algn="l" rtl="0">
              <a:spcBef>
                <a:spcPts val="0"/>
              </a:spcBef>
              <a:spcAft>
                <a:spcPts val="0"/>
              </a:spcAft>
              <a:buNone/>
            </a:pPr>
            <a:endParaRPr b="1">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IMPORTANT: Please note that we are not turning our target group into an Auto Scaling Group (ASG). We are instead putting our auto scaling group INSIDE of the target group to act as a target</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Details of the ASG:</a:t>
            </a:r>
            <a:endParaRPr b="1">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Spans across the 2 AZs, represented by our subnets</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Has a desired capacity of 2 (Provision 2 instances at the ASG’s creation)</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Has a minimum capacity of 2 (Cannot drop below 2 instances)</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Has a maximum capacity of 4 (Cannot exceed above 4 instances)</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Instances made in the ASG will be according to the Launch Template made earlier</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311700" y="445025"/>
            <a:ext cx="8832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A - Scaling Policy &amp; CloudWatch Alarms (project.tf)</a:t>
            </a:r>
            <a:endParaRPr b="1"/>
          </a:p>
        </p:txBody>
      </p:sp>
      <p:sp>
        <p:nvSpPr>
          <p:cNvPr id="238" name="Google Shape;238;p30"/>
          <p:cNvSpPr txBox="1"/>
          <p:nvPr/>
        </p:nvSpPr>
        <p:spPr>
          <a:xfrm>
            <a:off x="2353350" y="1017725"/>
            <a:ext cx="66441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Terraform name:</a:t>
            </a:r>
            <a:endParaRPr>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aws_autoscaling_policy.scale_out_policy,</a:t>
            </a:r>
            <a:endParaRPr b="1">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aws_cloudwatch_metric_alarm.scale_out_alarm,</a:t>
            </a:r>
            <a:endParaRPr b="1">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aws_autoscaling_policy.scale_in_policy,</a:t>
            </a:r>
            <a:endParaRPr b="1">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aws_cloudwatch_metric_alarm.scale_in_alarm</a:t>
            </a:r>
            <a:endParaRPr b="1">
              <a:latin typeface="Proxima Nova"/>
              <a:ea typeface="Proxima Nova"/>
              <a:cs typeface="Proxima Nova"/>
              <a:sym typeface="Proxima Nova"/>
            </a:endParaRPr>
          </a:p>
          <a:p>
            <a:pPr marL="0" lvl="0" indent="0" algn="l" rtl="0">
              <a:spcBef>
                <a:spcPts val="0"/>
              </a:spcBef>
              <a:spcAft>
                <a:spcPts val="0"/>
              </a:spcAft>
              <a:buNone/>
            </a:pPr>
            <a:endParaRPr b="1">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Although we have defined the min &amp; max ranges of the ASG, we still have no way of scaling according to traffic demands</a:t>
            </a:r>
            <a:endParaRPr>
              <a:latin typeface="Proxima Nova"/>
              <a:ea typeface="Proxima Nova"/>
              <a:cs typeface="Proxima Nova"/>
              <a:sym typeface="Proxima Nova"/>
            </a:endParaRPr>
          </a:p>
          <a:p>
            <a:pPr marL="0" lvl="0" indent="0" algn="l" rtl="0">
              <a:spcBef>
                <a:spcPts val="0"/>
              </a:spcBef>
              <a:spcAft>
                <a:spcPts val="0"/>
              </a:spcAft>
              <a:buNone/>
            </a:pPr>
            <a:br>
              <a:rPr lang="en">
                <a:latin typeface="Proxima Nova"/>
                <a:ea typeface="Proxima Nova"/>
                <a:cs typeface="Proxima Nova"/>
                <a:sym typeface="Proxima Nova"/>
              </a:rPr>
            </a:br>
            <a:r>
              <a:rPr lang="en">
                <a:latin typeface="Proxima Nova"/>
                <a:ea typeface="Proxima Nova"/>
                <a:cs typeface="Proxima Nova"/>
                <a:sym typeface="Proxima Nova"/>
              </a:rPr>
              <a:t>Therefore we can define a scaling policy and an alarm to trigger a scaling event</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Scale out alarm: Will trigger the scale out policy when average CPU usage equals or exceeds 40%, evaluated in 2 minute time frames. The policy starts a scale out event which increases the instance count by 1</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Scale in alarm: Will trigger the scale in policy when average CPU usage equals or is below 20%, evaluated in 2 minute time frames. The policy starts a scale in event which decreases the instance count by 1</a:t>
            </a:r>
            <a:endParaRPr>
              <a:latin typeface="Proxima Nova"/>
              <a:ea typeface="Proxima Nova"/>
              <a:cs typeface="Proxima Nova"/>
              <a:sym typeface="Proxima Nova"/>
            </a:endParaRPr>
          </a:p>
        </p:txBody>
      </p:sp>
      <p:pic>
        <p:nvPicPr>
          <p:cNvPr id="239" name="Google Shape;239;p30"/>
          <p:cNvPicPr preferRelativeResize="0"/>
          <p:nvPr/>
        </p:nvPicPr>
        <p:blipFill>
          <a:blip r:embed="rId3">
            <a:alphaModFix/>
          </a:blip>
          <a:stretch>
            <a:fillRect/>
          </a:stretch>
        </p:blipFill>
        <p:spPr>
          <a:xfrm>
            <a:off x="911975" y="2496247"/>
            <a:ext cx="766423" cy="766423"/>
          </a:xfrm>
          <a:prstGeom prst="rect">
            <a:avLst/>
          </a:prstGeom>
          <a:noFill/>
          <a:ln>
            <a:noFill/>
          </a:ln>
        </p:spPr>
      </p:pic>
      <p:pic>
        <p:nvPicPr>
          <p:cNvPr id="240" name="Google Shape;240;p30"/>
          <p:cNvPicPr preferRelativeResize="0"/>
          <p:nvPr/>
        </p:nvPicPr>
        <p:blipFill>
          <a:blip r:embed="rId4">
            <a:alphaModFix/>
          </a:blip>
          <a:stretch>
            <a:fillRect/>
          </a:stretch>
        </p:blipFill>
        <p:spPr>
          <a:xfrm>
            <a:off x="794023" y="1166914"/>
            <a:ext cx="1002325" cy="994615"/>
          </a:xfrm>
          <a:prstGeom prst="rect">
            <a:avLst/>
          </a:prstGeom>
          <a:noFill/>
          <a:ln>
            <a:noFill/>
          </a:ln>
        </p:spPr>
      </p:pic>
      <p:pic>
        <p:nvPicPr>
          <p:cNvPr id="241" name="Google Shape;241;p30"/>
          <p:cNvPicPr preferRelativeResize="0"/>
          <p:nvPr/>
        </p:nvPicPr>
        <p:blipFill>
          <a:blip r:embed="rId5">
            <a:alphaModFix/>
          </a:blip>
          <a:stretch>
            <a:fillRect/>
          </a:stretch>
        </p:blipFill>
        <p:spPr>
          <a:xfrm>
            <a:off x="374013" y="3913073"/>
            <a:ext cx="1842350" cy="940100"/>
          </a:xfrm>
          <a:prstGeom prst="rect">
            <a:avLst/>
          </a:prstGeom>
          <a:noFill/>
          <a:ln>
            <a:noFill/>
          </a:ln>
        </p:spPr>
      </p:pic>
      <p:sp>
        <p:nvSpPr>
          <p:cNvPr id="242" name="Google Shape;242;p30"/>
          <p:cNvSpPr txBox="1"/>
          <p:nvPr/>
        </p:nvSpPr>
        <p:spPr>
          <a:xfrm>
            <a:off x="554325" y="3177750"/>
            <a:ext cx="14817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Scaling Policy</a:t>
            </a:r>
            <a:endParaRPr>
              <a:latin typeface="Proxima Nova"/>
              <a:ea typeface="Proxima Nova"/>
              <a:cs typeface="Proxima Nova"/>
              <a:sym typeface="Proxima Nova"/>
            </a:endParaRPr>
          </a:p>
        </p:txBody>
      </p:sp>
      <p:pic>
        <p:nvPicPr>
          <p:cNvPr id="243" name="Google Shape;243;p30"/>
          <p:cNvPicPr preferRelativeResize="0"/>
          <p:nvPr/>
        </p:nvPicPr>
        <p:blipFill>
          <a:blip r:embed="rId6">
            <a:alphaModFix/>
          </a:blip>
          <a:stretch>
            <a:fillRect/>
          </a:stretch>
        </p:blipFill>
        <p:spPr>
          <a:xfrm>
            <a:off x="1176100" y="2202263"/>
            <a:ext cx="238125" cy="293988"/>
          </a:xfrm>
          <a:prstGeom prst="rect">
            <a:avLst/>
          </a:prstGeom>
          <a:noFill/>
          <a:ln>
            <a:noFill/>
          </a:ln>
        </p:spPr>
      </p:pic>
      <p:pic>
        <p:nvPicPr>
          <p:cNvPr id="244" name="Google Shape;244;p30"/>
          <p:cNvPicPr preferRelativeResize="0"/>
          <p:nvPr/>
        </p:nvPicPr>
        <p:blipFill>
          <a:blip r:embed="rId6">
            <a:alphaModFix/>
          </a:blip>
          <a:stretch>
            <a:fillRect/>
          </a:stretch>
        </p:blipFill>
        <p:spPr>
          <a:xfrm>
            <a:off x="1176100" y="3506063"/>
            <a:ext cx="238125" cy="2939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A - Project Creation &amp; Live Demo</a:t>
            </a:r>
            <a:endParaRPr b="1"/>
          </a:p>
        </p:txBody>
      </p:sp>
      <p:sp>
        <p:nvSpPr>
          <p:cNvPr id="250" name="Google Shape;25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rPr>
              <a:t>Creating the project</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Ensure that your Command Prompt is navigated to your “project_a” folder</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Perform the command “</a:t>
            </a:r>
            <a:r>
              <a:rPr lang="en" sz="1600" b="1">
                <a:solidFill>
                  <a:schemeClr val="dk1"/>
                </a:solidFill>
              </a:rPr>
              <a:t>terraform apply</a:t>
            </a:r>
            <a:r>
              <a:rPr lang="en" sz="1600">
                <a:solidFill>
                  <a:schemeClr val="dk1"/>
                </a:solidFill>
              </a:rPr>
              <a:t>”</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Terraform will return you the infrastructure plan that it is about to provision</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It will then prompt you to input either “yes” or “no” to confirm the provisioning of infrastructure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Input “yes” and sit back and relax (For faster computers: ETA 2mins, expect longer wait times on a slower device)</a:t>
            </a:r>
            <a:endParaRPr sz="1600">
              <a:solidFill>
                <a:schemeClr val="dk1"/>
              </a:solidFill>
            </a:endParaRPr>
          </a:p>
          <a:p>
            <a:pPr marL="0" lvl="0" indent="0" algn="l" rtl="0">
              <a:spcBef>
                <a:spcPts val="1200"/>
              </a:spcBef>
              <a:spcAft>
                <a:spcPts val="0"/>
              </a:spcAft>
              <a:buNone/>
            </a:pPr>
            <a:r>
              <a:rPr lang="en" sz="1600" b="1">
                <a:solidFill>
                  <a:schemeClr val="dk1"/>
                </a:solidFill>
              </a:rPr>
              <a:t>Live Demo</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I will demo the load balancing and auto-scaling on screen</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A - Overview &amp; Flow</a:t>
            </a:r>
            <a:endParaRPr b="1"/>
          </a:p>
        </p:txBody>
      </p:sp>
      <p:pic>
        <p:nvPicPr>
          <p:cNvPr id="66" name="Google Shape;66;p14"/>
          <p:cNvPicPr preferRelativeResize="0"/>
          <p:nvPr/>
        </p:nvPicPr>
        <p:blipFill>
          <a:blip r:embed="rId3">
            <a:alphaModFix/>
          </a:blip>
          <a:stretch>
            <a:fillRect/>
          </a:stretch>
        </p:blipFill>
        <p:spPr>
          <a:xfrm>
            <a:off x="654600" y="976975"/>
            <a:ext cx="2944526" cy="3902574"/>
          </a:xfrm>
          <a:prstGeom prst="rect">
            <a:avLst/>
          </a:prstGeom>
          <a:noFill/>
          <a:ln>
            <a:noFill/>
          </a:ln>
        </p:spPr>
      </p:pic>
      <p:sp>
        <p:nvSpPr>
          <p:cNvPr id="67" name="Google Shape;67;p14"/>
          <p:cNvSpPr txBox="1"/>
          <p:nvPr/>
        </p:nvSpPr>
        <p:spPr>
          <a:xfrm>
            <a:off x="3852525" y="928025"/>
            <a:ext cx="5143500" cy="40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Proxima Nova"/>
                <a:ea typeface="Proxima Nova"/>
                <a:cs typeface="Proxima Nova"/>
                <a:sym typeface="Proxima Nova"/>
              </a:rPr>
              <a:t>Usage Flow</a:t>
            </a:r>
            <a:endParaRPr sz="1600" b="1">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The instances in the auto scaling group are running the web servers</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Users access the website using the generated Load Balancer DNS address</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All traffic is evenly distributed by the load balancer across all instances in the auto scaling group</a:t>
            </a:r>
            <a:endParaRPr sz="1600">
              <a:latin typeface="Proxima Nova"/>
              <a:ea typeface="Proxima Nova"/>
              <a:cs typeface="Proxima Nova"/>
              <a:sym typeface="Proxima Nova"/>
            </a:endParaRPr>
          </a:p>
          <a:p>
            <a:pPr marL="0" lvl="0" indent="0" algn="l" rtl="0">
              <a:spcBef>
                <a:spcPts val="0"/>
              </a:spcBef>
              <a:spcAft>
                <a:spcPts val="0"/>
              </a:spcAft>
              <a:buNone/>
            </a:pPr>
            <a:endParaRPr sz="1600">
              <a:latin typeface="Proxima Nova"/>
              <a:ea typeface="Proxima Nova"/>
              <a:cs typeface="Proxima Nova"/>
              <a:sym typeface="Proxima Nova"/>
            </a:endParaRPr>
          </a:p>
          <a:p>
            <a:pPr marL="0" lvl="0" indent="0" algn="l" rtl="0">
              <a:spcBef>
                <a:spcPts val="0"/>
              </a:spcBef>
              <a:spcAft>
                <a:spcPts val="0"/>
              </a:spcAft>
              <a:buNone/>
            </a:pPr>
            <a:r>
              <a:rPr lang="en" sz="1600" b="1">
                <a:latin typeface="Proxima Nova"/>
                <a:ea typeface="Proxima Nova"/>
                <a:cs typeface="Proxima Nova"/>
                <a:sym typeface="Proxima Nova"/>
              </a:rPr>
              <a:t>Some Architectural Details</a:t>
            </a:r>
            <a:endParaRPr sz="1600" b="1">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All resources in Virtual Private Cloud (VPC)</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2 subnets, each in a different Availability Zone (AZ)</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1 Application Load Balancer in each AZ</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An Auto Scaling Group spanning 2 AZs</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The ASG provisions the EC2 Instances (Web servers)</a:t>
            </a:r>
            <a:endParaRPr sz="160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A - Project Destruction</a:t>
            </a:r>
            <a:endParaRPr b="1"/>
          </a:p>
        </p:txBody>
      </p:sp>
      <p:sp>
        <p:nvSpPr>
          <p:cNvPr id="256" name="Google Shape;256;p32"/>
          <p:cNvSpPr txBox="1">
            <a:spLocks noGrp="1"/>
          </p:cNvSpPr>
          <p:nvPr>
            <p:ph type="body" idx="1"/>
          </p:nvPr>
        </p:nvSpPr>
        <p:spPr>
          <a:xfrm>
            <a:off x="311700" y="1530000"/>
            <a:ext cx="8520600" cy="266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rPr>
              <a:t>Destruction of Project</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Ensure that your Command Prompt is navigated to your “project_a” folder</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Perform the command “</a:t>
            </a:r>
            <a:r>
              <a:rPr lang="en" sz="1600" b="1">
                <a:solidFill>
                  <a:schemeClr val="dk1"/>
                </a:solidFill>
              </a:rPr>
              <a:t>terraform destroy</a:t>
            </a:r>
            <a:r>
              <a:rPr lang="en" sz="1600">
                <a:solidFill>
                  <a:schemeClr val="dk1"/>
                </a:solidFill>
              </a:rPr>
              <a:t>”</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Terraform will return you the infrastructure plan that details the destruction</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It will then prompt you to input either “yes” or “no” to confirm the destruction of infrastructure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Input “yes” and sit back and relax (Same ETA as “terraform apply”)</a:t>
            </a:r>
            <a:endParaRPr sz="16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Project B</a:t>
            </a:r>
            <a:endParaRPr b="1"/>
          </a:p>
        </p:txBody>
      </p:sp>
      <p:sp>
        <p:nvSpPr>
          <p:cNvPr id="262" name="Google Shape;262;p3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n" b="1"/>
              <a:t>Storage Notification Email System with Message Queue Decoupling</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B - Overview &amp; Flow</a:t>
            </a:r>
            <a:endParaRPr b="1"/>
          </a:p>
        </p:txBody>
      </p:sp>
      <p:pic>
        <p:nvPicPr>
          <p:cNvPr id="268" name="Google Shape;268;p34"/>
          <p:cNvPicPr preferRelativeResize="0"/>
          <p:nvPr/>
        </p:nvPicPr>
        <p:blipFill>
          <a:blip r:embed="rId3">
            <a:alphaModFix/>
          </a:blip>
          <a:stretch>
            <a:fillRect/>
          </a:stretch>
        </p:blipFill>
        <p:spPr>
          <a:xfrm>
            <a:off x="658368" y="978408"/>
            <a:ext cx="2894562" cy="3820976"/>
          </a:xfrm>
          <a:prstGeom prst="rect">
            <a:avLst/>
          </a:prstGeom>
          <a:noFill/>
          <a:ln>
            <a:noFill/>
          </a:ln>
        </p:spPr>
      </p:pic>
      <p:sp>
        <p:nvSpPr>
          <p:cNvPr id="269" name="Google Shape;269;p34"/>
          <p:cNvSpPr txBox="1"/>
          <p:nvPr/>
        </p:nvSpPr>
        <p:spPr>
          <a:xfrm>
            <a:off x="3721825" y="888650"/>
            <a:ext cx="5422200" cy="414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Proxima Nova"/>
                <a:ea typeface="Proxima Nova"/>
                <a:cs typeface="Proxima Nova"/>
                <a:sym typeface="Proxima Nova"/>
              </a:rPr>
              <a:t>Usage Flow</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The bucket notification sends a message to the SQS main queue upon text file creation and deletion within the S3 bucket</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A lambda polling function will be run every minute to receive the messages in the queue</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Creation-event messages will be processed, triggering a message to be sent to an SNS topic, delivering an email to all subscribers of the topic</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Deletion-event messages will fail processing and eventually end up in the Dead Letter Queue</a:t>
            </a:r>
            <a:endParaRPr sz="1600">
              <a:latin typeface="Proxima Nova"/>
              <a:ea typeface="Proxima Nova"/>
              <a:cs typeface="Proxima Nova"/>
              <a:sym typeface="Proxima Nova"/>
            </a:endParaRPr>
          </a:p>
          <a:p>
            <a:pPr marL="0" lvl="0" indent="0" algn="l" rtl="0">
              <a:spcBef>
                <a:spcPts val="0"/>
              </a:spcBef>
              <a:spcAft>
                <a:spcPts val="0"/>
              </a:spcAft>
              <a:buNone/>
            </a:pPr>
            <a:endParaRPr sz="1600">
              <a:latin typeface="Proxima Nova"/>
              <a:ea typeface="Proxima Nova"/>
              <a:cs typeface="Proxima Nova"/>
              <a:sym typeface="Proxima Nova"/>
            </a:endParaRPr>
          </a:p>
          <a:p>
            <a:pPr marL="0" lvl="0" indent="0" algn="l" rtl="0">
              <a:spcBef>
                <a:spcPts val="0"/>
              </a:spcBef>
              <a:spcAft>
                <a:spcPts val="0"/>
              </a:spcAft>
              <a:buNone/>
            </a:pPr>
            <a:r>
              <a:rPr lang="en" sz="1600" b="1">
                <a:latin typeface="Proxima Nova"/>
                <a:ea typeface="Proxima Nova"/>
                <a:cs typeface="Proxima Nova"/>
                <a:sym typeface="Proxima Nova"/>
              </a:rPr>
              <a:t>Some Architectural Details</a:t>
            </a:r>
            <a:endParaRPr sz="1600" b="1">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1 S3 bucket, 1 main and 1 dead letter queue</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1 Lambda function, 1 EventBridge rule, 1 SNS Topic and 1 subscription</a:t>
            </a:r>
            <a:endParaRPr sz="1600">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5"/>
          <p:cNvPicPr preferRelativeResize="0"/>
          <p:nvPr/>
        </p:nvPicPr>
        <p:blipFill>
          <a:blip r:embed="rId3">
            <a:alphaModFix/>
          </a:blip>
          <a:stretch>
            <a:fillRect/>
          </a:stretch>
        </p:blipFill>
        <p:spPr>
          <a:xfrm>
            <a:off x="4769395" y="271113"/>
            <a:ext cx="4257257" cy="1933575"/>
          </a:xfrm>
          <a:prstGeom prst="rect">
            <a:avLst/>
          </a:prstGeom>
          <a:noFill/>
          <a:ln>
            <a:noFill/>
          </a:ln>
        </p:spPr>
      </p:pic>
      <p:sp>
        <p:nvSpPr>
          <p:cNvPr id="275" name="Google Shape;27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B - Message Queues</a:t>
            </a:r>
            <a:endParaRPr b="1"/>
          </a:p>
        </p:txBody>
      </p:sp>
      <p:sp>
        <p:nvSpPr>
          <p:cNvPr id="276" name="Google Shape;276;p35"/>
          <p:cNvSpPr txBox="1">
            <a:spLocks noGrp="1"/>
          </p:cNvSpPr>
          <p:nvPr>
            <p:ph type="body" idx="1"/>
          </p:nvPr>
        </p:nvSpPr>
        <p:spPr>
          <a:xfrm>
            <a:off x="311700" y="1757300"/>
            <a:ext cx="8520600" cy="3157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600" b="1">
                <a:solidFill>
                  <a:schemeClr val="dk1"/>
                </a:solidFill>
              </a:rPr>
              <a:t>Step By Step</a:t>
            </a:r>
            <a:endParaRPr sz="1600" b="1">
              <a:solidFill>
                <a:schemeClr val="dk1"/>
              </a:solidFill>
            </a:endParaRPr>
          </a:p>
          <a:p>
            <a:pPr marL="457200" lvl="0" indent="-322580" algn="l" rtl="0">
              <a:spcBef>
                <a:spcPts val="1200"/>
              </a:spcBef>
              <a:spcAft>
                <a:spcPts val="0"/>
              </a:spcAft>
              <a:buClr>
                <a:schemeClr val="dk1"/>
              </a:buClr>
              <a:buSzPct val="100000"/>
              <a:buAutoNum type="arabicPeriod"/>
            </a:pPr>
            <a:r>
              <a:rPr lang="en" sz="1600">
                <a:solidFill>
                  <a:schemeClr val="dk1"/>
                </a:solidFill>
              </a:rPr>
              <a:t>Producers sends messages to the queue</a:t>
            </a:r>
            <a:endParaRPr sz="1600">
              <a:solidFill>
                <a:schemeClr val="dk1"/>
              </a:solidFill>
            </a:endParaRPr>
          </a:p>
          <a:p>
            <a:pPr marL="457200" lvl="0" indent="-322580" algn="l" rtl="0">
              <a:spcBef>
                <a:spcPts val="0"/>
              </a:spcBef>
              <a:spcAft>
                <a:spcPts val="0"/>
              </a:spcAft>
              <a:buClr>
                <a:schemeClr val="dk1"/>
              </a:buClr>
              <a:buSzPct val="100000"/>
              <a:buAutoNum type="arabicPeriod"/>
            </a:pPr>
            <a:r>
              <a:rPr lang="en" sz="1600">
                <a:solidFill>
                  <a:schemeClr val="dk1"/>
                </a:solidFill>
              </a:rPr>
              <a:t>Consumers poll messages from the queue (Getting the message information to process, not deleting the messages from the queue).</a:t>
            </a:r>
            <a:endParaRPr sz="1600">
              <a:solidFill>
                <a:schemeClr val="dk1"/>
              </a:solidFill>
            </a:endParaRPr>
          </a:p>
          <a:p>
            <a:pPr marL="457200" lvl="0" indent="-322580" algn="l" rtl="0">
              <a:spcBef>
                <a:spcPts val="0"/>
              </a:spcBef>
              <a:spcAft>
                <a:spcPts val="0"/>
              </a:spcAft>
              <a:buClr>
                <a:schemeClr val="dk1"/>
              </a:buClr>
              <a:buSzPct val="100000"/>
              <a:buAutoNum type="arabicPeriod"/>
            </a:pPr>
            <a:r>
              <a:rPr lang="en" sz="1600">
                <a:solidFill>
                  <a:schemeClr val="dk1"/>
                </a:solidFill>
              </a:rPr>
              <a:t>Once a message is polled, it becomes invisible to other consumers in the queue for a specific period, known as the visibility timeout</a:t>
            </a:r>
            <a:endParaRPr sz="1600">
              <a:solidFill>
                <a:schemeClr val="dk1"/>
              </a:solidFill>
            </a:endParaRPr>
          </a:p>
          <a:p>
            <a:pPr marL="457200" lvl="0" indent="-322580" algn="l" rtl="0">
              <a:spcBef>
                <a:spcPts val="0"/>
              </a:spcBef>
              <a:spcAft>
                <a:spcPts val="0"/>
              </a:spcAft>
              <a:buClr>
                <a:schemeClr val="dk1"/>
              </a:buClr>
              <a:buSzPct val="100000"/>
              <a:buAutoNum type="arabicPeriod"/>
            </a:pPr>
            <a:r>
              <a:rPr lang="en" sz="1600">
                <a:solidFill>
                  <a:schemeClr val="dk1"/>
                </a:solidFill>
              </a:rPr>
              <a:t>After a consumer successfully processes a message, it will delete the message from the queue</a:t>
            </a:r>
            <a:endParaRPr sz="1600">
              <a:solidFill>
                <a:schemeClr val="dk1"/>
              </a:solidFill>
            </a:endParaRPr>
          </a:p>
          <a:p>
            <a:pPr marL="457200" lvl="0" indent="-322580" algn="l" rtl="0">
              <a:spcBef>
                <a:spcPts val="0"/>
              </a:spcBef>
              <a:spcAft>
                <a:spcPts val="0"/>
              </a:spcAft>
              <a:buClr>
                <a:schemeClr val="dk1"/>
              </a:buClr>
              <a:buSzPct val="100000"/>
              <a:buAutoNum type="arabicPeriod"/>
            </a:pPr>
            <a:r>
              <a:rPr lang="en" sz="1600">
                <a:solidFill>
                  <a:schemeClr val="dk1"/>
                </a:solidFill>
              </a:rPr>
              <a:t>If the consumer does not delete the message within the visibility timeout period (either visibility timeout is too short or message has failed to be processed), the message becomes visible again in the queue and can be processed by another consumer</a:t>
            </a:r>
            <a:endParaRPr sz="1600">
              <a:solidFill>
                <a:schemeClr val="dk1"/>
              </a:solidFill>
            </a:endParaRPr>
          </a:p>
          <a:p>
            <a:pPr marL="457200" lvl="0" indent="-322580" algn="l" rtl="0">
              <a:spcBef>
                <a:spcPts val="0"/>
              </a:spcBef>
              <a:spcAft>
                <a:spcPts val="0"/>
              </a:spcAft>
              <a:buClr>
                <a:schemeClr val="dk1"/>
              </a:buClr>
              <a:buSzPct val="100000"/>
              <a:buAutoNum type="arabicPeriod"/>
            </a:pPr>
            <a:r>
              <a:rPr lang="en" sz="1600">
                <a:solidFill>
                  <a:schemeClr val="dk1"/>
                </a:solidFill>
              </a:rPr>
              <a:t>If a Dead Letter Queue is setup, message that have failed processing a set number of times will be sent to the DLQ for the purpose of debugging why they are failing</a:t>
            </a:r>
            <a:endParaRPr sz="1600">
              <a:solidFill>
                <a:schemeClr val="dk1"/>
              </a:solidFill>
            </a:endParaRPr>
          </a:p>
        </p:txBody>
      </p:sp>
      <p:sp>
        <p:nvSpPr>
          <p:cNvPr id="277" name="Google Shape;277;p35"/>
          <p:cNvSpPr txBox="1"/>
          <p:nvPr/>
        </p:nvSpPr>
        <p:spPr>
          <a:xfrm>
            <a:off x="4769400" y="1185613"/>
            <a:ext cx="13119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Producer</a:t>
            </a:r>
            <a:endParaRPr b="1">
              <a:latin typeface="Proxima Nova"/>
              <a:ea typeface="Proxima Nova"/>
              <a:cs typeface="Proxima Nova"/>
              <a:sym typeface="Proxima Nova"/>
            </a:endParaRPr>
          </a:p>
        </p:txBody>
      </p:sp>
      <p:sp>
        <p:nvSpPr>
          <p:cNvPr id="278" name="Google Shape;278;p35"/>
          <p:cNvSpPr txBox="1"/>
          <p:nvPr/>
        </p:nvSpPr>
        <p:spPr>
          <a:xfrm>
            <a:off x="7714750" y="1185600"/>
            <a:ext cx="13119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Consumer</a:t>
            </a:r>
            <a:endParaRPr b="1">
              <a:latin typeface="Proxima Nova"/>
              <a:ea typeface="Proxima Nova"/>
              <a:cs typeface="Proxima Nova"/>
              <a:sym typeface="Proxima Nova"/>
            </a:endParaRPr>
          </a:p>
        </p:txBody>
      </p:sp>
      <p:sp>
        <p:nvSpPr>
          <p:cNvPr id="279" name="Google Shape;279;p35"/>
          <p:cNvSpPr txBox="1"/>
          <p:nvPr/>
        </p:nvSpPr>
        <p:spPr>
          <a:xfrm>
            <a:off x="5665950" y="176650"/>
            <a:ext cx="9342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Sending</a:t>
            </a:r>
            <a:endParaRPr b="1">
              <a:latin typeface="Proxima Nova"/>
              <a:ea typeface="Proxima Nova"/>
              <a:cs typeface="Proxima Nova"/>
              <a:sym typeface="Proxima Nova"/>
            </a:endParaRPr>
          </a:p>
        </p:txBody>
      </p:sp>
      <p:sp>
        <p:nvSpPr>
          <p:cNvPr id="280" name="Google Shape;280;p35"/>
          <p:cNvSpPr txBox="1"/>
          <p:nvPr/>
        </p:nvSpPr>
        <p:spPr>
          <a:xfrm>
            <a:off x="7186825" y="176650"/>
            <a:ext cx="9342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Polling</a:t>
            </a:r>
            <a:endParaRPr b="1">
              <a:latin typeface="Proxima Nova"/>
              <a:ea typeface="Proxima Nova"/>
              <a:cs typeface="Proxima Nova"/>
              <a:sym typeface="Proxima Nova"/>
            </a:endParaRPr>
          </a:p>
        </p:txBody>
      </p:sp>
      <p:sp>
        <p:nvSpPr>
          <p:cNvPr id="281" name="Google Shape;281;p35"/>
          <p:cNvSpPr txBox="1"/>
          <p:nvPr/>
        </p:nvSpPr>
        <p:spPr>
          <a:xfrm>
            <a:off x="6203900" y="1036000"/>
            <a:ext cx="717300" cy="4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Failed</a:t>
            </a:r>
            <a:endParaRPr b="1">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B - Message Polling Visualised</a:t>
            </a:r>
            <a:endParaRPr/>
          </a:p>
        </p:txBody>
      </p:sp>
      <p:sp>
        <p:nvSpPr>
          <p:cNvPr id="287" name="Google Shape;287;p36"/>
          <p:cNvSpPr/>
          <p:nvPr/>
        </p:nvSpPr>
        <p:spPr>
          <a:xfrm>
            <a:off x="503600" y="1460200"/>
            <a:ext cx="14346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6"/>
          <p:cNvSpPr/>
          <p:nvPr/>
        </p:nvSpPr>
        <p:spPr>
          <a:xfrm>
            <a:off x="503600" y="2749850"/>
            <a:ext cx="14346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6"/>
          <p:cNvSpPr/>
          <p:nvPr/>
        </p:nvSpPr>
        <p:spPr>
          <a:xfrm>
            <a:off x="503600" y="4039475"/>
            <a:ext cx="14346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0" name="Google Shape;290;p36"/>
          <p:cNvPicPr preferRelativeResize="0"/>
          <p:nvPr/>
        </p:nvPicPr>
        <p:blipFill>
          <a:blip r:embed="rId3">
            <a:alphaModFix/>
          </a:blip>
          <a:stretch>
            <a:fillRect/>
          </a:stretch>
        </p:blipFill>
        <p:spPr>
          <a:xfrm>
            <a:off x="1069850" y="1500325"/>
            <a:ext cx="868350" cy="532600"/>
          </a:xfrm>
          <a:prstGeom prst="rect">
            <a:avLst/>
          </a:prstGeom>
          <a:noFill/>
          <a:ln>
            <a:noFill/>
          </a:ln>
        </p:spPr>
      </p:pic>
      <p:pic>
        <p:nvPicPr>
          <p:cNvPr id="291" name="Google Shape;291;p36"/>
          <p:cNvPicPr preferRelativeResize="0"/>
          <p:nvPr/>
        </p:nvPicPr>
        <p:blipFill>
          <a:blip r:embed="rId4">
            <a:alphaModFix/>
          </a:blip>
          <a:stretch>
            <a:fillRect/>
          </a:stretch>
        </p:blipFill>
        <p:spPr>
          <a:xfrm>
            <a:off x="2052850" y="1460200"/>
            <a:ext cx="1687850" cy="879650"/>
          </a:xfrm>
          <a:prstGeom prst="rect">
            <a:avLst/>
          </a:prstGeom>
          <a:noFill/>
          <a:ln>
            <a:noFill/>
          </a:ln>
        </p:spPr>
      </p:pic>
      <p:sp>
        <p:nvSpPr>
          <p:cNvPr id="292" name="Google Shape;292;p36"/>
          <p:cNvSpPr txBox="1"/>
          <p:nvPr/>
        </p:nvSpPr>
        <p:spPr>
          <a:xfrm>
            <a:off x="928275" y="1040813"/>
            <a:ext cx="23970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Polling (Getting Msg Info)</a:t>
            </a:r>
            <a:endParaRPr>
              <a:latin typeface="Proxima Nova"/>
              <a:ea typeface="Proxima Nova"/>
              <a:cs typeface="Proxima Nova"/>
              <a:sym typeface="Proxima Nova"/>
            </a:endParaRPr>
          </a:p>
        </p:txBody>
      </p:sp>
      <p:pic>
        <p:nvPicPr>
          <p:cNvPr id="293" name="Google Shape;293;p36"/>
          <p:cNvPicPr preferRelativeResize="0"/>
          <p:nvPr/>
        </p:nvPicPr>
        <p:blipFill>
          <a:blip r:embed="rId3">
            <a:alphaModFix/>
          </a:blip>
          <a:stretch>
            <a:fillRect/>
          </a:stretch>
        </p:blipFill>
        <p:spPr>
          <a:xfrm>
            <a:off x="1069850" y="2769888"/>
            <a:ext cx="868350" cy="532600"/>
          </a:xfrm>
          <a:prstGeom prst="rect">
            <a:avLst/>
          </a:prstGeom>
          <a:noFill/>
          <a:ln>
            <a:noFill/>
          </a:ln>
        </p:spPr>
      </p:pic>
      <p:pic>
        <p:nvPicPr>
          <p:cNvPr id="294" name="Google Shape;294;p36"/>
          <p:cNvPicPr preferRelativeResize="0"/>
          <p:nvPr/>
        </p:nvPicPr>
        <p:blipFill>
          <a:blip r:embed="rId5">
            <a:alphaModFix/>
          </a:blip>
          <a:stretch>
            <a:fillRect/>
          </a:stretch>
        </p:blipFill>
        <p:spPr>
          <a:xfrm>
            <a:off x="1329862" y="2769900"/>
            <a:ext cx="348325" cy="348325"/>
          </a:xfrm>
          <a:prstGeom prst="rect">
            <a:avLst/>
          </a:prstGeom>
          <a:noFill/>
          <a:ln>
            <a:noFill/>
          </a:ln>
        </p:spPr>
      </p:pic>
      <p:sp>
        <p:nvSpPr>
          <p:cNvPr id="295" name="Google Shape;295;p36"/>
          <p:cNvSpPr txBox="1"/>
          <p:nvPr/>
        </p:nvSpPr>
        <p:spPr>
          <a:xfrm>
            <a:off x="928275" y="2330438"/>
            <a:ext cx="23970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Processing Msg Info</a:t>
            </a:r>
            <a:endParaRPr>
              <a:latin typeface="Proxima Nova"/>
              <a:ea typeface="Proxima Nova"/>
              <a:cs typeface="Proxima Nova"/>
              <a:sym typeface="Proxima Nova"/>
            </a:endParaRPr>
          </a:p>
        </p:txBody>
      </p:sp>
      <p:pic>
        <p:nvPicPr>
          <p:cNvPr id="296" name="Google Shape;296;p36"/>
          <p:cNvPicPr preferRelativeResize="0"/>
          <p:nvPr/>
        </p:nvPicPr>
        <p:blipFill>
          <a:blip r:embed="rId4">
            <a:alphaModFix/>
          </a:blip>
          <a:stretch>
            <a:fillRect/>
          </a:stretch>
        </p:blipFill>
        <p:spPr>
          <a:xfrm>
            <a:off x="2052850" y="2782313"/>
            <a:ext cx="1687850" cy="879650"/>
          </a:xfrm>
          <a:prstGeom prst="rect">
            <a:avLst/>
          </a:prstGeom>
          <a:noFill/>
          <a:ln>
            <a:noFill/>
          </a:ln>
        </p:spPr>
      </p:pic>
      <p:pic>
        <p:nvPicPr>
          <p:cNvPr id="297" name="Google Shape;297;p36"/>
          <p:cNvPicPr preferRelativeResize="0"/>
          <p:nvPr/>
        </p:nvPicPr>
        <p:blipFill>
          <a:blip r:embed="rId6">
            <a:alphaModFix/>
          </a:blip>
          <a:stretch>
            <a:fillRect/>
          </a:stretch>
        </p:blipFill>
        <p:spPr>
          <a:xfrm>
            <a:off x="2788925" y="2932101"/>
            <a:ext cx="687100" cy="208175"/>
          </a:xfrm>
          <a:prstGeom prst="rect">
            <a:avLst/>
          </a:prstGeom>
          <a:noFill/>
          <a:ln>
            <a:noFill/>
          </a:ln>
        </p:spPr>
      </p:pic>
      <p:sp>
        <p:nvSpPr>
          <p:cNvPr id="298" name="Google Shape;298;p36"/>
          <p:cNvSpPr txBox="1"/>
          <p:nvPr/>
        </p:nvSpPr>
        <p:spPr>
          <a:xfrm>
            <a:off x="503600" y="3620075"/>
            <a:ext cx="39543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Finished Processing, Deleting actual message</a:t>
            </a:r>
            <a:endParaRPr>
              <a:latin typeface="Proxima Nova"/>
              <a:ea typeface="Proxima Nova"/>
              <a:cs typeface="Proxima Nova"/>
              <a:sym typeface="Proxima Nova"/>
            </a:endParaRPr>
          </a:p>
        </p:txBody>
      </p:sp>
      <p:pic>
        <p:nvPicPr>
          <p:cNvPr id="299" name="Google Shape;299;p36"/>
          <p:cNvPicPr preferRelativeResize="0"/>
          <p:nvPr/>
        </p:nvPicPr>
        <p:blipFill>
          <a:blip r:embed="rId4">
            <a:alphaModFix/>
          </a:blip>
          <a:stretch>
            <a:fillRect/>
          </a:stretch>
        </p:blipFill>
        <p:spPr>
          <a:xfrm>
            <a:off x="2052850" y="4104450"/>
            <a:ext cx="1687850" cy="879650"/>
          </a:xfrm>
          <a:prstGeom prst="rect">
            <a:avLst/>
          </a:prstGeom>
          <a:noFill/>
          <a:ln>
            <a:noFill/>
          </a:ln>
        </p:spPr>
      </p:pic>
      <p:pic>
        <p:nvPicPr>
          <p:cNvPr id="300" name="Google Shape;300;p36"/>
          <p:cNvPicPr preferRelativeResize="0"/>
          <p:nvPr/>
        </p:nvPicPr>
        <p:blipFill>
          <a:blip r:embed="rId7">
            <a:alphaModFix/>
          </a:blip>
          <a:stretch>
            <a:fillRect/>
          </a:stretch>
        </p:blipFill>
        <p:spPr>
          <a:xfrm>
            <a:off x="2698300" y="3891650"/>
            <a:ext cx="868350" cy="868350"/>
          </a:xfrm>
          <a:prstGeom prst="rect">
            <a:avLst/>
          </a:prstGeom>
          <a:noFill/>
          <a:ln>
            <a:noFill/>
          </a:ln>
        </p:spPr>
      </p:pic>
      <p:pic>
        <p:nvPicPr>
          <p:cNvPr id="301" name="Google Shape;301;p36"/>
          <p:cNvPicPr preferRelativeResize="0"/>
          <p:nvPr/>
        </p:nvPicPr>
        <p:blipFill>
          <a:blip r:embed="rId3">
            <a:alphaModFix/>
          </a:blip>
          <a:stretch>
            <a:fillRect/>
          </a:stretch>
        </p:blipFill>
        <p:spPr>
          <a:xfrm>
            <a:off x="1069850" y="4059525"/>
            <a:ext cx="868350" cy="532600"/>
          </a:xfrm>
          <a:prstGeom prst="rect">
            <a:avLst/>
          </a:prstGeom>
          <a:noFill/>
          <a:ln>
            <a:noFill/>
          </a:ln>
        </p:spPr>
      </p:pic>
      <p:pic>
        <p:nvPicPr>
          <p:cNvPr id="302" name="Google Shape;302;p36"/>
          <p:cNvPicPr preferRelativeResize="0"/>
          <p:nvPr/>
        </p:nvPicPr>
        <p:blipFill>
          <a:blip r:embed="rId8">
            <a:alphaModFix/>
          </a:blip>
          <a:stretch>
            <a:fillRect/>
          </a:stretch>
        </p:blipFill>
        <p:spPr>
          <a:xfrm>
            <a:off x="1260197" y="4039475"/>
            <a:ext cx="487675" cy="487675"/>
          </a:xfrm>
          <a:prstGeom prst="rect">
            <a:avLst/>
          </a:prstGeom>
          <a:noFill/>
          <a:ln>
            <a:noFill/>
          </a:ln>
        </p:spPr>
      </p:pic>
      <p:pic>
        <p:nvPicPr>
          <p:cNvPr id="303" name="Google Shape;303;p36"/>
          <p:cNvPicPr preferRelativeResize="0"/>
          <p:nvPr/>
        </p:nvPicPr>
        <p:blipFill>
          <a:blip r:embed="rId9">
            <a:alphaModFix/>
          </a:blip>
          <a:stretch>
            <a:fillRect/>
          </a:stretch>
        </p:blipFill>
        <p:spPr>
          <a:xfrm>
            <a:off x="4213925" y="1591750"/>
            <a:ext cx="1057275" cy="3000375"/>
          </a:xfrm>
          <a:prstGeom prst="rect">
            <a:avLst/>
          </a:prstGeom>
          <a:noFill/>
          <a:ln>
            <a:noFill/>
          </a:ln>
        </p:spPr>
      </p:pic>
      <p:sp>
        <p:nvSpPr>
          <p:cNvPr id="304" name="Google Shape;304;p36"/>
          <p:cNvSpPr txBox="1"/>
          <p:nvPr/>
        </p:nvSpPr>
        <p:spPr>
          <a:xfrm>
            <a:off x="5420600" y="911650"/>
            <a:ext cx="3629100" cy="80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Processing Failed (Invisibility runs out as message is not deleted), gets processed by another consumer</a:t>
            </a:r>
            <a:endParaRPr>
              <a:latin typeface="Proxima Nova"/>
              <a:ea typeface="Proxima Nova"/>
              <a:cs typeface="Proxima Nova"/>
              <a:sym typeface="Proxima Nova"/>
            </a:endParaRPr>
          </a:p>
        </p:txBody>
      </p:sp>
      <p:sp>
        <p:nvSpPr>
          <p:cNvPr id="305" name="Google Shape;305;p36"/>
          <p:cNvSpPr txBox="1"/>
          <p:nvPr/>
        </p:nvSpPr>
        <p:spPr>
          <a:xfrm>
            <a:off x="5420600" y="3024000"/>
            <a:ext cx="36291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Processing too long (Invisibility runs out), gets processed twice</a:t>
            </a:r>
            <a:endParaRPr>
              <a:latin typeface="Proxima Nova"/>
              <a:ea typeface="Proxima Nova"/>
              <a:cs typeface="Proxima Nova"/>
              <a:sym typeface="Proxima Nova"/>
            </a:endParaRPr>
          </a:p>
        </p:txBody>
      </p:sp>
      <p:sp>
        <p:nvSpPr>
          <p:cNvPr id="306" name="Google Shape;306;p36"/>
          <p:cNvSpPr/>
          <p:nvPr/>
        </p:nvSpPr>
        <p:spPr>
          <a:xfrm>
            <a:off x="5616600" y="3620063"/>
            <a:ext cx="14346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 name="Google Shape;307;p36"/>
          <p:cNvPicPr preferRelativeResize="0"/>
          <p:nvPr/>
        </p:nvPicPr>
        <p:blipFill>
          <a:blip r:embed="rId3">
            <a:alphaModFix/>
          </a:blip>
          <a:stretch>
            <a:fillRect/>
          </a:stretch>
        </p:blipFill>
        <p:spPr>
          <a:xfrm>
            <a:off x="6182850" y="3640100"/>
            <a:ext cx="868350" cy="532600"/>
          </a:xfrm>
          <a:prstGeom prst="rect">
            <a:avLst/>
          </a:prstGeom>
          <a:noFill/>
          <a:ln>
            <a:noFill/>
          </a:ln>
        </p:spPr>
      </p:pic>
      <p:pic>
        <p:nvPicPr>
          <p:cNvPr id="308" name="Google Shape;308;p36"/>
          <p:cNvPicPr preferRelativeResize="0"/>
          <p:nvPr/>
        </p:nvPicPr>
        <p:blipFill>
          <a:blip r:embed="rId4">
            <a:alphaModFix/>
          </a:blip>
          <a:stretch>
            <a:fillRect/>
          </a:stretch>
        </p:blipFill>
        <p:spPr>
          <a:xfrm>
            <a:off x="7165850" y="3652525"/>
            <a:ext cx="1687850" cy="879650"/>
          </a:xfrm>
          <a:prstGeom prst="rect">
            <a:avLst/>
          </a:prstGeom>
          <a:noFill/>
          <a:ln>
            <a:noFill/>
          </a:ln>
        </p:spPr>
      </p:pic>
      <p:pic>
        <p:nvPicPr>
          <p:cNvPr id="309" name="Google Shape;309;p36"/>
          <p:cNvPicPr preferRelativeResize="0"/>
          <p:nvPr/>
        </p:nvPicPr>
        <p:blipFill>
          <a:blip r:embed="rId6">
            <a:alphaModFix/>
          </a:blip>
          <a:stretch>
            <a:fillRect/>
          </a:stretch>
        </p:blipFill>
        <p:spPr>
          <a:xfrm>
            <a:off x="7901925" y="3802313"/>
            <a:ext cx="687100" cy="208175"/>
          </a:xfrm>
          <a:prstGeom prst="rect">
            <a:avLst/>
          </a:prstGeom>
          <a:noFill/>
          <a:ln>
            <a:noFill/>
          </a:ln>
        </p:spPr>
      </p:pic>
      <p:pic>
        <p:nvPicPr>
          <p:cNvPr id="310" name="Google Shape;310;p36"/>
          <p:cNvPicPr preferRelativeResize="0"/>
          <p:nvPr/>
        </p:nvPicPr>
        <p:blipFill>
          <a:blip r:embed="rId10">
            <a:alphaModFix/>
          </a:blip>
          <a:stretch>
            <a:fillRect/>
          </a:stretch>
        </p:blipFill>
        <p:spPr>
          <a:xfrm>
            <a:off x="6497975" y="4172700"/>
            <a:ext cx="238125" cy="396300"/>
          </a:xfrm>
          <a:prstGeom prst="rect">
            <a:avLst/>
          </a:prstGeom>
          <a:noFill/>
          <a:ln>
            <a:noFill/>
          </a:ln>
        </p:spPr>
      </p:pic>
      <p:pic>
        <p:nvPicPr>
          <p:cNvPr id="311" name="Google Shape;311;p36"/>
          <p:cNvPicPr preferRelativeResize="0"/>
          <p:nvPr/>
        </p:nvPicPr>
        <p:blipFill>
          <a:blip r:embed="rId11">
            <a:alphaModFix/>
          </a:blip>
          <a:stretch>
            <a:fillRect/>
          </a:stretch>
        </p:blipFill>
        <p:spPr>
          <a:xfrm>
            <a:off x="6373188" y="4527150"/>
            <a:ext cx="487675" cy="487675"/>
          </a:xfrm>
          <a:prstGeom prst="rect">
            <a:avLst/>
          </a:prstGeom>
          <a:noFill/>
          <a:ln>
            <a:noFill/>
          </a:ln>
        </p:spPr>
      </p:pic>
      <p:sp>
        <p:nvSpPr>
          <p:cNvPr id="312" name="Google Shape;312;p36"/>
          <p:cNvSpPr/>
          <p:nvPr/>
        </p:nvSpPr>
        <p:spPr>
          <a:xfrm>
            <a:off x="5744425" y="1685575"/>
            <a:ext cx="1434600" cy="57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3" name="Google Shape;313;p36"/>
          <p:cNvPicPr preferRelativeResize="0"/>
          <p:nvPr/>
        </p:nvPicPr>
        <p:blipFill>
          <a:blip r:embed="rId3">
            <a:alphaModFix/>
          </a:blip>
          <a:stretch>
            <a:fillRect/>
          </a:stretch>
        </p:blipFill>
        <p:spPr>
          <a:xfrm>
            <a:off x="6310675" y="1705613"/>
            <a:ext cx="868350" cy="532600"/>
          </a:xfrm>
          <a:prstGeom prst="rect">
            <a:avLst/>
          </a:prstGeom>
          <a:noFill/>
          <a:ln>
            <a:noFill/>
          </a:ln>
        </p:spPr>
      </p:pic>
      <p:pic>
        <p:nvPicPr>
          <p:cNvPr id="314" name="Google Shape;314;p36"/>
          <p:cNvPicPr preferRelativeResize="0"/>
          <p:nvPr/>
        </p:nvPicPr>
        <p:blipFill>
          <a:blip r:embed="rId4">
            <a:alphaModFix/>
          </a:blip>
          <a:stretch>
            <a:fillRect/>
          </a:stretch>
        </p:blipFill>
        <p:spPr>
          <a:xfrm>
            <a:off x="7293675" y="1718038"/>
            <a:ext cx="1687850" cy="879650"/>
          </a:xfrm>
          <a:prstGeom prst="rect">
            <a:avLst/>
          </a:prstGeom>
          <a:noFill/>
          <a:ln>
            <a:noFill/>
          </a:ln>
        </p:spPr>
      </p:pic>
      <p:pic>
        <p:nvPicPr>
          <p:cNvPr id="315" name="Google Shape;315;p36"/>
          <p:cNvPicPr preferRelativeResize="0"/>
          <p:nvPr/>
        </p:nvPicPr>
        <p:blipFill>
          <a:blip r:embed="rId10">
            <a:alphaModFix/>
          </a:blip>
          <a:stretch>
            <a:fillRect/>
          </a:stretch>
        </p:blipFill>
        <p:spPr>
          <a:xfrm>
            <a:off x="6625788" y="2238188"/>
            <a:ext cx="238125" cy="396300"/>
          </a:xfrm>
          <a:prstGeom prst="rect">
            <a:avLst/>
          </a:prstGeom>
          <a:noFill/>
          <a:ln>
            <a:noFill/>
          </a:ln>
        </p:spPr>
      </p:pic>
      <p:pic>
        <p:nvPicPr>
          <p:cNvPr id="316" name="Google Shape;316;p36"/>
          <p:cNvPicPr preferRelativeResize="0"/>
          <p:nvPr/>
        </p:nvPicPr>
        <p:blipFill>
          <a:blip r:embed="rId11">
            <a:alphaModFix/>
          </a:blip>
          <a:stretch>
            <a:fillRect/>
          </a:stretch>
        </p:blipFill>
        <p:spPr>
          <a:xfrm>
            <a:off x="6501013" y="2592663"/>
            <a:ext cx="487675" cy="487675"/>
          </a:xfrm>
          <a:prstGeom prst="rect">
            <a:avLst/>
          </a:prstGeom>
          <a:noFill/>
          <a:ln>
            <a:noFill/>
          </a:ln>
        </p:spPr>
      </p:pic>
      <p:pic>
        <p:nvPicPr>
          <p:cNvPr id="317" name="Google Shape;317;p36"/>
          <p:cNvPicPr preferRelativeResize="0"/>
          <p:nvPr/>
        </p:nvPicPr>
        <p:blipFill>
          <a:blip r:embed="rId12">
            <a:alphaModFix/>
          </a:blip>
          <a:stretch>
            <a:fillRect/>
          </a:stretch>
        </p:blipFill>
        <p:spPr>
          <a:xfrm>
            <a:off x="8010144" y="1554480"/>
            <a:ext cx="720521" cy="720500"/>
          </a:xfrm>
          <a:prstGeom prst="rect">
            <a:avLst/>
          </a:prstGeom>
          <a:noFill/>
          <a:ln>
            <a:noFill/>
          </a:ln>
        </p:spPr>
      </p:pic>
      <p:cxnSp>
        <p:nvCxnSpPr>
          <p:cNvPr id="318" name="Google Shape;318;p36"/>
          <p:cNvCxnSpPr/>
          <p:nvPr/>
        </p:nvCxnSpPr>
        <p:spPr>
          <a:xfrm>
            <a:off x="248775" y="1209300"/>
            <a:ext cx="9600" cy="33597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B - Benefits of Message Queues</a:t>
            </a:r>
            <a:endParaRPr b="1"/>
          </a:p>
        </p:txBody>
      </p:sp>
      <p:sp>
        <p:nvSpPr>
          <p:cNvPr id="324" name="Google Shape;324;p37"/>
          <p:cNvSpPr txBox="1">
            <a:spLocks noGrp="1"/>
          </p:cNvSpPr>
          <p:nvPr>
            <p:ph type="body" idx="1"/>
          </p:nvPr>
        </p:nvSpPr>
        <p:spPr>
          <a:xfrm>
            <a:off x="311700" y="1067550"/>
            <a:ext cx="8520600" cy="3931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b="1">
                <a:solidFill>
                  <a:schemeClr val="dk1"/>
                </a:solidFill>
              </a:rPr>
              <a:t>Decoupling</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By putting a medium between the producer and consumer, we can ensure that the consumer does not get overwhelmed/throttled as we can adjust the polling rate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As queues fulfill asynchronous requests (sent first, settle later), the producers can just send a message and move on to other tasks (doesn’t have to wait for a response)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Producer and consumer do not have to directly interact, makes replacing either of them easier</a:t>
            </a:r>
            <a:endParaRPr sz="1600">
              <a:solidFill>
                <a:schemeClr val="dk1"/>
              </a:solidFill>
            </a:endParaRPr>
          </a:p>
          <a:p>
            <a:pPr marL="0" lvl="0" indent="0" algn="l" rtl="0">
              <a:spcBef>
                <a:spcPts val="1200"/>
              </a:spcBef>
              <a:spcAft>
                <a:spcPts val="0"/>
              </a:spcAft>
              <a:buNone/>
            </a:pPr>
            <a:r>
              <a:rPr lang="en" sz="1600" b="1">
                <a:solidFill>
                  <a:schemeClr val="dk1"/>
                </a:solidFill>
              </a:rPr>
              <a:t>Persistence</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Requests will not be lost during service failures. Throttling is also prevented so messages will not be lost under high application stress</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All messages in a queue are processed at least once. The only way to leave is getting polled.</a:t>
            </a:r>
            <a:endParaRPr sz="1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B - Publish-Subscribe (Pub/Sub) Messaging</a:t>
            </a:r>
            <a:endParaRPr b="1"/>
          </a:p>
        </p:txBody>
      </p:sp>
      <p:sp>
        <p:nvSpPr>
          <p:cNvPr id="330" name="Google Shape;330;p38"/>
          <p:cNvSpPr txBox="1">
            <a:spLocks noGrp="1"/>
          </p:cNvSpPr>
          <p:nvPr>
            <p:ph type="body" idx="1"/>
          </p:nvPr>
        </p:nvSpPr>
        <p:spPr>
          <a:xfrm>
            <a:off x="311700" y="1152475"/>
            <a:ext cx="8520600" cy="211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rPr>
              <a:t>Step by Step</a:t>
            </a:r>
            <a:endParaRPr sz="1600" b="1">
              <a:solidFill>
                <a:schemeClr val="dk1"/>
              </a:solidFill>
            </a:endParaRPr>
          </a:p>
          <a:p>
            <a:pPr marL="457200" lvl="0" indent="-330200" algn="l" rtl="0">
              <a:spcBef>
                <a:spcPts val="1200"/>
              </a:spcBef>
              <a:spcAft>
                <a:spcPts val="0"/>
              </a:spcAft>
              <a:buClr>
                <a:schemeClr val="dk1"/>
              </a:buClr>
              <a:buSzPts val="1600"/>
              <a:buAutoNum type="arabicPeriod"/>
            </a:pPr>
            <a:r>
              <a:rPr lang="en" sz="1600">
                <a:solidFill>
                  <a:schemeClr val="dk1"/>
                </a:solidFill>
              </a:rPr>
              <a:t>First, a topic is made. Think of a topic as a “channel” or “subject” where messages are sent</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Subscribers need to subscribe to a topic they are interested in</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Publishers will send messages to a topic</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The message sent to the topic will then be sent to all active subscribers</a:t>
            </a:r>
            <a:endParaRPr sz="1600">
              <a:solidFill>
                <a:schemeClr val="dk1"/>
              </a:solidFill>
            </a:endParaRPr>
          </a:p>
        </p:txBody>
      </p:sp>
      <p:pic>
        <p:nvPicPr>
          <p:cNvPr id="331" name="Google Shape;331;p38"/>
          <p:cNvPicPr preferRelativeResize="0"/>
          <p:nvPr/>
        </p:nvPicPr>
        <p:blipFill>
          <a:blip r:embed="rId3">
            <a:alphaModFix/>
          </a:blip>
          <a:stretch>
            <a:fillRect/>
          </a:stretch>
        </p:blipFill>
        <p:spPr>
          <a:xfrm>
            <a:off x="2236238" y="3177825"/>
            <a:ext cx="4671525" cy="1765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B - Benefits of Pub/Sub</a:t>
            </a:r>
            <a:endParaRPr b="1"/>
          </a:p>
        </p:txBody>
      </p:sp>
      <p:sp>
        <p:nvSpPr>
          <p:cNvPr id="337" name="Google Shape;337;p39"/>
          <p:cNvSpPr txBox="1">
            <a:spLocks noGrp="1"/>
          </p:cNvSpPr>
          <p:nvPr>
            <p:ph type="body" idx="1"/>
          </p:nvPr>
        </p:nvSpPr>
        <p:spPr>
          <a:xfrm>
            <a:off x="311700" y="942225"/>
            <a:ext cx="8520600" cy="409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1"/>
                </a:solidFill>
              </a:rPr>
              <a:t>Decoupling</a:t>
            </a:r>
            <a:endParaRPr sz="1400" b="1">
              <a:solidFill>
                <a:schemeClr val="dk1"/>
              </a:solidFill>
            </a:endParaRPr>
          </a:p>
          <a:p>
            <a:pPr marL="457200" lvl="0" indent="-317500" algn="l" rtl="0">
              <a:spcBef>
                <a:spcPts val="1200"/>
              </a:spcBef>
              <a:spcAft>
                <a:spcPts val="0"/>
              </a:spcAft>
              <a:buClr>
                <a:schemeClr val="dk1"/>
              </a:buClr>
              <a:buSzPts val="1400"/>
              <a:buChar char="-"/>
            </a:pPr>
            <a:r>
              <a:rPr lang="en" sz="1400">
                <a:solidFill>
                  <a:schemeClr val="dk1"/>
                </a:solidFill>
              </a:rPr>
              <a:t>Same as SQS, except it does not prevent message loss during throttling </a:t>
            </a:r>
            <a:endParaRPr sz="1400">
              <a:solidFill>
                <a:schemeClr val="dk1"/>
              </a:solidFill>
            </a:endParaRPr>
          </a:p>
          <a:p>
            <a:pPr marL="0" lvl="0" indent="0" algn="l" rtl="0">
              <a:spcBef>
                <a:spcPts val="1200"/>
              </a:spcBef>
              <a:spcAft>
                <a:spcPts val="0"/>
              </a:spcAft>
              <a:buNone/>
            </a:pPr>
            <a:r>
              <a:rPr lang="en" sz="1400" b="1">
                <a:solidFill>
                  <a:schemeClr val="dk1"/>
                </a:solidFill>
              </a:rPr>
              <a:t>Broadcasting</a:t>
            </a:r>
            <a:endParaRPr sz="1400" b="1">
              <a:solidFill>
                <a:schemeClr val="dk1"/>
              </a:solidFill>
            </a:endParaRPr>
          </a:p>
          <a:p>
            <a:pPr marL="457200" lvl="0" indent="-317500" algn="l" rtl="0">
              <a:spcBef>
                <a:spcPts val="1200"/>
              </a:spcBef>
              <a:spcAft>
                <a:spcPts val="0"/>
              </a:spcAft>
              <a:buClr>
                <a:schemeClr val="dk1"/>
              </a:buClr>
              <a:buSzPts val="1400"/>
              <a:buChar char="-"/>
            </a:pPr>
            <a:r>
              <a:rPr lang="en" sz="1400">
                <a:solidFill>
                  <a:schemeClr val="dk1"/>
                </a:solidFill>
              </a:rPr>
              <a:t>Enables the delivery of the same message to the subscribers of the chosen topic. Therefore the same message can be processed by different subscribers in different ways.</a:t>
            </a:r>
            <a:endParaRPr sz="1400">
              <a:solidFill>
                <a:schemeClr val="dk1"/>
              </a:solidFill>
            </a:endParaRPr>
          </a:p>
          <a:p>
            <a:pPr marL="0" lvl="0" indent="0" algn="l" rtl="0">
              <a:spcBef>
                <a:spcPts val="1200"/>
              </a:spcBef>
              <a:spcAft>
                <a:spcPts val="0"/>
              </a:spcAft>
              <a:buNone/>
            </a:pPr>
            <a:r>
              <a:rPr lang="en" sz="1400" b="1">
                <a:solidFill>
                  <a:schemeClr val="dk1"/>
                </a:solidFill>
              </a:rPr>
              <a:t>Time Critical</a:t>
            </a:r>
            <a:endParaRPr sz="1400" b="1">
              <a:solidFill>
                <a:schemeClr val="dk1"/>
              </a:solidFill>
            </a:endParaRPr>
          </a:p>
          <a:p>
            <a:pPr marL="457200" lvl="0" indent="-317500" algn="l" rtl="0">
              <a:spcBef>
                <a:spcPts val="1200"/>
              </a:spcBef>
              <a:spcAft>
                <a:spcPts val="0"/>
              </a:spcAft>
              <a:buClr>
                <a:schemeClr val="dk1"/>
              </a:buClr>
              <a:buSzPts val="1400"/>
              <a:buChar char="-"/>
            </a:pPr>
            <a:r>
              <a:rPr lang="en" sz="1400">
                <a:solidFill>
                  <a:schemeClr val="dk1"/>
                </a:solidFill>
              </a:rPr>
              <a:t>Although both message queues and pub/sub are considered asynchronous (send first, settle later), pub message are immediately pushed out to active subs once they arrive whereas the processing time of messages in queues are determined by the polling consumer</a:t>
            </a:r>
            <a:endParaRPr sz="1400">
              <a:solidFill>
                <a:schemeClr val="dk1"/>
              </a:solidFill>
            </a:endParaRPr>
          </a:p>
          <a:p>
            <a:pPr marL="0" lvl="0" indent="0" algn="l" rtl="0">
              <a:spcBef>
                <a:spcPts val="1200"/>
              </a:spcBef>
              <a:spcAft>
                <a:spcPts val="0"/>
              </a:spcAft>
              <a:buNone/>
            </a:pPr>
            <a:r>
              <a:rPr lang="en" sz="1400" b="1">
                <a:solidFill>
                  <a:schemeClr val="dk1"/>
                </a:solidFill>
              </a:rPr>
              <a:t>Persistence</a:t>
            </a:r>
            <a:endParaRPr sz="1400" b="1">
              <a:solidFill>
                <a:schemeClr val="dk1"/>
              </a:solidFill>
            </a:endParaRPr>
          </a:p>
          <a:p>
            <a:pPr marL="457200" lvl="0" indent="-317500" algn="l" rtl="0">
              <a:spcBef>
                <a:spcPts val="1200"/>
              </a:spcBef>
              <a:spcAft>
                <a:spcPts val="0"/>
              </a:spcAft>
              <a:buClr>
                <a:schemeClr val="dk1"/>
              </a:buClr>
              <a:buSzPts val="1400"/>
              <a:buChar char="-"/>
            </a:pPr>
            <a:r>
              <a:rPr lang="en" sz="1400">
                <a:solidFill>
                  <a:schemeClr val="dk1"/>
                </a:solidFill>
              </a:rPr>
              <a:t>Not a benefit, SNS lacks persistence. So if messages are sent to inactive subscribers, they will be lost. If a subscriber becomes inactive during the sending, the message will also be lost.</a:t>
            </a:r>
            <a:endParaRPr sz="14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B - Basic Setup</a:t>
            </a:r>
            <a:endParaRPr b="1"/>
          </a:p>
        </p:txBody>
      </p:sp>
      <p:sp>
        <p:nvSpPr>
          <p:cNvPr id="343" name="Google Shape;34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rPr>
              <a:t>Under the “providers.tf” file</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Enter in your </a:t>
            </a:r>
            <a:r>
              <a:rPr lang="en" sz="1600" b="1">
                <a:solidFill>
                  <a:schemeClr val="dk1"/>
                </a:solidFill>
              </a:rPr>
              <a:t>Access Key</a:t>
            </a:r>
            <a:r>
              <a:rPr lang="en" sz="1600">
                <a:solidFill>
                  <a:schemeClr val="dk1"/>
                </a:solidFill>
              </a:rPr>
              <a:t> &amp; </a:t>
            </a:r>
            <a:r>
              <a:rPr lang="en" sz="1600" b="1">
                <a:solidFill>
                  <a:schemeClr val="dk1"/>
                </a:solidFill>
              </a:rPr>
              <a:t>Secret Key</a:t>
            </a:r>
            <a:r>
              <a:rPr lang="en" sz="1600">
                <a:solidFill>
                  <a:schemeClr val="dk1"/>
                </a:solidFill>
              </a:rPr>
              <a:t> of the terraform-user you have made</a:t>
            </a:r>
            <a:endParaRPr sz="1600">
              <a:solidFill>
                <a:schemeClr val="dk1"/>
              </a:solidFill>
            </a:endParaRPr>
          </a:p>
          <a:p>
            <a:pPr marL="0" lvl="0" indent="0" algn="l" rtl="0">
              <a:spcBef>
                <a:spcPts val="1200"/>
              </a:spcBef>
              <a:spcAft>
                <a:spcPts val="0"/>
              </a:spcAft>
              <a:buNone/>
            </a:pPr>
            <a:r>
              <a:rPr lang="en" sz="1600" b="1">
                <a:solidFill>
                  <a:schemeClr val="dk1"/>
                </a:solidFill>
              </a:rPr>
              <a:t>Under the “terraform.tfvars”</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Enter your </a:t>
            </a:r>
            <a:r>
              <a:rPr lang="en" sz="1600" b="1">
                <a:solidFill>
                  <a:schemeClr val="dk1"/>
                </a:solidFill>
              </a:rPr>
              <a:t>school email address</a:t>
            </a:r>
            <a:r>
              <a:rPr lang="en" sz="1600">
                <a:solidFill>
                  <a:schemeClr val="dk1"/>
                </a:solidFill>
              </a:rPr>
              <a:t> under the specified variable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Enter your </a:t>
            </a:r>
            <a:r>
              <a:rPr lang="en" sz="1600" b="1">
                <a:solidFill>
                  <a:schemeClr val="dk1"/>
                </a:solidFill>
              </a:rPr>
              <a:t>AWS account number</a:t>
            </a:r>
            <a:r>
              <a:rPr lang="en" sz="1600">
                <a:solidFill>
                  <a:schemeClr val="dk1"/>
                </a:solidFill>
              </a:rPr>
              <a:t> (Click the top right hand of the AWS Console homepage) under the specified variable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NOTE: Ensure both variables are strings/inside quotation marks</a:t>
            </a:r>
            <a:endParaRPr sz="1600">
              <a:solidFill>
                <a:schemeClr val="dk1"/>
              </a:solidFill>
            </a:endParaRPr>
          </a:p>
          <a:p>
            <a:pPr marL="0" lvl="0" indent="0" algn="l" rtl="0">
              <a:spcBef>
                <a:spcPts val="1200"/>
              </a:spcBef>
              <a:spcAft>
                <a:spcPts val="0"/>
              </a:spcAft>
              <a:buNone/>
            </a:pPr>
            <a:r>
              <a:rPr lang="en" sz="1600" b="1">
                <a:solidFill>
                  <a:schemeClr val="dk1"/>
                </a:solidFill>
              </a:rPr>
              <a:t>From Command Prompt, navigate to your project_b folder</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TIP: Use the “</a:t>
            </a:r>
            <a:r>
              <a:rPr lang="en" sz="1600" b="1">
                <a:solidFill>
                  <a:schemeClr val="dk1"/>
                </a:solidFill>
              </a:rPr>
              <a:t>cd</a:t>
            </a:r>
            <a:r>
              <a:rPr lang="en" sz="1600">
                <a:solidFill>
                  <a:schemeClr val="dk1"/>
                </a:solidFill>
              </a:rPr>
              <a:t>” command to navigate to the folder</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Once you have navigated, perform the command “</a:t>
            </a:r>
            <a:r>
              <a:rPr lang="en" sz="1600" b="1">
                <a:solidFill>
                  <a:schemeClr val="dk1"/>
                </a:solidFill>
              </a:rPr>
              <a:t>terraform init</a:t>
            </a:r>
            <a:r>
              <a:rPr lang="en" sz="1600">
                <a:solidFill>
                  <a:schemeClr val="dk1"/>
                </a:solidFill>
              </a:rPr>
              <a:t>”</a:t>
            </a:r>
            <a:endParaRPr sz="1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B - S3 Bucket (project.tf)</a:t>
            </a:r>
            <a:endParaRPr b="1"/>
          </a:p>
        </p:txBody>
      </p:sp>
      <p:pic>
        <p:nvPicPr>
          <p:cNvPr id="349" name="Google Shape;349;p41"/>
          <p:cNvPicPr preferRelativeResize="0"/>
          <p:nvPr/>
        </p:nvPicPr>
        <p:blipFill>
          <a:blip r:embed="rId3">
            <a:alphaModFix/>
          </a:blip>
          <a:stretch>
            <a:fillRect/>
          </a:stretch>
        </p:blipFill>
        <p:spPr>
          <a:xfrm>
            <a:off x="640080" y="1051560"/>
            <a:ext cx="3373030" cy="3820975"/>
          </a:xfrm>
          <a:prstGeom prst="rect">
            <a:avLst/>
          </a:prstGeom>
          <a:noFill/>
          <a:ln>
            <a:noFill/>
          </a:ln>
        </p:spPr>
      </p:pic>
      <p:sp>
        <p:nvSpPr>
          <p:cNvPr id="350" name="Google Shape;350;p41"/>
          <p:cNvSpPr txBox="1"/>
          <p:nvPr/>
        </p:nvSpPr>
        <p:spPr>
          <a:xfrm>
            <a:off x="4240875" y="1509750"/>
            <a:ext cx="47565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Terraform name: </a:t>
            </a:r>
            <a:r>
              <a:rPr lang="en" b="1">
                <a:latin typeface="Proxima Nova"/>
                <a:ea typeface="Proxima Nova"/>
                <a:cs typeface="Proxima Nova"/>
                <a:sym typeface="Proxima Nova"/>
              </a:rPr>
              <a:t>aws_s3_bucket.bucket</a:t>
            </a:r>
            <a:endParaRPr b="1">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To perform the activities of text file creation and deletion, I have created an S3 bucket to help store the files</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As bucket names must be universally unique, I have used a random string generator to help create a new random name everytime a new bucket is provisioned to prevent errors during the workshop</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A - What is Availability?</a:t>
            </a:r>
            <a:endParaRPr b="1"/>
          </a:p>
        </p:txBody>
      </p:sp>
      <p:sp>
        <p:nvSpPr>
          <p:cNvPr id="73" name="Google Shape;73;p15"/>
          <p:cNvSpPr txBox="1">
            <a:spLocks noGrp="1"/>
          </p:cNvSpPr>
          <p:nvPr>
            <p:ph type="body" idx="1"/>
          </p:nvPr>
        </p:nvSpPr>
        <p:spPr>
          <a:xfrm>
            <a:off x="311700" y="1189438"/>
            <a:ext cx="8520600" cy="130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rPr>
              <a:t>Availability </a:t>
            </a:r>
            <a:r>
              <a:rPr lang="en" sz="1600">
                <a:solidFill>
                  <a:schemeClr val="dk1"/>
                </a:solidFill>
              </a:rPr>
              <a:t>refers to a system/applications ability to continuously operate without failing</a:t>
            </a:r>
            <a:endParaRPr sz="1600">
              <a:solidFill>
                <a:schemeClr val="dk1"/>
              </a:solidFill>
            </a:endParaRPr>
          </a:p>
          <a:p>
            <a:pPr marL="0" lvl="0" indent="0" algn="l" rtl="0">
              <a:spcBef>
                <a:spcPts val="1200"/>
              </a:spcBef>
              <a:spcAft>
                <a:spcPts val="1200"/>
              </a:spcAft>
              <a:buNone/>
            </a:pPr>
            <a:r>
              <a:rPr lang="en" sz="1600">
                <a:solidFill>
                  <a:schemeClr val="dk1"/>
                </a:solidFill>
              </a:rPr>
              <a:t>Therefore, a </a:t>
            </a:r>
            <a:r>
              <a:rPr lang="en" sz="1600" b="1">
                <a:solidFill>
                  <a:schemeClr val="dk1"/>
                </a:solidFill>
              </a:rPr>
              <a:t>Highly Available</a:t>
            </a:r>
            <a:r>
              <a:rPr lang="en" sz="1600">
                <a:solidFill>
                  <a:schemeClr val="dk1"/>
                </a:solidFill>
              </a:rPr>
              <a:t> system/application is able to continuously operate without failing even during disruptions (Hardware Failure/Zonal Failure/Region Failure). We can achieve this by distributing our infrastructure across regions/zones.</a:t>
            </a:r>
            <a:endParaRPr sz="1600">
              <a:solidFill>
                <a:schemeClr val="dk1"/>
              </a:solidFill>
            </a:endParaRPr>
          </a:p>
        </p:txBody>
      </p:sp>
      <p:pic>
        <p:nvPicPr>
          <p:cNvPr id="74" name="Google Shape;74;p15"/>
          <p:cNvPicPr preferRelativeResize="0"/>
          <p:nvPr/>
        </p:nvPicPr>
        <p:blipFill>
          <a:blip r:embed="rId3">
            <a:alphaModFix/>
          </a:blip>
          <a:stretch>
            <a:fillRect/>
          </a:stretch>
        </p:blipFill>
        <p:spPr>
          <a:xfrm>
            <a:off x="520275" y="2669750"/>
            <a:ext cx="1658227" cy="1931100"/>
          </a:xfrm>
          <a:prstGeom prst="rect">
            <a:avLst/>
          </a:prstGeom>
          <a:noFill/>
          <a:ln>
            <a:noFill/>
          </a:ln>
        </p:spPr>
      </p:pic>
      <p:pic>
        <p:nvPicPr>
          <p:cNvPr id="75" name="Google Shape;75;p15"/>
          <p:cNvPicPr preferRelativeResize="0"/>
          <p:nvPr/>
        </p:nvPicPr>
        <p:blipFill>
          <a:blip r:embed="rId4">
            <a:alphaModFix/>
          </a:blip>
          <a:stretch>
            <a:fillRect/>
          </a:stretch>
        </p:blipFill>
        <p:spPr>
          <a:xfrm>
            <a:off x="2753302" y="2845725"/>
            <a:ext cx="2146287" cy="1755125"/>
          </a:xfrm>
          <a:prstGeom prst="rect">
            <a:avLst/>
          </a:prstGeom>
          <a:noFill/>
          <a:ln>
            <a:noFill/>
          </a:ln>
        </p:spPr>
      </p:pic>
      <p:pic>
        <p:nvPicPr>
          <p:cNvPr id="76" name="Google Shape;76;p15"/>
          <p:cNvPicPr preferRelativeResize="0"/>
          <p:nvPr/>
        </p:nvPicPr>
        <p:blipFill>
          <a:blip r:embed="rId5">
            <a:alphaModFix/>
          </a:blip>
          <a:stretch>
            <a:fillRect/>
          </a:stretch>
        </p:blipFill>
        <p:spPr>
          <a:xfrm>
            <a:off x="5474388" y="2845725"/>
            <a:ext cx="3018815" cy="1755125"/>
          </a:xfrm>
          <a:prstGeom prst="rect">
            <a:avLst/>
          </a:prstGeom>
          <a:noFill/>
          <a:ln>
            <a:noFill/>
          </a:ln>
        </p:spPr>
      </p:pic>
      <p:sp>
        <p:nvSpPr>
          <p:cNvPr id="77" name="Google Shape;77;p15"/>
          <p:cNvSpPr txBox="1"/>
          <p:nvPr/>
        </p:nvSpPr>
        <p:spPr>
          <a:xfrm>
            <a:off x="466925" y="4651350"/>
            <a:ext cx="1764900" cy="45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Hardware Failure</a:t>
            </a:r>
            <a:endParaRPr b="1">
              <a:latin typeface="Proxima Nova"/>
              <a:ea typeface="Proxima Nova"/>
              <a:cs typeface="Proxima Nova"/>
              <a:sym typeface="Proxima Nova"/>
            </a:endParaRPr>
          </a:p>
        </p:txBody>
      </p:sp>
      <p:sp>
        <p:nvSpPr>
          <p:cNvPr id="78" name="Google Shape;78;p15"/>
          <p:cNvSpPr txBox="1"/>
          <p:nvPr/>
        </p:nvSpPr>
        <p:spPr>
          <a:xfrm>
            <a:off x="2944000" y="4651350"/>
            <a:ext cx="1764900" cy="45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Zonal Failure</a:t>
            </a:r>
            <a:endParaRPr b="1">
              <a:latin typeface="Proxima Nova"/>
              <a:ea typeface="Proxima Nova"/>
              <a:cs typeface="Proxima Nova"/>
              <a:sym typeface="Proxima Nova"/>
            </a:endParaRPr>
          </a:p>
        </p:txBody>
      </p:sp>
      <p:sp>
        <p:nvSpPr>
          <p:cNvPr id="79" name="Google Shape;79;p15"/>
          <p:cNvSpPr txBox="1"/>
          <p:nvPr/>
        </p:nvSpPr>
        <p:spPr>
          <a:xfrm>
            <a:off x="6101350" y="4651350"/>
            <a:ext cx="1764900" cy="45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Regional Failure</a:t>
            </a:r>
            <a:endParaRPr b="1">
              <a:latin typeface="Proxima Nova"/>
              <a:ea typeface="Proxima Nova"/>
              <a:cs typeface="Proxima Nova"/>
              <a:sym typeface="Proxima Nova"/>
            </a:endParaRPr>
          </a:p>
        </p:txBody>
      </p:sp>
      <p:cxnSp>
        <p:nvCxnSpPr>
          <p:cNvPr id="80" name="Google Shape;80;p15"/>
          <p:cNvCxnSpPr>
            <a:endCxn id="75" idx="2"/>
          </p:cNvCxnSpPr>
          <p:nvPr/>
        </p:nvCxnSpPr>
        <p:spPr>
          <a:xfrm>
            <a:off x="2807645" y="2845550"/>
            <a:ext cx="1018800" cy="1755300"/>
          </a:xfrm>
          <a:prstGeom prst="straightConnector1">
            <a:avLst/>
          </a:prstGeom>
          <a:noFill/>
          <a:ln w="28575" cap="flat" cmpd="sng">
            <a:solidFill>
              <a:srgbClr val="FF0000"/>
            </a:solidFill>
            <a:prstDash val="solid"/>
            <a:round/>
            <a:headEnd type="none" w="med" len="med"/>
            <a:tailEnd type="none" w="med" len="med"/>
          </a:ln>
        </p:spPr>
      </p:cxnSp>
      <p:cxnSp>
        <p:nvCxnSpPr>
          <p:cNvPr id="81" name="Google Shape;81;p15"/>
          <p:cNvCxnSpPr/>
          <p:nvPr/>
        </p:nvCxnSpPr>
        <p:spPr>
          <a:xfrm>
            <a:off x="5527070" y="2896050"/>
            <a:ext cx="1922700" cy="1670400"/>
          </a:xfrm>
          <a:prstGeom prst="straightConnector1">
            <a:avLst/>
          </a:prstGeom>
          <a:noFill/>
          <a:ln w="28575" cap="flat" cmpd="sng">
            <a:solidFill>
              <a:srgbClr val="FF0000"/>
            </a:solidFill>
            <a:prstDash val="solid"/>
            <a:round/>
            <a:headEnd type="none" w="med" len="med"/>
            <a:tailEnd type="none" w="med" len="med"/>
          </a:ln>
        </p:spPr>
      </p:cxnSp>
      <p:cxnSp>
        <p:nvCxnSpPr>
          <p:cNvPr id="82" name="Google Shape;82;p15"/>
          <p:cNvCxnSpPr/>
          <p:nvPr/>
        </p:nvCxnSpPr>
        <p:spPr>
          <a:xfrm>
            <a:off x="1551175" y="4009750"/>
            <a:ext cx="302100" cy="330300"/>
          </a:xfrm>
          <a:prstGeom prst="straightConnector1">
            <a:avLst/>
          </a:prstGeom>
          <a:noFill/>
          <a:ln w="28575" cap="flat" cmpd="sng">
            <a:solidFill>
              <a:srgbClr val="FF0000"/>
            </a:solidFill>
            <a:prstDash val="solid"/>
            <a:round/>
            <a:headEnd type="none" w="med" len="med"/>
            <a:tailEnd type="none" w="med" len="med"/>
          </a:ln>
        </p:spPr>
      </p:cxnSp>
      <p:cxnSp>
        <p:nvCxnSpPr>
          <p:cNvPr id="83" name="Google Shape;83;p15"/>
          <p:cNvCxnSpPr/>
          <p:nvPr/>
        </p:nvCxnSpPr>
        <p:spPr>
          <a:xfrm flipH="1">
            <a:off x="1547125" y="4004350"/>
            <a:ext cx="310200" cy="341100"/>
          </a:xfrm>
          <a:prstGeom prst="straightConnector1">
            <a:avLst/>
          </a:prstGeom>
          <a:noFill/>
          <a:ln w="28575" cap="flat" cmpd="sng">
            <a:solidFill>
              <a:srgbClr val="FF0000"/>
            </a:solidFill>
            <a:prstDash val="solid"/>
            <a:round/>
            <a:headEnd type="none" w="med" len="med"/>
            <a:tailEnd type="none" w="med" len="med"/>
          </a:ln>
        </p:spPr>
      </p:cxnSp>
      <p:cxnSp>
        <p:nvCxnSpPr>
          <p:cNvPr id="84" name="Google Shape;84;p15"/>
          <p:cNvCxnSpPr>
            <a:stCxn id="75" idx="0"/>
          </p:cNvCxnSpPr>
          <p:nvPr/>
        </p:nvCxnSpPr>
        <p:spPr>
          <a:xfrm flipH="1">
            <a:off x="2834645" y="2845725"/>
            <a:ext cx="991800" cy="1739700"/>
          </a:xfrm>
          <a:prstGeom prst="straightConnector1">
            <a:avLst/>
          </a:prstGeom>
          <a:noFill/>
          <a:ln w="28575" cap="flat" cmpd="sng">
            <a:solidFill>
              <a:srgbClr val="FF0000"/>
            </a:solidFill>
            <a:prstDash val="solid"/>
            <a:round/>
            <a:headEnd type="none" w="med" len="med"/>
            <a:tailEnd type="none" w="med" len="med"/>
          </a:ln>
        </p:spPr>
      </p:cxnSp>
      <p:cxnSp>
        <p:nvCxnSpPr>
          <p:cNvPr id="85" name="Google Shape;85;p15"/>
          <p:cNvCxnSpPr/>
          <p:nvPr/>
        </p:nvCxnSpPr>
        <p:spPr>
          <a:xfrm rot="10800000" flipH="1">
            <a:off x="5533850" y="2896025"/>
            <a:ext cx="1915800" cy="1661100"/>
          </a:xfrm>
          <a:prstGeom prst="straightConnector1">
            <a:avLst/>
          </a:prstGeom>
          <a:noFill/>
          <a:ln w="28575" cap="flat" cmpd="sng">
            <a:solidFill>
              <a:srgbClr val="FF0000"/>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B - Main Queue &amp; Dead Letter Queue (project.tf)</a:t>
            </a:r>
            <a:endParaRPr/>
          </a:p>
        </p:txBody>
      </p:sp>
      <p:pic>
        <p:nvPicPr>
          <p:cNvPr id="356" name="Google Shape;356;p42"/>
          <p:cNvPicPr preferRelativeResize="0"/>
          <p:nvPr/>
        </p:nvPicPr>
        <p:blipFill>
          <a:blip r:embed="rId3">
            <a:alphaModFix/>
          </a:blip>
          <a:stretch>
            <a:fillRect/>
          </a:stretch>
        </p:blipFill>
        <p:spPr>
          <a:xfrm>
            <a:off x="640080" y="1051560"/>
            <a:ext cx="3373030" cy="3820975"/>
          </a:xfrm>
          <a:prstGeom prst="rect">
            <a:avLst/>
          </a:prstGeom>
          <a:noFill/>
          <a:ln>
            <a:noFill/>
          </a:ln>
        </p:spPr>
      </p:pic>
      <p:sp>
        <p:nvSpPr>
          <p:cNvPr id="357" name="Google Shape;357;p42"/>
          <p:cNvSpPr txBox="1"/>
          <p:nvPr/>
        </p:nvSpPr>
        <p:spPr>
          <a:xfrm>
            <a:off x="4240875" y="1509750"/>
            <a:ext cx="47565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Terraform name:</a:t>
            </a:r>
            <a:endParaRPr>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aws_sqs_queue.queue, aws_sqs.dead_letter_queue</a:t>
            </a:r>
            <a:endParaRPr b="1">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The main queue and DLQ will have a message retention of 80K seconds (Do not need to care) and a visibility timeout of 30 seconds</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The “redrive policy” on the main queue helps to specify that the DLQ we made will be associated with the main one.</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The maximum number of times a message can be polled before being shifted to the DLQ has been set to 2</a:t>
            </a:r>
            <a:endParaRPr>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B - Bucket Notif &amp; SNS Topic + Sub (project.tf)</a:t>
            </a:r>
            <a:endParaRPr/>
          </a:p>
        </p:txBody>
      </p:sp>
      <p:pic>
        <p:nvPicPr>
          <p:cNvPr id="363" name="Google Shape;363;p43"/>
          <p:cNvPicPr preferRelativeResize="0"/>
          <p:nvPr/>
        </p:nvPicPr>
        <p:blipFill>
          <a:blip r:embed="rId3">
            <a:alphaModFix/>
          </a:blip>
          <a:stretch>
            <a:fillRect/>
          </a:stretch>
        </p:blipFill>
        <p:spPr>
          <a:xfrm>
            <a:off x="640080" y="1051560"/>
            <a:ext cx="3373030" cy="3820975"/>
          </a:xfrm>
          <a:prstGeom prst="rect">
            <a:avLst/>
          </a:prstGeom>
          <a:noFill/>
          <a:ln>
            <a:noFill/>
          </a:ln>
        </p:spPr>
      </p:pic>
      <p:sp>
        <p:nvSpPr>
          <p:cNvPr id="364" name="Google Shape;364;p43"/>
          <p:cNvSpPr txBox="1"/>
          <p:nvPr/>
        </p:nvSpPr>
        <p:spPr>
          <a:xfrm>
            <a:off x="4259750" y="1017725"/>
            <a:ext cx="47565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Terraform name:</a:t>
            </a:r>
            <a:endParaRPr>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aws_s3_bucket_notification.bucket_notification,</a:t>
            </a:r>
            <a:endParaRPr b="1">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aws_sns_topic.topic,</a:t>
            </a:r>
            <a:endParaRPr b="1">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aws_sns_topic_subscription</a:t>
            </a:r>
            <a:endParaRPr b="1">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Here we are creating a bucket notification which will send a message to the main queue upon the creation or deletion of a text file</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.txt file created -&gt; send message to queue detailing event</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.txt file deleted -&gt; send message to queue detailing event</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After this, we can create a topic called “topic” and add our school email as an email subscriber (make sure to check your outlook emails later)</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Messages sent to the topic will be sent to the specified school email in the form of an email </a:t>
            </a:r>
            <a:endParaRPr>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B - Lambda Polling Function (project.tf)</a:t>
            </a:r>
            <a:endParaRPr/>
          </a:p>
        </p:txBody>
      </p:sp>
      <p:sp>
        <p:nvSpPr>
          <p:cNvPr id="370" name="Google Shape;370;p44"/>
          <p:cNvSpPr txBox="1"/>
          <p:nvPr/>
        </p:nvSpPr>
        <p:spPr>
          <a:xfrm>
            <a:off x="4155950" y="960950"/>
            <a:ext cx="49881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Terraform name:</a:t>
            </a:r>
            <a:endParaRPr>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aws_lambda_function.polling_function</a:t>
            </a:r>
            <a:endParaRPr b="1">
              <a:latin typeface="Proxima Nova"/>
              <a:ea typeface="Proxima Nova"/>
              <a:cs typeface="Proxima Nova"/>
              <a:sym typeface="Proxima Nova"/>
            </a:endParaRPr>
          </a:p>
          <a:p>
            <a:pPr marL="0" lvl="0" indent="0" algn="l" rtl="0">
              <a:spcBef>
                <a:spcPts val="0"/>
              </a:spcBef>
              <a:spcAft>
                <a:spcPts val="0"/>
              </a:spcAft>
              <a:buNone/>
            </a:pPr>
            <a:endParaRPr b="1">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TLDR: </a:t>
            </a:r>
            <a:r>
              <a:rPr lang="en">
                <a:latin typeface="Proxima Nova"/>
                <a:ea typeface="Proxima Nova"/>
                <a:cs typeface="Proxima Nova"/>
                <a:sym typeface="Proxima Nova"/>
              </a:rPr>
              <a:t>A lambda functions is a miniature server where I can run individual scripts of code without having to manage any underlying infrastructure</a:t>
            </a:r>
            <a:endParaRPr>
              <a:latin typeface="Proxima Nova"/>
              <a:ea typeface="Proxima Nova"/>
              <a:cs typeface="Proxima Nova"/>
              <a:sym typeface="Proxima Nova"/>
            </a:endParaRPr>
          </a:p>
          <a:p>
            <a:pPr marL="0" lvl="0" indent="0" algn="l" rtl="0">
              <a:spcBef>
                <a:spcPts val="0"/>
              </a:spcBef>
              <a:spcAft>
                <a:spcPts val="0"/>
              </a:spcAft>
              <a:buNone/>
            </a:pPr>
            <a:endParaRPr b="1">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I have defined a lambda function to act as our polling consumer.</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It has the following behaviors</a:t>
            </a:r>
            <a:endParaRPr b="1">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When ran, this lambda function will poll messages from the queue and selectively process them</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Messages concerning the creation of a new text file will cause the lambda to send a message to the SNS topic</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Messages concerning the deletion of a text file will not be processed ON PURPOSE, to show the capabilities of the dead letter queue</a:t>
            </a:r>
            <a:endParaRPr>
              <a:latin typeface="Proxima Nova"/>
              <a:ea typeface="Proxima Nova"/>
              <a:cs typeface="Proxima Nova"/>
              <a:sym typeface="Proxima Nova"/>
            </a:endParaRPr>
          </a:p>
        </p:txBody>
      </p:sp>
      <p:pic>
        <p:nvPicPr>
          <p:cNvPr id="371" name="Google Shape;371;p44"/>
          <p:cNvPicPr preferRelativeResize="0"/>
          <p:nvPr/>
        </p:nvPicPr>
        <p:blipFill>
          <a:blip r:embed="rId3">
            <a:alphaModFix/>
          </a:blip>
          <a:stretch>
            <a:fillRect/>
          </a:stretch>
        </p:blipFill>
        <p:spPr>
          <a:xfrm>
            <a:off x="640080" y="1051560"/>
            <a:ext cx="3373030"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376" name="Google Shape;376;p45"/>
          <p:cNvPicPr preferRelativeResize="0"/>
          <p:nvPr/>
        </p:nvPicPr>
        <p:blipFill>
          <a:blip r:embed="rId3">
            <a:alphaModFix/>
          </a:blip>
          <a:stretch>
            <a:fillRect/>
          </a:stretch>
        </p:blipFill>
        <p:spPr>
          <a:xfrm>
            <a:off x="640080" y="1051560"/>
            <a:ext cx="3373030" cy="3820975"/>
          </a:xfrm>
          <a:prstGeom prst="rect">
            <a:avLst/>
          </a:prstGeom>
          <a:noFill/>
          <a:ln>
            <a:noFill/>
          </a:ln>
        </p:spPr>
      </p:pic>
      <p:sp>
        <p:nvSpPr>
          <p:cNvPr id="377" name="Google Shape;377;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B - EventBridge Rule (project.tf)</a:t>
            </a:r>
            <a:endParaRPr/>
          </a:p>
        </p:txBody>
      </p:sp>
      <p:sp>
        <p:nvSpPr>
          <p:cNvPr id="378" name="Google Shape;378;p45"/>
          <p:cNvSpPr txBox="1"/>
          <p:nvPr/>
        </p:nvSpPr>
        <p:spPr>
          <a:xfrm>
            <a:off x="4221975" y="1468938"/>
            <a:ext cx="47565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Terraform name:</a:t>
            </a:r>
            <a:endParaRPr b="1">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aws_cloudwatch_event_rule.lambda_cron_rule,</a:t>
            </a:r>
            <a:endParaRPr b="1">
              <a:latin typeface="Proxima Nova"/>
              <a:ea typeface="Proxima Nova"/>
              <a:cs typeface="Proxima Nova"/>
              <a:sym typeface="Proxima Nova"/>
            </a:endParaRPr>
          </a:p>
          <a:p>
            <a:pPr marL="0" lvl="0" indent="0" algn="l" rtl="0">
              <a:spcBef>
                <a:spcPts val="0"/>
              </a:spcBef>
              <a:spcAft>
                <a:spcPts val="0"/>
              </a:spcAft>
              <a:buNone/>
            </a:pPr>
            <a:r>
              <a:rPr lang="en" b="1">
                <a:latin typeface="Proxima Nova"/>
                <a:ea typeface="Proxima Nova"/>
                <a:cs typeface="Proxima Nova"/>
                <a:sym typeface="Proxima Nova"/>
              </a:rPr>
              <a:t>aws_cloudwatch_event_target.lambda_cron_target</a:t>
            </a:r>
            <a:endParaRPr b="1">
              <a:latin typeface="Proxima Nova"/>
              <a:ea typeface="Proxima Nova"/>
              <a:cs typeface="Proxima Nova"/>
              <a:sym typeface="Proxima Nova"/>
            </a:endParaRPr>
          </a:p>
          <a:p>
            <a:pPr marL="0" lvl="0" indent="0" algn="l" rtl="0">
              <a:spcBef>
                <a:spcPts val="0"/>
              </a:spcBef>
              <a:spcAft>
                <a:spcPts val="0"/>
              </a:spcAft>
              <a:buNone/>
            </a:pPr>
            <a:br>
              <a:rPr lang="en" b="1">
                <a:latin typeface="Proxima Nova"/>
                <a:ea typeface="Proxima Nova"/>
                <a:cs typeface="Proxima Nova"/>
                <a:sym typeface="Proxima Nova"/>
              </a:rPr>
            </a:br>
            <a:r>
              <a:rPr lang="en">
                <a:latin typeface="Proxima Nova"/>
                <a:ea typeface="Proxima Nova"/>
                <a:cs typeface="Proxima Nova"/>
                <a:sym typeface="Proxima Nova"/>
              </a:rPr>
              <a:t>TLDR: A CRON job refers to a command that runs automatically according to a scheduled time frame</a:t>
            </a:r>
            <a:endParaRPr>
              <a:latin typeface="Proxima Nova"/>
              <a:ea typeface="Proxima Nova"/>
              <a:cs typeface="Proxima Nova"/>
              <a:sym typeface="Proxima Nova"/>
            </a:endParaRPr>
          </a:p>
          <a:p>
            <a:pPr marL="0" lvl="0" indent="0" algn="l" rtl="0">
              <a:spcBef>
                <a:spcPts val="0"/>
              </a:spcBef>
              <a:spcAft>
                <a:spcPts val="0"/>
              </a:spcAft>
              <a:buNone/>
            </a:pPr>
            <a:endParaRPr b="1">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To poll the queue under a scheduled time, I defined a CRON job using an EventBridge CRON rule and designated the lambda polling function as the target</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The CRON rule will run the lambda polling function once every 1 minute to fulfill the messages in the queue</a:t>
            </a:r>
            <a:endParaRPr>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B - Project Creation &amp; Live Demo</a:t>
            </a:r>
            <a:endParaRPr b="1"/>
          </a:p>
        </p:txBody>
      </p:sp>
      <p:sp>
        <p:nvSpPr>
          <p:cNvPr id="384" name="Google Shape;384;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rPr>
              <a:t>Creating the project</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Ensure that your Command Prompt is navigated to your “project_b” folder</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Perform the command “</a:t>
            </a:r>
            <a:r>
              <a:rPr lang="en" sz="1600" b="1">
                <a:solidFill>
                  <a:schemeClr val="dk1"/>
                </a:solidFill>
              </a:rPr>
              <a:t>terraform apply</a:t>
            </a:r>
            <a:r>
              <a:rPr lang="en" sz="1600">
                <a:solidFill>
                  <a:schemeClr val="dk1"/>
                </a:solidFill>
              </a:rPr>
              <a:t>”</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Terraform will return you the infrastructure plan that it is about to provision</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It will then prompt you to input either “yes” or “no” to confirm the provisioning of infrastructure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Input “yes” and sit back and relax (For faster computers -&gt; ETA 2mins, expect longer wait times on a slower device)</a:t>
            </a:r>
            <a:endParaRPr sz="1600">
              <a:solidFill>
                <a:schemeClr val="dk1"/>
              </a:solidFill>
            </a:endParaRPr>
          </a:p>
          <a:p>
            <a:pPr marL="0" lvl="0" indent="0" algn="l" rtl="0">
              <a:spcBef>
                <a:spcPts val="1200"/>
              </a:spcBef>
              <a:spcAft>
                <a:spcPts val="0"/>
              </a:spcAft>
              <a:buNone/>
            </a:pPr>
            <a:r>
              <a:rPr lang="en" sz="1600" b="1">
                <a:solidFill>
                  <a:schemeClr val="dk1"/>
                </a:solidFill>
              </a:rPr>
              <a:t>Live Demo</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I will demo the sending, polling and fulfillment of SQS messages</a:t>
            </a:r>
            <a:endParaRPr sz="16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B - Project Destruction</a:t>
            </a:r>
            <a:endParaRPr b="1"/>
          </a:p>
        </p:txBody>
      </p:sp>
      <p:sp>
        <p:nvSpPr>
          <p:cNvPr id="390" name="Google Shape;390;p47"/>
          <p:cNvSpPr txBox="1">
            <a:spLocks noGrp="1"/>
          </p:cNvSpPr>
          <p:nvPr>
            <p:ph type="body" idx="1"/>
          </p:nvPr>
        </p:nvSpPr>
        <p:spPr>
          <a:xfrm>
            <a:off x="311700" y="1530000"/>
            <a:ext cx="8520600" cy="266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rPr>
              <a:t>Destruction of Project</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Ensure that your Command Prompt is navigated to your “project_b” folder</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Perform the command “</a:t>
            </a:r>
            <a:r>
              <a:rPr lang="en" sz="1600" b="1">
                <a:solidFill>
                  <a:schemeClr val="dk1"/>
                </a:solidFill>
              </a:rPr>
              <a:t>terraform destroy</a:t>
            </a:r>
            <a:r>
              <a:rPr lang="en" sz="1600">
                <a:solidFill>
                  <a:schemeClr val="dk1"/>
                </a:solidFill>
              </a:rPr>
              <a:t>”</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Terraform will return you the infrastructure plan that details the destruction</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It will then prompt you to input either “yes” or “no” to confirm the destruction of infrastructure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Input “yes” and sit back and relax (Same ETA as “terraform apply”)</a:t>
            </a:r>
            <a:endParaRPr sz="16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8"/>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b="1"/>
              <a:t>Destroying Infra &amp; Closing Acc</a:t>
            </a:r>
            <a:endParaRPr b="1"/>
          </a:p>
        </p:txBody>
      </p:sp>
      <p:sp>
        <p:nvSpPr>
          <p:cNvPr id="396" name="Google Shape;396;p48"/>
          <p:cNvSpPr txBox="1">
            <a:spLocks noGrp="1"/>
          </p:cNvSpPr>
          <p:nvPr>
            <p:ph type="subTitle" idx="1"/>
          </p:nvPr>
        </p:nvSpPr>
        <p:spPr>
          <a:xfrm>
            <a:off x="510450" y="3182332"/>
            <a:ext cx="8123100" cy="95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Please listen to verbal instructions</a:t>
            </a:r>
            <a:endParaRPr b="1"/>
          </a:p>
          <a:p>
            <a:pPr marL="0" lvl="0" indent="0" algn="l" rtl="0">
              <a:spcBef>
                <a:spcPts val="0"/>
              </a:spcBef>
              <a:spcAft>
                <a:spcPts val="0"/>
              </a:spcAft>
              <a:buNone/>
            </a:pPr>
            <a:r>
              <a:rPr lang="en" b="1"/>
              <a:t>Readable guide will be sent after workshop just in case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A - What is Load Balancing?</a:t>
            </a:r>
            <a:endParaRPr b="1"/>
          </a:p>
        </p:txBody>
      </p:sp>
      <p:sp>
        <p:nvSpPr>
          <p:cNvPr id="91" name="Google Shape;91;p16"/>
          <p:cNvSpPr txBox="1">
            <a:spLocks noGrp="1"/>
          </p:cNvSpPr>
          <p:nvPr>
            <p:ph type="body" idx="1"/>
          </p:nvPr>
        </p:nvSpPr>
        <p:spPr>
          <a:xfrm>
            <a:off x="424950" y="1329325"/>
            <a:ext cx="4316100" cy="27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Essentially, </a:t>
            </a:r>
            <a:r>
              <a:rPr lang="en" sz="1600" b="1">
                <a:solidFill>
                  <a:schemeClr val="dk1"/>
                </a:solidFill>
              </a:rPr>
              <a:t>Load Balancing</a:t>
            </a:r>
            <a:r>
              <a:rPr lang="en" sz="1600">
                <a:solidFill>
                  <a:schemeClr val="dk1"/>
                </a:solidFill>
              </a:rPr>
              <a:t> is the distribution of traffic </a:t>
            </a:r>
            <a:r>
              <a:rPr lang="en" sz="1600" b="1">
                <a:solidFill>
                  <a:schemeClr val="dk1"/>
                </a:solidFill>
              </a:rPr>
              <a:t>evenly</a:t>
            </a:r>
            <a:r>
              <a:rPr lang="en" sz="1600">
                <a:solidFill>
                  <a:schemeClr val="dk1"/>
                </a:solidFill>
              </a:rPr>
              <a:t> across downstream resources in a target group</a:t>
            </a:r>
            <a:endParaRPr sz="1600">
              <a:solidFill>
                <a:schemeClr val="dk1"/>
              </a:solidFill>
            </a:endParaRPr>
          </a:p>
          <a:p>
            <a:pPr marL="0" lvl="0" indent="0" algn="l" rtl="0">
              <a:spcBef>
                <a:spcPts val="1200"/>
              </a:spcBef>
              <a:spcAft>
                <a:spcPts val="0"/>
              </a:spcAft>
              <a:buNone/>
            </a:pPr>
            <a:endParaRPr sz="1600">
              <a:solidFill>
                <a:schemeClr val="dk1"/>
              </a:solidFill>
            </a:endParaRPr>
          </a:p>
          <a:p>
            <a:pPr marL="0" lvl="0" indent="0" algn="l" rtl="0">
              <a:spcBef>
                <a:spcPts val="1200"/>
              </a:spcBef>
              <a:spcAft>
                <a:spcPts val="1200"/>
              </a:spcAft>
              <a:buNone/>
            </a:pPr>
            <a:r>
              <a:rPr lang="en" sz="1600">
                <a:solidFill>
                  <a:schemeClr val="dk1"/>
                </a:solidFill>
              </a:rPr>
              <a:t>If a </a:t>
            </a:r>
            <a:r>
              <a:rPr lang="en" sz="1600" b="1">
                <a:solidFill>
                  <a:schemeClr val="dk1"/>
                </a:solidFill>
              </a:rPr>
              <a:t>100%</a:t>
            </a:r>
            <a:r>
              <a:rPr lang="en" sz="1600">
                <a:solidFill>
                  <a:schemeClr val="dk1"/>
                </a:solidFill>
              </a:rPr>
              <a:t> of traffic is being forwarded to the Load Balancer, the load balancer will distribute the traffic evenly to the downstream instances (</a:t>
            </a:r>
            <a:r>
              <a:rPr lang="en" sz="1600" b="1">
                <a:solidFill>
                  <a:schemeClr val="dk1"/>
                </a:solidFill>
              </a:rPr>
              <a:t>50/50</a:t>
            </a:r>
            <a:r>
              <a:rPr lang="en" sz="1600">
                <a:solidFill>
                  <a:schemeClr val="dk1"/>
                </a:solidFill>
              </a:rPr>
              <a:t>)</a:t>
            </a:r>
            <a:endParaRPr sz="1600">
              <a:solidFill>
                <a:schemeClr val="dk1"/>
              </a:solidFill>
            </a:endParaRPr>
          </a:p>
        </p:txBody>
      </p:sp>
      <p:pic>
        <p:nvPicPr>
          <p:cNvPr id="92" name="Google Shape;92;p16"/>
          <p:cNvPicPr preferRelativeResize="0"/>
          <p:nvPr/>
        </p:nvPicPr>
        <p:blipFill>
          <a:blip r:embed="rId3">
            <a:alphaModFix/>
          </a:blip>
          <a:stretch>
            <a:fillRect/>
          </a:stretch>
        </p:blipFill>
        <p:spPr>
          <a:xfrm>
            <a:off x="5564075" y="1329316"/>
            <a:ext cx="2657025" cy="3094257"/>
          </a:xfrm>
          <a:prstGeom prst="rect">
            <a:avLst/>
          </a:prstGeom>
          <a:noFill/>
          <a:ln w="28575" cap="flat" cmpd="sng">
            <a:solidFill>
              <a:schemeClr val="dk2"/>
            </a:solidFill>
            <a:prstDash val="solid"/>
            <a:round/>
            <a:headEnd type="none" w="sm" len="sm"/>
            <a:tailEnd type="none" w="sm" len="sm"/>
          </a:ln>
        </p:spPr>
      </p:pic>
      <p:sp>
        <p:nvSpPr>
          <p:cNvPr id="93" name="Google Shape;93;p16"/>
          <p:cNvSpPr txBox="1"/>
          <p:nvPr/>
        </p:nvSpPr>
        <p:spPr>
          <a:xfrm>
            <a:off x="5940850" y="3537850"/>
            <a:ext cx="7287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50%</a:t>
            </a:r>
            <a:endParaRPr b="1">
              <a:latin typeface="Proxima Nova"/>
              <a:ea typeface="Proxima Nova"/>
              <a:cs typeface="Proxima Nova"/>
              <a:sym typeface="Proxima Nova"/>
            </a:endParaRPr>
          </a:p>
        </p:txBody>
      </p:sp>
      <p:sp>
        <p:nvSpPr>
          <p:cNvPr id="94" name="Google Shape;94;p16"/>
          <p:cNvSpPr txBox="1"/>
          <p:nvPr/>
        </p:nvSpPr>
        <p:spPr>
          <a:xfrm>
            <a:off x="7112550" y="3537850"/>
            <a:ext cx="7287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50%</a:t>
            </a:r>
            <a:endParaRPr b="1">
              <a:latin typeface="Proxima Nova"/>
              <a:ea typeface="Proxima Nova"/>
              <a:cs typeface="Proxima Nova"/>
              <a:sym typeface="Proxima Nova"/>
            </a:endParaRPr>
          </a:p>
        </p:txBody>
      </p:sp>
      <p:sp>
        <p:nvSpPr>
          <p:cNvPr id="95" name="Google Shape;95;p16"/>
          <p:cNvSpPr txBox="1"/>
          <p:nvPr/>
        </p:nvSpPr>
        <p:spPr>
          <a:xfrm>
            <a:off x="5892475" y="1460175"/>
            <a:ext cx="6513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100%</a:t>
            </a:r>
            <a:endParaRPr b="1">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311700" y="445025"/>
            <a:ext cx="6799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A - Cross Zone Load Balancing (CZLB)</a:t>
            </a:r>
            <a:endParaRPr b="1"/>
          </a:p>
        </p:txBody>
      </p:sp>
      <p:pic>
        <p:nvPicPr>
          <p:cNvPr id="101" name="Google Shape;101;p17"/>
          <p:cNvPicPr preferRelativeResize="0"/>
          <p:nvPr/>
        </p:nvPicPr>
        <p:blipFill>
          <a:blip r:embed="rId3">
            <a:alphaModFix/>
          </a:blip>
          <a:stretch>
            <a:fillRect/>
          </a:stretch>
        </p:blipFill>
        <p:spPr>
          <a:xfrm>
            <a:off x="1120978" y="2239575"/>
            <a:ext cx="3020099" cy="2525731"/>
          </a:xfrm>
          <a:prstGeom prst="rect">
            <a:avLst/>
          </a:prstGeom>
          <a:noFill/>
          <a:ln>
            <a:noFill/>
          </a:ln>
        </p:spPr>
      </p:pic>
      <p:pic>
        <p:nvPicPr>
          <p:cNvPr id="102" name="Google Shape;102;p17"/>
          <p:cNvPicPr preferRelativeResize="0"/>
          <p:nvPr/>
        </p:nvPicPr>
        <p:blipFill>
          <a:blip r:embed="rId3">
            <a:alphaModFix/>
          </a:blip>
          <a:stretch>
            <a:fillRect/>
          </a:stretch>
        </p:blipFill>
        <p:spPr>
          <a:xfrm>
            <a:off x="5128728" y="2239587"/>
            <a:ext cx="3020099" cy="2525708"/>
          </a:xfrm>
          <a:prstGeom prst="rect">
            <a:avLst/>
          </a:prstGeom>
          <a:noFill/>
          <a:ln>
            <a:noFill/>
          </a:ln>
        </p:spPr>
      </p:pic>
      <p:sp>
        <p:nvSpPr>
          <p:cNvPr id="103" name="Google Shape;103;p17"/>
          <p:cNvSpPr txBox="1"/>
          <p:nvPr/>
        </p:nvSpPr>
        <p:spPr>
          <a:xfrm>
            <a:off x="1012525" y="1843275"/>
            <a:ext cx="32370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Without Cross Zone Load Balancing</a:t>
            </a:r>
            <a:endParaRPr b="1">
              <a:latin typeface="Proxima Nova"/>
              <a:ea typeface="Proxima Nova"/>
              <a:cs typeface="Proxima Nova"/>
              <a:sym typeface="Proxima Nova"/>
            </a:endParaRPr>
          </a:p>
        </p:txBody>
      </p:sp>
      <p:sp>
        <p:nvSpPr>
          <p:cNvPr id="104" name="Google Shape;104;p17"/>
          <p:cNvSpPr txBox="1"/>
          <p:nvPr/>
        </p:nvSpPr>
        <p:spPr>
          <a:xfrm>
            <a:off x="5128725" y="1843275"/>
            <a:ext cx="30201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Cross Zone Load Balancing</a:t>
            </a:r>
            <a:endParaRPr b="1">
              <a:latin typeface="Proxima Nova"/>
              <a:ea typeface="Proxima Nova"/>
              <a:cs typeface="Proxima Nova"/>
              <a:sym typeface="Proxima Nova"/>
            </a:endParaRPr>
          </a:p>
        </p:txBody>
      </p:sp>
      <p:sp>
        <p:nvSpPr>
          <p:cNvPr id="105" name="Google Shape;105;p17"/>
          <p:cNvSpPr txBox="1"/>
          <p:nvPr/>
        </p:nvSpPr>
        <p:spPr>
          <a:xfrm>
            <a:off x="379350" y="1131250"/>
            <a:ext cx="8385300" cy="7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Proxima Nova"/>
                <a:ea typeface="Proxima Nova"/>
                <a:cs typeface="Proxima Nova"/>
                <a:sym typeface="Proxima Nova"/>
              </a:rPr>
              <a:t>Q:</a:t>
            </a:r>
            <a:r>
              <a:rPr lang="en" sz="1600">
                <a:latin typeface="Proxima Nova"/>
                <a:ea typeface="Proxima Nova"/>
                <a:cs typeface="Proxima Nova"/>
                <a:sym typeface="Proxima Nova"/>
              </a:rPr>
              <a:t> How does Load Balancing across Availability Zones work? </a:t>
            </a:r>
            <a:endParaRPr sz="1600">
              <a:latin typeface="Proxima Nova"/>
              <a:ea typeface="Proxima Nova"/>
              <a:cs typeface="Proxima Nova"/>
              <a:sym typeface="Proxima Nova"/>
            </a:endParaRPr>
          </a:p>
          <a:p>
            <a:pPr marL="0" lvl="0" indent="0" algn="l" rtl="0">
              <a:spcBef>
                <a:spcPts val="0"/>
              </a:spcBef>
              <a:spcAft>
                <a:spcPts val="0"/>
              </a:spcAft>
              <a:buNone/>
            </a:pPr>
            <a:r>
              <a:rPr lang="en" sz="1600" b="1">
                <a:latin typeface="Proxima Nova"/>
                <a:ea typeface="Proxima Nova"/>
                <a:cs typeface="Proxima Nova"/>
                <a:sym typeface="Proxima Nova"/>
              </a:rPr>
              <a:t>A:</a:t>
            </a:r>
            <a:r>
              <a:rPr lang="en" sz="1600">
                <a:latin typeface="Proxima Nova"/>
                <a:ea typeface="Proxima Nova"/>
                <a:cs typeface="Proxima Nova"/>
                <a:sym typeface="Proxima Nova"/>
              </a:rPr>
              <a:t> Cross Zone Load Balancing dictates this</a:t>
            </a:r>
            <a:endParaRPr sz="1600">
              <a:latin typeface="Proxima Nova"/>
              <a:ea typeface="Proxima Nova"/>
              <a:cs typeface="Proxima Nova"/>
              <a:sym typeface="Proxima Nova"/>
            </a:endParaRPr>
          </a:p>
        </p:txBody>
      </p:sp>
      <p:sp>
        <p:nvSpPr>
          <p:cNvPr id="106" name="Google Shape;106;p17"/>
          <p:cNvSpPr txBox="1"/>
          <p:nvPr/>
        </p:nvSpPr>
        <p:spPr>
          <a:xfrm>
            <a:off x="1213800" y="2622400"/>
            <a:ext cx="6039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50%</a:t>
            </a:r>
            <a:endParaRPr b="1">
              <a:latin typeface="Proxima Nova"/>
              <a:ea typeface="Proxima Nova"/>
              <a:cs typeface="Proxima Nova"/>
              <a:sym typeface="Proxima Nova"/>
            </a:endParaRPr>
          </a:p>
        </p:txBody>
      </p:sp>
      <p:sp>
        <p:nvSpPr>
          <p:cNvPr id="107" name="Google Shape;107;p17"/>
          <p:cNvSpPr txBox="1"/>
          <p:nvPr/>
        </p:nvSpPr>
        <p:spPr>
          <a:xfrm>
            <a:off x="2719750" y="2622400"/>
            <a:ext cx="6039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50%</a:t>
            </a:r>
            <a:endParaRPr b="1">
              <a:latin typeface="Proxima Nova"/>
              <a:ea typeface="Proxima Nova"/>
              <a:cs typeface="Proxima Nova"/>
              <a:sym typeface="Proxima Nova"/>
            </a:endParaRPr>
          </a:p>
        </p:txBody>
      </p:sp>
      <p:sp>
        <p:nvSpPr>
          <p:cNvPr id="108" name="Google Shape;108;p17"/>
          <p:cNvSpPr txBox="1"/>
          <p:nvPr/>
        </p:nvSpPr>
        <p:spPr>
          <a:xfrm>
            <a:off x="1263200" y="4321300"/>
            <a:ext cx="67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Proxima Nova"/>
                <a:ea typeface="Proxima Nova"/>
                <a:cs typeface="Proxima Nova"/>
                <a:sym typeface="Proxima Nova"/>
              </a:rPr>
              <a:t>25%</a:t>
            </a:r>
            <a:endParaRPr b="1">
              <a:latin typeface="Proxima Nova"/>
              <a:ea typeface="Proxima Nova"/>
              <a:cs typeface="Proxima Nova"/>
              <a:sym typeface="Proxima Nova"/>
            </a:endParaRPr>
          </a:p>
        </p:txBody>
      </p:sp>
      <p:sp>
        <p:nvSpPr>
          <p:cNvPr id="109" name="Google Shape;109;p17"/>
          <p:cNvSpPr txBox="1"/>
          <p:nvPr/>
        </p:nvSpPr>
        <p:spPr>
          <a:xfrm>
            <a:off x="2802025" y="4323250"/>
            <a:ext cx="6039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50%</a:t>
            </a:r>
            <a:endParaRPr b="1">
              <a:latin typeface="Proxima Nova"/>
              <a:ea typeface="Proxima Nova"/>
              <a:cs typeface="Proxima Nova"/>
              <a:sym typeface="Proxima Nova"/>
            </a:endParaRPr>
          </a:p>
        </p:txBody>
      </p:sp>
      <p:sp>
        <p:nvSpPr>
          <p:cNvPr id="110" name="Google Shape;110;p17"/>
          <p:cNvSpPr txBox="1"/>
          <p:nvPr/>
        </p:nvSpPr>
        <p:spPr>
          <a:xfrm>
            <a:off x="5295350" y="4282125"/>
            <a:ext cx="6039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33%</a:t>
            </a:r>
            <a:endParaRPr b="1">
              <a:latin typeface="Proxima Nova"/>
              <a:ea typeface="Proxima Nova"/>
              <a:cs typeface="Proxima Nova"/>
              <a:sym typeface="Proxima Nova"/>
            </a:endParaRPr>
          </a:p>
        </p:txBody>
      </p:sp>
      <p:sp>
        <p:nvSpPr>
          <p:cNvPr id="111" name="Google Shape;111;p17"/>
          <p:cNvSpPr txBox="1"/>
          <p:nvPr/>
        </p:nvSpPr>
        <p:spPr>
          <a:xfrm>
            <a:off x="5938525" y="4280175"/>
            <a:ext cx="6039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33%</a:t>
            </a:r>
            <a:endParaRPr b="1">
              <a:latin typeface="Proxima Nova"/>
              <a:ea typeface="Proxima Nova"/>
              <a:cs typeface="Proxima Nova"/>
              <a:sym typeface="Proxima Nova"/>
            </a:endParaRPr>
          </a:p>
        </p:txBody>
      </p:sp>
      <p:sp>
        <p:nvSpPr>
          <p:cNvPr id="112" name="Google Shape;112;p17"/>
          <p:cNvSpPr txBox="1"/>
          <p:nvPr/>
        </p:nvSpPr>
        <p:spPr>
          <a:xfrm>
            <a:off x="6793925" y="4282125"/>
            <a:ext cx="6039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33%</a:t>
            </a:r>
            <a:endParaRPr b="1">
              <a:latin typeface="Proxima Nova"/>
              <a:ea typeface="Proxima Nova"/>
              <a:cs typeface="Proxima Nova"/>
              <a:sym typeface="Proxima Nova"/>
            </a:endParaRPr>
          </a:p>
        </p:txBody>
      </p:sp>
      <p:cxnSp>
        <p:nvCxnSpPr>
          <p:cNvPr id="113" name="Google Shape;113;p17"/>
          <p:cNvCxnSpPr>
            <a:stCxn id="114" idx="2"/>
          </p:cNvCxnSpPr>
          <p:nvPr/>
        </p:nvCxnSpPr>
        <p:spPr>
          <a:xfrm flipH="1">
            <a:off x="7581900" y="1131125"/>
            <a:ext cx="436500" cy="712200"/>
          </a:xfrm>
          <a:prstGeom prst="straightConnector1">
            <a:avLst/>
          </a:prstGeom>
          <a:noFill/>
          <a:ln w="28575" cap="flat" cmpd="sng">
            <a:solidFill>
              <a:schemeClr val="dk2"/>
            </a:solidFill>
            <a:prstDash val="solid"/>
            <a:round/>
            <a:headEnd type="none" w="med" len="med"/>
            <a:tailEnd type="triangle" w="med" len="med"/>
          </a:ln>
        </p:spPr>
      </p:cxnSp>
      <p:sp>
        <p:nvSpPr>
          <p:cNvPr id="114" name="Google Shape;114;p17"/>
          <p:cNvSpPr txBox="1"/>
          <p:nvPr/>
        </p:nvSpPr>
        <p:spPr>
          <a:xfrm>
            <a:off x="6892800" y="554225"/>
            <a:ext cx="2251200" cy="57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CZLB is enabled by default on the ALBs</a:t>
            </a:r>
            <a:endParaRPr b="1">
              <a:latin typeface="Proxima Nova"/>
              <a:ea typeface="Proxima Nova"/>
              <a:cs typeface="Proxima Nova"/>
              <a:sym typeface="Proxima Nova"/>
            </a:endParaRPr>
          </a:p>
        </p:txBody>
      </p:sp>
      <p:sp>
        <p:nvSpPr>
          <p:cNvPr id="115" name="Google Shape;115;p17"/>
          <p:cNvSpPr txBox="1"/>
          <p:nvPr/>
        </p:nvSpPr>
        <p:spPr>
          <a:xfrm>
            <a:off x="1909475" y="4321300"/>
            <a:ext cx="67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Proxima Nova"/>
                <a:ea typeface="Proxima Nova"/>
                <a:cs typeface="Proxima Nova"/>
                <a:sym typeface="Proxima Nova"/>
              </a:rPr>
              <a:t>25%</a:t>
            </a:r>
            <a:endParaRPr b="1">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A - What is Scalability?</a:t>
            </a:r>
            <a:endParaRPr b="1"/>
          </a:p>
        </p:txBody>
      </p:sp>
      <p:sp>
        <p:nvSpPr>
          <p:cNvPr id="121" name="Google Shape;121;p18"/>
          <p:cNvSpPr txBox="1">
            <a:spLocks noGrp="1"/>
          </p:cNvSpPr>
          <p:nvPr>
            <p:ph type="body" idx="1"/>
          </p:nvPr>
        </p:nvSpPr>
        <p:spPr>
          <a:xfrm>
            <a:off x="311700" y="1017725"/>
            <a:ext cx="8520600" cy="267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rPr>
              <a:t>Scalability </a:t>
            </a:r>
            <a:r>
              <a:rPr lang="en" sz="1600">
                <a:solidFill>
                  <a:schemeClr val="dk1"/>
                </a:solidFill>
              </a:rPr>
              <a:t>refers to a system/applications ability to adapt to changes in traffic</a:t>
            </a:r>
            <a:endParaRPr sz="1600">
              <a:solidFill>
                <a:schemeClr val="dk1"/>
              </a:solidFill>
            </a:endParaRPr>
          </a:p>
          <a:p>
            <a:pPr marL="0" lvl="0" indent="0" algn="l" rtl="0">
              <a:spcBef>
                <a:spcPts val="1200"/>
              </a:spcBef>
              <a:spcAft>
                <a:spcPts val="0"/>
              </a:spcAft>
              <a:buNone/>
            </a:pPr>
            <a:r>
              <a:rPr lang="en" sz="1600" b="1">
                <a:solidFill>
                  <a:schemeClr val="dk1"/>
                </a:solidFill>
              </a:rPr>
              <a:t>There are 2 forms of scalability</a:t>
            </a:r>
            <a:endParaRPr sz="1600" b="1">
              <a:solidFill>
                <a:schemeClr val="dk1"/>
              </a:solidFill>
            </a:endParaRPr>
          </a:p>
          <a:p>
            <a:pPr marL="457200" lvl="0" indent="-330200" algn="l" rtl="0">
              <a:spcBef>
                <a:spcPts val="1200"/>
              </a:spcBef>
              <a:spcAft>
                <a:spcPts val="0"/>
              </a:spcAft>
              <a:buClr>
                <a:schemeClr val="dk1"/>
              </a:buClr>
              <a:buSzPts val="1600"/>
              <a:buAutoNum type="arabicPeriod"/>
            </a:pPr>
            <a:r>
              <a:rPr lang="en" sz="1600" b="1">
                <a:solidFill>
                  <a:schemeClr val="dk1"/>
                </a:solidFill>
              </a:rPr>
              <a:t>Vertical Scalability</a:t>
            </a:r>
            <a:endParaRPr sz="1600" b="1">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Scaling up refers to increasing the specs of current hardware to adapt to greater traffic</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Vice versa, scaling down is the downgrading of current hardware to adapt to less traffic</a:t>
            </a:r>
            <a:endParaRPr>
              <a:solidFill>
                <a:schemeClr val="dk1"/>
              </a:solidFill>
            </a:endParaRPr>
          </a:p>
          <a:p>
            <a:pPr marL="457200" lvl="0" indent="-330200" algn="l" rtl="0">
              <a:spcBef>
                <a:spcPts val="0"/>
              </a:spcBef>
              <a:spcAft>
                <a:spcPts val="0"/>
              </a:spcAft>
              <a:buClr>
                <a:schemeClr val="dk1"/>
              </a:buClr>
              <a:buSzPts val="1600"/>
              <a:buAutoNum type="arabicPeriod"/>
            </a:pPr>
            <a:r>
              <a:rPr lang="en" sz="1600" b="1">
                <a:solidFill>
                  <a:schemeClr val="dk1"/>
                </a:solidFill>
              </a:rPr>
              <a:t>Horizontal Scalability</a:t>
            </a:r>
            <a:endParaRPr sz="1600" b="1">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Scaling out refers to increasing the number of hardware to adapt to greater traffic</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Vice versa, scaling in is the decrease in the number of hardware to adapt to less traffic</a:t>
            </a:r>
            <a:endParaRPr>
              <a:solidFill>
                <a:schemeClr val="dk1"/>
              </a:solidFill>
            </a:endParaRPr>
          </a:p>
        </p:txBody>
      </p:sp>
      <p:pic>
        <p:nvPicPr>
          <p:cNvPr id="122" name="Google Shape;122;p18"/>
          <p:cNvPicPr preferRelativeResize="0"/>
          <p:nvPr/>
        </p:nvPicPr>
        <p:blipFill>
          <a:blip r:embed="rId3">
            <a:alphaModFix/>
          </a:blip>
          <a:stretch>
            <a:fillRect/>
          </a:stretch>
        </p:blipFill>
        <p:spPr>
          <a:xfrm>
            <a:off x="494150" y="3864375"/>
            <a:ext cx="1365475" cy="720300"/>
          </a:xfrm>
          <a:prstGeom prst="rect">
            <a:avLst/>
          </a:prstGeom>
          <a:noFill/>
          <a:ln>
            <a:noFill/>
          </a:ln>
        </p:spPr>
      </p:pic>
      <p:pic>
        <p:nvPicPr>
          <p:cNvPr id="123" name="Google Shape;123;p18"/>
          <p:cNvPicPr preferRelativeResize="0"/>
          <p:nvPr/>
        </p:nvPicPr>
        <p:blipFill>
          <a:blip r:embed="rId4">
            <a:alphaModFix/>
          </a:blip>
          <a:stretch>
            <a:fillRect/>
          </a:stretch>
        </p:blipFill>
        <p:spPr>
          <a:xfrm>
            <a:off x="2924850" y="3694328"/>
            <a:ext cx="1647150" cy="922383"/>
          </a:xfrm>
          <a:prstGeom prst="rect">
            <a:avLst/>
          </a:prstGeom>
          <a:noFill/>
          <a:ln>
            <a:noFill/>
          </a:ln>
        </p:spPr>
      </p:pic>
      <p:cxnSp>
        <p:nvCxnSpPr>
          <p:cNvPr id="124" name="Google Shape;124;p18"/>
          <p:cNvCxnSpPr/>
          <p:nvPr/>
        </p:nvCxnSpPr>
        <p:spPr>
          <a:xfrm rot="10800000" flipH="1">
            <a:off x="1933938" y="4025594"/>
            <a:ext cx="1004700" cy="6900"/>
          </a:xfrm>
          <a:prstGeom prst="straightConnector1">
            <a:avLst/>
          </a:prstGeom>
          <a:noFill/>
          <a:ln w="28575" cap="flat" cmpd="sng">
            <a:solidFill>
              <a:schemeClr val="dk2"/>
            </a:solidFill>
            <a:prstDash val="solid"/>
            <a:round/>
            <a:headEnd type="none" w="med" len="med"/>
            <a:tailEnd type="triangle" w="med" len="med"/>
          </a:ln>
        </p:spPr>
      </p:cxnSp>
      <p:cxnSp>
        <p:nvCxnSpPr>
          <p:cNvPr id="125" name="Google Shape;125;p18"/>
          <p:cNvCxnSpPr/>
          <p:nvPr/>
        </p:nvCxnSpPr>
        <p:spPr>
          <a:xfrm flipH="1">
            <a:off x="1885538" y="4346125"/>
            <a:ext cx="1013400" cy="9300"/>
          </a:xfrm>
          <a:prstGeom prst="straightConnector1">
            <a:avLst/>
          </a:prstGeom>
          <a:noFill/>
          <a:ln w="28575" cap="flat" cmpd="sng">
            <a:solidFill>
              <a:schemeClr val="dk2"/>
            </a:solidFill>
            <a:prstDash val="solid"/>
            <a:round/>
            <a:headEnd type="none" w="med" len="med"/>
            <a:tailEnd type="triangle" w="med" len="med"/>
          </a:ln>
        </p:spPr>
      </p:cxnSp>
      <p:sp>
        <p:nvSpPr>
          <p:cNvPr id="126" name="Google Shape;126;p18"/>
          <p:cNvSpPr txBox="1"/>
          <p:nvPr/>
        </p:nvSpPr>
        <p:spPr>
          <a:xfrm>
            <a:off x="1787700" y="3579375"/>
            <a:ext cx="1297200" cy="36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Scaling Up</a:t>
            </a:r>
            <a:endParaRPr b="1">
              <a:latin typeface="Proxima Nova"/>
              <a:ea typeface="Proxima Nova"/>
              <a:cs typeface="Proxima Nova"/>
              <a:sym typeface="Proxima Nova"/>
            </a:endParaRPr>
          </a:p>
        </p:txBody>
      </p:sp>
      <p:sp>
        <p:nvSpPr>
          <p:cNvPr id="127" name="Google Shape;127;p18"/>
          <p:cNvSpPr txBox="1"/>
          <p:nvPr/>
        </p:nvSpPr>
        <p:spPr>
          <a:xfrm>
            <a:off x="1787700" y="4363775"/>
            <a:ext cx="1297200" cy="36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Scaling Down</a:t>
            </a:r>
            <a:endParaRPr b="1">
              <a:latin typeface="Proxima Nova"/>
              <a:ea typeface="Proxima Nova"/>
              <a:cs typeface="Proxima Nova"/>
              <a:sym typeface="Proxima Nova"/>
            </a:endParaRPr>
          </a:p>
        </p:txBody>
      </p:sp>
      <p:pic>
        <p:nvPicPr>
          <p:cNvPr id="128" name="Google Shape;128;p18"/>
          <p:cNvPicPr preferRelativeResize="0"/>
          <p:nvPr/>
        </p:nvPicPr>
        <p:blipFill>
          <a:blip r:embed="rId5">
            <a:alphaModFix/>
          </a:blip>
          <a:stretch>
            <a:fillRect/>
          </a:stretch>
        </p:blipFill>
        <p:spPr>
          <a:xfrm>
            <a:off x="5027625" y="3915962"/>
            <a:ext cx="963050" cy="631500"/>
          </a:xfrm>
          <a:prstGeom prst="rect">
            <a:avLst/>
          </a:prstGeom>
          <a:noFill/>
          <a:ln>
            <a:noFill/>
          </a:ln>
        </p:spPr>
      </p:pic>
      <p:cxnSp>
        <p:nvCxnSpPr>
          <p:cNvPr id="129" name="Google Shape;129;p18"/>
          <p:cNvCxnSpPr/>
          <p:nvPr/>
        </p:nvCxnSpPr>
        <p:spPr>
          <a:xfrm>
            <a:off x="5922032" y="4059304"/>
            <a:ext cx="1040700" cy="1800"/>
          </a:xfrm>
          <a:prstGeom prst="straightConnector1">
            <a:avLst/>
          </a:prstGeom>
          <a:noFill/>
          <a:ln w="28575" cap="flat" cmpd="sng">
            <a:solidFill>
              <a:schemeClr val="dk2"/>
            </a:solidFill>
            <a:prstDash val="solid"/>
            <a:round/>
            <a:headEnd type="none" w="med" len="med"/>
            <a:tailEnd type="triangle" w="med" len="med"/>
          </a:ln>
        </p:spPr>
      </p:cxnSp>
      <p:cxnSp>
        <p:nvCxnSpPr>
          <p:cNvPr id="130" name="Google Shape;130;p18"/>
          <p:cNvCxnSpPr/>
          <p:nvPr/>
        </p:nvCxnSpPr>
        <p:spPr>
          <a:xfrm rot="10800000">
            <a:off x="5865407" y="4349867"/>
            <a:ext cx="1040700" cy="1800"/>
          </a:xfrm>
          <a:prstGeom prst="straightConnector1">
            <a:avLst/>
          </a:prstGeom>
          <a:noFill/>
          <a:ln w="28575" cap="flat" cmpd="sng">
            <a:solidFill>
              <a:schemeClr val="dk2"/>
            </a:solidFill>
            <a:prstDash val="solid"/>
            <a:round/>
            <a:headEnd type="none" w="med" len="med"/>
            <a:tailEnd type="triangle" w="med" len="med"/>
          </a:ln>
        </p:spPr>
      </p:cxnSp>
      <p:pic>
        <p:nvPicPr>
          <p:cNvPr id="131" name="Google Shape;131;p18"/>
          <p:cNvPicPr preferRelativeResize="0"/>
          <p:nvPr/>
        </p:nvPicPr>
        <p:blipFill>
          <a:blip r:embed="rId5">
            <a:alphaModFix/>
          </a:blip>
          <a:stretch>
            <a:fillRect/>
          </a:stretch>
        </p:blipFill>
        <p:spPr>
          <a:xfrm>
            <a:off x="7520525" y="3915975"/>
            <a:ext cx="963050" cy="631500"/>
          </a:xfrm>
          <a:prstGeom prst="rect">
            <a:avLst/>
          </a:prstGeom>
          <a:noFill/>
          <a:ln>
            <a:noFill/>
          </a:ln>
        </p:spPr>
      </p:pic>
      <p:pic>
        <p:nvPicPr>
          <p:cNvPr id="132" name="Google Shape;132;p18"/>
          <p:cNvPicPr preferRelativeResize="0"/>
          <p:nvPr/>
        </p:nvPicPr>
        <p:blipFill>
          <a:blip r:embed="rId5">
            <a:alphaModFix/>
          </a:blip>
          <a:stretch>
            <a:fillRect/>
          </a:stretch>
        </p:blipFill>
        <p:spPr>
          <a:xfrm>
            <a:off x="6865750" y="3915975"/>
            <a:ext cx="963050" cy="631500"/>
          </a:xfrm>
          <a:prstGeom prst="rect">
            <a:avLst/>
          </a:prstGeom>
          <a:noFill/>
          <a:ln>
            <a:noFill/>
          </a:ln>
        </p:spPr>
      </p:pic>
      <p:sp>
        <p:nvSpPr>
          <p:cNvPr id="133" name="Google Shape;133;p18"/>
          <p:cNvSpPr txBox="1"/>
          <p:nvPr/>
        </p:nvSpPr>
        <p:spPr>
          <a:xfrm>
            <a:off x="5793775" y="3636700"/>
            <a:ext cx="1297200" cy="36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Scaling Out</a:t>
            </a:r>
            <a:endParaRPr b="1">
              <a:latin typeface="Proxima Nova"/>
              <a:ea typeface="Proxima Nova"/>
              <a:cs typeface="Proxima Nova"/>
              <a:sym typeface="Proxima Nova"/>
            </a:endParaRPr>
          </a:p>
        </p:txBody>
      </p:sp>
      <p:sp>
        <p:nvSpPr>
          <p:cNvPr id="134" name="Google Shape;134;p18"/>
          <p:cNvSpPr txBox="1"/>
          <p:nvPr/>
        </p:nvSpPr>
        <p:spPr>
          <a:xfrm>
            <a:off x="5793775" y="4349875"/>
            <a:ext cx="1297200" cy="36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Scaling In</a:t>
            </a:r>
            <a:endParaRPr b="1">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A - What is Auto Scaling?</a:t>
            </a:r>
            <a:endParaRPr b="1"/>
          </a:p>
        </p:txBody>
      </p:sp>
      <p:sp>
        <p:nvSpPr>
          <p:cNvPr id="140" name="Google Shape;140;p19"/>
          <p:cNvSpPr txBox="1">
            <a:spLocks noGrp="1"/>
          </p:cNvSpPr>
          <p:nvPr>
            <p:ph type="body" idx="1"/>
          </p:nvPr>
        </p:nvSpPr>
        <p:spPr>
          <a:xfrm>
            <a:off x="311700" y="1152475"/>
            <a:ext cx="8520600" cy="16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rPr>
              <a:t>Normal Scaling</a:t>
            </a:r>
            <a:r>
              <a:rPr lang="en" sz="1600">
                <a:solidFill>
                  <a:schemeClr val="dk1"/>
                </a:solidFill>
              </a:rPr>
              <a:t> → Manually upgrading or Manually increasing the instances</a:t>
            </a:r>
            <a:endParaRPr sz="1600">
              <a:solidFill>
                <a:schemeClr val="dk1"/>
              </a:solidFill>
            </a:endParaRPr>
          </a:p>
          <a:p>
            <a:pPr marL="0" lvl="0" indent="0" algn="l" rtl="0">
              <a:spcBef>
                <a:spcPts val="1200"/>
              </a:spcBef>
              <a:spcAft>
                <a:spcPts val="0"/>
              </a:spcAft>
              <a:buNone/>
            </a:pPr>
            <a:r>
              <a:rPr lang="en" sz="1600" b="1">
                <a:solidFill>
                  <a:schemeClr val="dk1"/>
                </a:solidFill>
              </a:rPr>
              <a:t>Auto Scaling </a:t>
            </a:r>
            <a:r>
              <a:rPr lang="en" sz="1600">
                <a:solidFill>
                  <a:schemeClr val="dk1"/>
                </a:solidFill>
              </a:rPr>
              <a:t>→ Auto upgrades and Auto increases the instances</a:t>
            </a:r>
            <a:endParaRPr sz="1600">
              <a:solidFill>
                <a:schemeClr val="dk1"/>
              </a:solidFill>
            </a:endParaRPr>
          </a:p>
          <a:p>
            <a:pPr marL="0" lvl="0" indent="0" algn="l" rtl="0">
              <a:spcBef>
                <a:spcPts val="1200"/>
              </a:spcBef>
              <a:spcAft>
                <a:spcPts val="1200"/>
              </a:spcAft>
              <a:buNone/>
            </a:pPr>
            <a:r>
              <a:rPr lang="en" sz="1600">
                <a:solidFill>
                  <a:schemeClr val="dk1"/>
                </a:solidFill>
              </a:rPr>
              <a:t>For this workshop, we have an </a:t>
            </a:r>
            <a:r>
              <a:rPr lang="en" sz="1600" b="1">
                <a:solidFill>
                  <a:schemeClr val="dk1"/>
                </a:solidFill>
              </a:rPr>
              <a:t>Auto Scaling Group (ASG)</a:t>
            </a:r>
            <a:r>
              <a:rPr lang="en" sz="1600">
                <a:solidFill>
                  <a:schemeClr val="dk1"/>
                </a:solidFill>
              </a:rPr>
              <a:t> which help to manage </a:t>
            </a:r>
            <a:r>
              <a:rPr lang="en" sz="1600" b="1">
                <a:solidFill>
                  <a:schemeClr val="dk1"/>
                </a:solidFill>
              </a:rPr>
              <a:t>horizontal</a:t>
            </a:r>
            <a:r>
              <a:rPr lang="en" sz="1600">
                <a:solidFill>
                  <a:schemeClr val="dk1"/>
                </a:solidFill>
              </a:rPr>
              <a:t> scaling automatically</a:t>
            </a:r>
            <a:endParaRPr sz="1600">
              <a:solidFill>
                <a:schemeClr val="dk1"/>
              </a:solidFill>
            </a:endParaRPr>
          </a:p>
        </p:txBody>
      </p:sp>
      <p:pic>
        <p:nvPicPr>
          <p:cNvPr id="141" name="Google Shape;141;p19"/>
          <p:cNvPicPr preferRelativeResize="0"/>
          <p:nvPr/>
        </p:nvPicPr>
        <p:blipFill>
          <a:blip r:embed="rId3">
            <a:alphaModFix/>
          </a:blip>
          <a:stretch>
            <a:fillRect/>
          </a:stretch>
        </p:blipFill>
        <p:spPr>
          <a:xfrm>
            <a:off x="813050" y="3072212"/>
            <a:ext cx="3116401" cy="1228550"/>
          </a:xfrm>
          <a:prstGeom prst="rect">
            <a:avLst/>
          </a:prstGeom>
          <a:noFill/>
          <a:ln>
            <a:noFill/>
          </a:ln>
        </p:spPr>
      </p:pic>
      <p:pic>
        <p:nvPicPr>
          <p:cNvPr id="142" name="Google Shape;142;p19"/>
          <p:cNvPicPr preferRelativeResize="0"/>
          <p:nvPr/>
        </p:nvPicPr>
        <p:blipFill>
          <a:blip r:embed="rId4">
            <a:alphaModFix/>
          </a:blip>
          <a:stretch>
            <a:fillRect/>
          </a:stretch>
        </p:blipFill>
        <p:spPr>
          <a:xfrm>
            <a:off x="5176600" y="3072212"/>
            <a:ext cx="3116401" cy="1228538"/>
          </a:xfrm>
          <a:prstGeom prst="rect">
            <a:avLst/>
          </a:prstGeom>
          <a:noFill/>
          <a:ln>
            <a:noFill/>
          </a:ln>
        </p:spPr>
      </p:pic>
      <p:cxnSp>
        <p:nvCxnSpPr>
          <p:cNvPr id="143" name="Google Shape;143;p19"/>
          <p:cNvCxnSpPr/>
          <p:nvPr/>
        </p:nvCxnSpPr>
        <p:spPr>
          <a:xfrm>
            <a:off x="4065819" y="3494829"/>
            <a:ext cx="1040700" cy="1800"/>
          </a:xfrm>
          <a:prstGeom prst="straightConnector1">
            <a:avLst/>
          </a:prstGeom>
          <a:noFill/>
          <a:ln w="28575" cap="flat" cmpd="sng">
            <a:solidFill>
              <a:schemeClr val="dk2"/>
            </a:solidFill>
            <a:prstDash val="solid"/>
            <a:round/>
            <a:headEnd type="none" w="med" len="med"/>
            <a:tailEnd type="triangle" w="med" len="med"/>
          </a:ln>
        </p:spPr>
      </p:cxnSp>
      <p:cxnSp>
        <p:nvCxnSpPr>
          <p:cNvPr id="144" name="Google Shape;144;p19"/>
          <p:cNvCxnSpPr/>
          <p:nvPr/>
        </p:nvCxnSpPr>
        <p:spPr>
          <a:xfrm rot="10800000">
            <a:off x="4009194" y="3785392"/>
            <a:ext cx="1040700" cy="1800"/>
          </a:xfrm>
          <a:prstGeom prst="straightConnector1">
            <a:avLst/>
          </a:prstGeom>
          <a:noFill/>
          <a:ln w="28575" cap="flat" cmpd="sng">
            <a:solidFill>
              <a:schemeClr val="dk2"/>
            </a:solidFill>
            <a:prstDash val="solid"/>
            <a:round/>
            <a:headEnd type="none" w="med" len="med"/>
            <a:tailEnd type="triangle" w="med" len="med"/>
          </a:ln>
        </p:spPr>
      </p:cxnSp>
      <p:sp>
        <p:nvSpPr>
          <p:cNvPr id="145" name="Google Shape;145;p19"/>
          <p:cNvSpPr txBox="1"/>
          <p:nvPr/>
        </p:nvSpPr>
        <p:spPr>
          <a:xfrm>
            <a:off x="3937563" y="3072225"/>
            <a:ext cx="1297200" cy="36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Scaling Out</a:t>
            </a:r>
            <a:endParaRPr b="1">
              <a:latin typeface="Proxima Nova"/>
              <a:ea typeface="Proxima Nova"/>
              <a:cs typeface="Proxima Nova"/>
              <a:sym typeface="Proxima Nova"/>
            </a:endParaRPr>
          </a:p>
        </p:txBody>
      </p:sp>
      <p:sp>
        <p:nvSpPr>
          <p:cNvPr id="146" name="Google Shape;146;p19"/>
          <p:cNvSpPr txBox="1"/>
          <p:nvPr/>
        </p:nvSpPr>
        <p:spPr>
          <a:xfrm>
            <a:off x="3937563" y="3785400"/>
            <a:ext cx="1297200" cy="36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Scaling In</a:t>
            </a:r>
            <a:endParaRPr b="1">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A - Basic Setup</a:t>
            </a:r>
            <a:endParaRPr b="1"/>
          </a:p>
        </p:txBody>
      </p:sp>
      <p:sp>
        <p:nvSpPr>
          <p:cNvPr id="152" name="Google Shape;15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rPr>
              <a:t>Under the Providers.tf file</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Enter in your </a:t>
            </a:r>
            <a:r>
              <a:rPr lang="en" sz="1600" b="1">
                <a:solidFill>
                  <a:schemeClr val="dk1"/>
                </a:solidFill>
              </a:rPr>
              <a:t>Access Key</a:t>
            </a:r>
            <a:r>
              <a:rPr lang="en" sz="1600">
                <a:solidFill>
                  <a:schemeClr val="dk1"/>
                </a:solidFill>
              </a:rPr>
              <a:t> &amp; </a:t>
            </a:r>
            <a:r>
              <a:rPr lang="en" sz="1600" b="1">
                <a:solidFill>
                  <a:schemeClr val="dk1"/>
                </a:solidFill>
              </a:rPr>
              <a:t>Secret Key</a:t>
            </a:r>
            <a:r>
              <a:rPr lang="en" sz="1600">
                <a:solidFill>
                  <a:schemeClr val="dk1"/>
                </a:solidFill>
              </a:rPr>
              <a:t> of the terraform-user you have made during the startup guide</a:t>
            </a:r>
            <a:endParaRPr sz="1600">
              <a:solidFill>
                <a:schemeClr val="dk1"/>
              </a:solidFill>
            </a:endParaRPr>
          </a:p>
          <a:p>
            <a:pPr marL="0" lvl="0" indent="0" algn="l" rtl="0">
              <a:spcBef>
                <a:spcPts val="1200"/>
              </a:spcBef>
              <a:spcAft>
                <a:spcPts val="0"/>
              </a:spcAft>
              <a:buNone/>
            </a:pPr>
            <a:r>
              <a:rPr lang="en" sz="1600" b="1">
                <a:solidFill>
                  <a:schemeClr val="dk1"/>
                </a:solidFill>
              </a:rPr>
              <a:t>From Command Prompt, navigate to your project_a folder</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TIP: Use the “</a:t>
            </a:r>
            <a:r>
              <a:rPr lang="en" sz="1600" b="1">
                <a:solidFill>
                  <a:schemeClr val="dk1"/>
                </a:solidFill>
              </a:rPr>
              <a:t>cd</a:t>
            </a:r>
            <a:r>
              <a:rPr lang="en" sz="1600">
                <a:solidFill>
                  <a:schemeClr val="dk1"/>
                </a:solidFill>
              </a:rPr>
              <a:t>” command to navigate to the folder</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Once you have navigated, perform the command “</a:t>
            </a:r>
            <a:r>
              <a:rPr lang="en" sz="1600" b="1">
                <a:solidFill>
                  <a:schemeClr val="dk1"/>
                </a:solidFill>
              </a:rPr>
              <a:t>terraform init</a:t>
            </a:r>
            <a:r>
              <a:rPr lang="en" sz="1600">
                <a:solidFill>
                  <a:schemeClr val="dk1"/>
                </a:solidFill>
              </a:rPr>
              <a:t>”</a:t>
            </a:r>
            <a:endParaRPr sz="1600">
              <a:solidFill>
                <a:schemeClr val="dk1"/>
              </a:solidFill>
            </a:endParaRPr>
          </a:p>
          <a:p>
            <a:pPr marL="0" lvl="0" indent="0" algn="l" rtl="0">
              <a:spcBef>
                <a:spcPts val="1200"/>
              </a:spcBef>
              <a:spcAft>
                <a:spcPts val="1200"/>
              </a:spcAft>
              <a:buNone/>
            </a:pP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A - AWS Provider &amp; terraform init</a:t>
            </a:r>
            <a:endParaRPr b="1"/>
          </a:p>
        </p:txBody>
      </p:sp>
      <p:sp>
        <p:nvSpPr>
          <p:cNvPr id="158" name="Google Shape;158;p21"/>
          <p:cNvSpPr txBox="1">
            <a:spLocks noGrp="1"/>
          </p:cNvSpPr>
          <p:nvPr>
            <p:ph type="body" idx="1"/>
          </p:nvPr>
        </p:nvSpPr>
        <p:spPr>
          <a:xfrm>
            <a:off x="311700" y="1152475"/>
            <a:ext cx="8520600" cy="379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rPr>
              <a:t>AWS Provider</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Depending on what kind of infrastructure we want to provision with Terraform, we have to use the appropriate provider</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For this workshop, we will be using the AWS provider</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Essentially, the </a:t>
            </a:r>
            <a:r>
              <a:rPr lang="en" sz="1600" b="1">
                <a:solidFill>
                  <a:schemeClr val="dk1"/>
                </a:solidFill>
              </a:rPr>
              <a:t>provider takes the credentials we feed it and use them to create infrastructure</a:t>
            </a:r>
            <a:endParaRPr sz="16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What we can provision depends on the permissions granted to the user where the credentials came from</a:t>
            </a:r>
            <a:endParaRPr sz="1600">
              <a:solidFill>
                <a:schemeClr val="dk1"/>
              </a:solidFill>
            </a:endParaRPr>
          </a:p>
          <a:p>
            <a:pPr marL="0" lvl="0" indent="0" algn="l" rtl="0">
              <a:spcBef>
                <a:spcPts val="1200"/>
              </a:spcBef>
              <a:spcAft>
                <a:spcPts val="0"/>
              </a:spcAft>
              <a:buNone/>
            </a:pPr>
            <a:r>
              <a:rPr lang="en" sz="1600" b="1">
                <a:solidFill>
                  <a:schemeClr val="dk1"/>
                </a:solidFill>
              </a:rPr>
              <a:t>Terraform Init</a:t>
            </a:r>
            <a:endParaRPr sz="1600" b="1">
              <a:solidFill>
                <a:schemeClr val="dk1"/>
              </a:solidFill>
            </a:endParaRPr>
          </a:p>
          <a:p>
            <a:pPr marL="457200" lvl="0" indent="-330200" algn="l" rtl="0">
              <a:spcBef>
                <a:spcPts val="1200"/>
              </a:spcBef>
              <a:spcAft>
                <a:spcPts val="0"/>
              </a:spcAft>
              <a:buClr>
                <a:schemeClr val="dk1"/>
              </a:buClr>
              <a:buSzPts val="1600"/>
              <a:buChar char="-"/>
            </a:pPr>
            <a:r>
              <a:rPr lang="en" sz="1600">
                <a:solidFill>
                  <a:schemeClr val="dk1"/>
                </a:solidFill>
              </a:rPr>
              <a:t>The command “terraform init” MUST be called before a Terraform project is usable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It </a:t>
            </a:r>
            <a:r>
              <a:rPr lang="en" sz="1600" b="1">
                <a:solidFill>
                  <a:schemeClr val="dk1"/>
                </a:solidFill>
              </a:rPr>
              <a:t>downloads the dependencies needed</a:t>
            </a:r>
            <a:r>
              <a:rPr lang="en" sz="1600">
                <a:solidFill>
                  <a:schemeClr val="dk1"/>
                </a:solidFill>
              </a:rPr>
              <a:t> for Terraform and the provider specified (AWS)</a:t>
            </a:r>
            <a:endParaRPr sz="1600">
              <a:solidFill>
                <a:schemeClr val="dk1"/>
              </a:solidFill>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3322</Words>
  <Application>Microsoft Office PowerPoint</Application>
  <PresentationFormat>On-screen Show (16:9)</PresentationFormat>
  <Paragraphs>310</Paragraphs>
  <Slides>36</Slides>
  <Notes>36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Proxima Nova</vt:lpstr>
      <vt:lpstr>Arial</vt:lpstr>
      <vt:lpstr>Spearmint</vt:lpstr>
      <vt:lpstr>Project A</vt:lpstr>
      <vt:lpstr>Project A - Overview &amp; Flow</vt:lpstr>
      <vt:lpstr>Project A - What is Availability?</vt:lpstr>
      <vt:lpstr>Project A - What is Load Balancing?</vt:lpstr>
      <vt:lpstr>Project A - Cross Zone Load Balancing (CZLB)</vt:lpstr>
      <vt:lpstr>Project A - What is Scalability?</vt:lpstr>
      <vt:lpstr>Project A - What is Auto Scaling?</vt:lpstr>
      <vt:lpstr>Project A - Basic Setup</vt:lpstr>
      <vt:lpstr>Project A - AWS Provider &amp; terraform init</vt:lpstr>
      <vt:lpstr>Project A - Virtual Private Cloud (VPC) (environment.tf)</vt:lpstr>
      <vt:lpstr>Project A - Subnets (environment.tf)</vt:lpstr>
      <vt:lpstr>Project A - Internet Gateway (environment.tf)</vt:lpstr>
      <vt:lpstr>Project A - Route Table &amp; Security Group (environment.tf)</vt:lpstr>
      <vt:lpstr>Project A - Launch Template (project.tf)</vt:lpstr>
      <vt:lpstr>Project A - Application Load Balancers (project.tf)</vt:lpstr>
      <vt:lpstr>Project A - Target Group &amp; Listener (project.tf)</vt:lpstr>
      <vt:lpstr>Project A - Auto Scaling Group (ASG) (project.tf)</vt:lpstr>
      <vt:lpstr>Project A - Scaling Policy &amp; CloudWatch Alarms (project.tf)</vt:lpstr>
      <vt:lpstr>Project A - Project Creation &amp; Live Demo</vt:lpstr>
      <vt:lpstr>Project A - Project Destruction</vt:lpstr>
      <vt:lpstr>Project B</vt:lpstr>
      <vt:lpstr>Project B - Overview &amp; Flow</vt:lpstr>
      <vt:lpstr>Project B - Message Queues</vt:lpstr>
      <vt:lpstr>Project B - Message Polling Visualised</vt:lpstr>
      <vt:lpstr>Project B - Benefits of Message Queues</vt:lpstr>
      <vt:lpstr>Project B - Publish-Subscribe (Pub/Sub) Messaging</vt:lpstr>
      <vt:lpstr>Project B - Benefits of Pub/Sub</vt:lpstr>
      <vt:lpstr>Project B - Basic Setup</vt:lpstr>
      <vt:lpstr>Project B - S3 Bucket (project.tf)</vt:lpstr>
      <vt:lpstr>Project B - Main Queue &amp; Dead Letter Queue (project.tf)</vt:lpstr>
      <vt:lpstr>Project B - Bucket Notif &amp; SNS Topic + Sub (project.tf)</vt:lpstr>
      <vt:lpstr>Project B - Lambda Polling Function (project.tf)</vt:lpstr>
      <vt:lpstr>Project B - EventBridge Rule (project.tf)</vt:lpstr>
      <vt:lpstr>Project B - Project Creation &amp; Live Demo</vt:lpstr>
      <vt:lpstr>Project B - Project Destruction</vt:lpstr>
      <vt:lpstr>Destroying Infra &amp; Closing Acc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dc:title>
  <cp:lastModifiedBy>Luke Thomas Lim</cp:lastModifiedBy>
  <cp:revision>1</cp:revision>
  <dcterms:modified xsi:type="dcterms:W3CDTF">2023-07-22T11:24:42Z</dcterms:modified>
</cp:coreProperties>
</file>