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A180-45D7-494D-8DD1-8F9B1B615B5E}" type="datetimeFigureOut">
              <a:rPr lang="en-AU" smtClean="0"/>
              <a:t>22/05/2017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3B75-49A5-46CD-B35F-111084F6EA46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94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A180-45D7-494D-8DD1-8F9B1B615B5E}" type="datetimeFigureOut">
              <a:rPr lang="en-AU" smtClean="0"/>
              <a:t>22/05/2017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3B75-49A5-46CD-B35F-111084F6E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94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A180-45D7-494D-8DD1-8F9B1B615B5E}" type="datetimeFigureOut">
              <a:rPr lang="en-AU" smtClean="0"/>
              <a:t>22/05/2017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3B75-49A5-46CD-B35F-111084F6E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7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A180-45D7-494D-8DD1-8F9B1B615B5E}" type="datetimeFigureOut">
              <a:rPr lang="en-AU" smtClean="0"/>
              <a:t>22/05/2017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3B75-49A5-46CD-B35F-111084F6EA46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440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A180-45D7-494D-8DD1-8F9B1B615B5E}" type="datetimeFigureOut">
              <a:rPr lang="en-AU" smtClean="0"/>
              <a:t>22/05/2017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3B75-49A5-46CD-B35F-111084F6E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0802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A180-45D7-494D-8DD1-8F9B1B615B5E}" type="datetimeFigureOut">
              <a:rPr lang="en-AU" smtClean="0"/>
              <a:t>22/05/2017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3B75-49A5-46CD-B35F-111084F6EA46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9065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A180-45D7-494D-8DD1-8F9B1B615B5E}" type="datetimeFigureOut">
              <a:rPr lang="en-AU" smtClean="0"/>
              <a:t>22/05/2017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3B75-49A5-46CD-B35F-111084F6E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7364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A180-45D7-494D-8DD1-8F9B1B615B5E}" type="datetimeFigureOut">
              <a:rPr lang="en-AU" smtClean="0"/>
              <a:t>22/05/2017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3B75-49A5-46CD-B35F-111084F6E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686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A180-45D7-494D-8DD1-8F9B1B615B5E}" type="datetimeFigureOut">
              <a:rPr lang="en-AU" smtClean="0"/>
              <a:t>22/05/2017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3B75-49A5-46CD-B35F-111084F6E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408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A180-45D7-494D-8DD1-8F9B1B615B5E}" type="datetimeFigureOut">
              <a:rPr lang="en-AU" smtClean="0"/>
              <a:t>22/05/2017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3B75-49A5-46CD-B35F-111084F6E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33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A180-45D7-494D-8DD1-8F9B1B615B5E}" type="datetimeFigureOut">
              <a:rPr lang="en-AU" smtClean="0"/>
              <a:t>22/05/2017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3B75-49A5-46CD-B35F-111084F6E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256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A180-45D7-494D-8DD1-8F9B1B615B5E}" type="datetimeFigureOut">
              <a:rPr lang="en-AU" smtClean="0"/>
              <a:t>22/05/2017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3B75-49A5-46CD-B35F-111084F6E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41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A180-45D7-494D-8DD1-8F9B1B615B5E}" type="datetimeFigureOut">
              <a:rPr lang="en-AU" smtClean="0"/>
              <a:t>22/05/2017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3B75-49A5-46CD-B35F-111084F6E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52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A180-45D7-494D-8DD1-8F9B1B615B5E}" type="datetimeFigureOut">
              <a:rPr lang="en-AU" smtClean="0"/>
              <a:t>22/05/2017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3B75-49A5-46CD-B35F-111084F6E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267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A180-45D7-494D-8DD1-8F9B1B615B5E}" type="datetimeFigureOut">
              <a:rPr lang="en-AU" smtClean="0"/>
              <a:t>22/05/2017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3B75-49A5-46CD-B35F-111084F6E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983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A180-45D7-494D-8DD1-8F9B1B615B5E}" type="datetimeFigureOut">
              <a:rPr lang="en-AU" smtClean="0"/>
              <a:t>22/05/2017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3B75-49A5-46CD-B35F-111084F6E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8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A180-45D7-494D-8DD1-8F9B1B615B5E}" type="datetimeFigureOut">
              <a:rPr lang="en-AU" smtClean="0"/>
              <a:t>22/05/2017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3B75-49A5-46CD-B35F-111084F6E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25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F8A180-45D7-494D-8DD1-8F9B1B615B5E}" type="datetimeFigureOut">
              <a:rPr lang="en-AU" smtClean="0"/>
              <a:t>22/05/2017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F53B75-49A5-46CD-B35F-111084F6E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879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Investment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8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Healthcare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043602"/>
              </p:ext>
            </p:extLst>
          </p:nvPr>
        </p:nvGraphicFramePr>
        <p:xfrm>
          <a:off x="484216" y="302462"/>
          <a:ext cx="11140442" cy="19200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2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2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2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37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2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855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84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87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62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662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6623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6623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739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Sector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Stock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Buying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Selling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Fees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Final Value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WO/ BF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W/ BF</a:t>
                      </a:r>
                      <a:endParaRPr lang="mr-IN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Price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Volume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Value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 dirty="0">
                          <a:effectLst/>
                        </a:rPr>
                        <a:t> </a:t>
                      </a:r>
                      <a:endParaRPr lang="sk-SK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Price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Volume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Value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Change ($)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Change (%)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Change ($)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Change (%)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94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Health Care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CSL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$128.02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$6,913.08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$134.72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$1,212.48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$1,192.48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9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$132.70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$2,654.00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$2,634.00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$130.89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25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$3,272.25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$3,252.25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$7,138.73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$7,078.73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$225.65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3.264%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$165.65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2.396%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JHC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$2.16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$86.40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$2.24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$89.60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$69.60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$3.20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3.704%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-$16.80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-19.444%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SRX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$15.21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$228.15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$16.17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$242.55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222.55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$14.40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6.312%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-$5.60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-2.455%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RHC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$70.65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$2,826.00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$72.02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$2,880.80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2840.8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$54.80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1.939%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$14.80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0.524%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SHL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$21.47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138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$2,962.86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$22.66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138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$3,127.08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3087.08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$164.22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5.543%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$124.22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 dirty="0">
                          <a:effectLst/>
                        </a:rPr>
                        <a:t>4.193%</a:t>
                      </a:r>
                      <a:endParaRPr lang="mr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786089"/>
              </p:ext>
            </p:extLst>
          </p:nvPr>
        </p:nvGraphicFramePr>
        <p:xfrm>
          <a:off x="567343" y="2846954"/>
          <a:ext cx="340360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Industry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Result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ASX industry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ASX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Health Care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>
                          <a:effectLst/>
                        </a:rPr>
                        <a:t>2.169%</a:t>
                      </a:r>
                      <a:endParaRPr lang="mr-IN" sz="1100" b="0" i="0" u="none" strike="noStrike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>
                          <a:effectLst/>
                        </a:rPr>
                        <a:t>0.98%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>
                          <a:effectLst/>
                        </a:rPr>
                        <a:t>-11.75%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Porfolio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>
                          <a:effectLst/>
                        </a:rPr>
                        <a:t>-0.025%</a:t>
                      </a:r>
                      <a:endParaRPr lang="mr-IN" sz="1100" b="0" i="0" u="none" strike="noStrike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99836"/>
              </p:ext>
            </p:extLst>
          </p:nvPr>
        </p:nvGraphicFramePr>
        <p:xfrm>
          <a:off x="8466081" y="2542154"/>
          <a:ext cx="317500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1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 Invested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$13,016.49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Brokerage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$180.00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Value Before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$13,478.76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Profit before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$462.27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Value After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$13,298.76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Profit After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$282.27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 rotWithShape="1">
          <a:blip r:embed="rId2"/>
          <a:srcRect t="26234" r="18821" b="7280"/>
          <a:stretch/>
        </p:blipFill>
        <p:spPr>
          <a:xfrm>
            <a:off x="4672706" y="4081024"/>
            <a:ext cx="5380875" cy="23384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318566" y="4813069"/>
            <a:ext cx="49877" cy="83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9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934272"/>
              </p:ext>
            </p:extLst>
          </p:nvPr>
        </p:nvGraphicFramePr>
        <p:xfrm>
          <a:off x="838200" y="1867552"/>
          <a:ext cx="10515596" cy="9441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5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58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6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51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88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88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88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88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594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Sector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Stock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Buying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Selling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Fees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Final Value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WO/ BF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W/ BF</a:t>
                      </a:r>
                      <a:endParaRPr lang="mr-IN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Price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Volume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Value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Price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Volume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Value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Change ($)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Change (%)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Change ($)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Change (%)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Energy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WPL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$33.79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168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$5,676.72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$32.57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168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$5,471.76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$5,451.76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-$204.96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-3.611%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-$224.96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-3.963%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ORG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$7.49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189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$1,415.61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$7.85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189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$1,483.65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900" u="none" strike="noStrike">
                          <a:effectLst/>
                        </a:rPr>
                        <a:t>1463.65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$68.04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4.806%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$48.04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3.394%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$7,092.33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$6,955.41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$6,915.41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-$136.92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-1.931%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-$176.92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 dirty="0">
                          <a:effectLst/>
                        </a:rPr>
                        <a:t>-2.495%</a:t>
                      </a:r>
                      <a:endParaRPr lang="mr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09950"/>
              </p:ext>
            </p:extLst>
          </p:nvPr>
        </p:nvGraphicFramePr>
        <p:xfrm>
          <a:off x="1285240" y="3983736"/>
          <a:ext cx="340360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Industry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Result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ASX industry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ASX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Energy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>
                          <a:effectLst/>
                        </a:rPr>
                        <a:t>-2.495%</a:t>
                      </a:r>
                      <a:endParaRPr lang="mr-IN" sz="1100" b="0" i="0" u="none" strike="noStrike">
                        <a:solidFill>
                          <a:srgbClr val="9C0006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>
                          <a:effectLst/>
                        </a:rPr>
                        <a:t>-0.77%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>
                          <a:effectLst/>
                        </a:rPr>
                        <a:t>-11.75%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Porfolio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>
                          <a:effectLst/>
                        </a:rPr>
                        <a:t>-0.025%</a:t>
                      </a:r>
                      <a:endParaRPr lang="mr-IN" sz="1100" b="0" i="0" u="none" strike="noStrike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63568"/>
              </p:ext>
            </p:extLst>
          </p:nvPr>
        </p:nvGraphicFramePr>
        <p:xfrm>
          <a:off x="7546340" y="3870960"/>
          <a:ext cx="276860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3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 Invested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$7,092.33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Brokerage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$40.00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Value Before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$6,955.41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Profit before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-$136.92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Value After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$6,915.41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Profit After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-$176.92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7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102627"/>
              </p:ext>
            </p:extLst>
          </p:nvPr>
        </p:nvGraphicFramePr>
        <p:xfrm>
          <a:off x="984506" y="2013856"/>
          <a:ext cx="10515596" cy="9441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5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58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6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51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88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88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88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88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594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Sector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Stock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Buying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Selling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Fees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Final Value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WO/ BF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W/ BF</a:t>
                      </a:r>
                      <a:endParaRPr lang="mr-IN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Price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Volume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Value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Price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Volume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Value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Change ($)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Change (%)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Change ($)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Change (%)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Utilities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APA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$9.05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$4,977.50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$9.40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$5,170.00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$5,130.00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$192.50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3.867%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$152.50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3.064%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AGL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$28.34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$4,959.50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$27.56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$4,823.00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4803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-$136.50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-2.752%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-$156.50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-3.156%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$9,937.00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$9,993.00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$9,933.00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$56.00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0.564%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-$4.00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 dirty="0">
                          <a:effectLst/>
                        </a:rPr>
                        <a:t>-0.040%</a:t>
                      </a:r>
                      <a:endParaRPr lang="mr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71672"/>
              </p:ext>
            </p:extLst>
          </p:nvPr>
        </p:nvGraphicFramePr>
        <p:xfrm>
          <a:off x="1144105" y="3790122"/>
          <a:ext cx="340360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Industry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Result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ASX industry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ASX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Utilities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>
                          <a:effectLst/>
                        </a:rPr>
                        <a:t>-0.040%</a:t>
                      </a:r>
                      <a:endParaRPr lang="mr-IN" sz="1100" b="0" i="0" u="none" strike="noStrike">
                        <a:solidFill>
                          <a:srgbClr val="9C0006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>
                          <a:effectLst/>
                        </a:rPr>
                        <a:t>1.23%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>
                          <a:effectLst/>
                        </a:rPr>
                        <a:t>-11.75%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Porfolio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>
                          <a:effectLst/>
                        </a:rPr>
                        <a:t>-0.025%</a:t>
                      </a:r>
                      <a:endParaRPr lang="mr-IN" sz="1100" b="0" i="0" u="none" strike="noStrike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15804"/>
              </p:ext>
            </p:extLst>
          </p:nvPr>
        </p:nvGraphicFramePr>
        <p:xfrm>
          <a:off x="7295874" y="3829879"/>
          <a:ext cx="276860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3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 Invested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$9,937.00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Brokerage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$60.00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Value Before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$9,993.00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Profit before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$56.00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Value After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$9,933.00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Profit After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-$4.00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76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23" y="2388804"/>
            <a:ext cx="8534400" cy="1507067"/>
          </a:xfrm>
        </p:spPr>
        <p:txBody>
          <a:bodyPr/>
          <a:lstStyle/>
          <a:p>
            <a:r>
              <a:rPr lang="en-US" dirty="0" smtClean="0"/>
              <a:t>Industrials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826862"/>
              </p:ext>
            </p:extLst>
          </p:nvPr>
        </p:nvGraphicFramePr>
        <p:xfrm>
          <a:off x="746760" y="437718"/>
          <a:ext cx="10515596" cy="9441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5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58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6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51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88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88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88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88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594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Sector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Stock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Buying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Selling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Fees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Final Value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WO/ BF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W/ BF</a:t>
                      </a:r>
                      <a:endParaRPr lang="mr-IN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Price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Volume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Value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Price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Volume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Value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Change ($)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Change (%)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Change ($)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Change (%)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Industrial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TCL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$11.84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374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$4,428.16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$12.32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374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$4,607.68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$4,587.68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$179.52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4.054%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$159.52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3.602%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ALQ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$6.18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479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$2,960.22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$6.27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479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$3,003.33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$2,983.33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$43.11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1.456%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$23.11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0.781%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900" u="none" strike="noStrike">
                          <a:effectLst/>
                        </a:rPr>
                        <a:t>14.9975</a:t>
                      </a:r>
                      <a:endParaRPr lang="hr-HR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458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$7,388.38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900" u="none" strike="noStrike">
                          <a:effectLst/>
                        </a:rPr>
                        <a:t>15.11</a:t>
                      </a:r>
                      <a:endParaRPr lang="nb-NO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458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$7,611.01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$7,571.01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$222.63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3.013%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$182.63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 dirty="0">
                          <a:effectLst/>
                        </a:rPr>
                        <a:t>2.472%</a:t>
                      </a:r>
                      <a:endParaRPr lang="mr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84077"/>
              </p:ext>
            </p:extLst>
          </p:nvPr>
        </p:nvGraphicFramePr>
        <p:xfrm>
          <a:off x="3457715" y="1855559"/>
          <a:ext cx="340360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Industry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Result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ASX industry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ASX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Industrials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>
                          <a:effectLst/>
                        </a:rPr>
                        <a:t>2.472%</a:t>
                      </a:r>
                      <a:endParaRPr lang="mr-IN" sz="1100" b="0" i="0" u="none" strike="noStrike">
                        <a:solidFill>
                          <a:srgbClr val="9C0006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>
                          <a:effectLst/>
                        </a:rPr>
                        <a:t>4.98%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 dirty="0">
                          <a:effectLst/>
                        </a:rPr>
                        <a:t>-11.75%</a:t>
                      </a:r>
                      <a:endParaRPr lang="mr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Porfolio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>
                          <a:effectLst/>
                        </a:rPr>
                        <a:t>-0.025%</a:t>
                      </a:r>
                      <a:endParaRPr lang="mr-IN" sz="1100" b="0" i="0" u="none" strike="noStrike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85292"/>
              </p:ext>
            </p:extLst>
          </p:nvPr>
        </p:nvGraphicFramePr>
        <p:xfrm>
          <a:off x="8369065" y="1704855"/>
          <a:ext cx="276860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3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 Invested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$7,388.38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Brokerage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$40.00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Value Before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$7,611.01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Profit before Fees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$222.63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Value After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$7,571.01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Profit After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$182.63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41" y="3412015"/>
            <a:ext cx="4630824" cy="310205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3818516"/>
            <a:ext cx="4227339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5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207799"/>
              </p:ext>
            </p:extLst>
          </p:nvPr>
        </p:nvGraphicFramePr>
        <p:xfrm>
          <a:off x="838200" y="1838206"/>
          <a:ext cx="10515596" cy="1509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5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58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6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51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88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88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88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88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594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Sector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Stock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Buying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Selling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Fees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Final Value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WO/ BF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W/ BF</a:t>
                      </a:r>
                      <a:endParaRPr lang="mr-IN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Price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Volume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Value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Price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Volume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Value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Change ($)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Change (%)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Change ($)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Change (%)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8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Materials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AMC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$15.11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243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$3,671.73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$15.50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123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$1,906.50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$1,866.50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$15.90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120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$1,908.00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$1,888.00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$3,814.50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$3,754.50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$142.77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3.888%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$3,754.50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2.254%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BSL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$12.39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$3,754.17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$12.00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$1,800.00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$1,760.00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$11.60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$1,774.80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$1,734.80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$3,574.80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$3,494.80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$3,574.80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-4.778%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$3,494.80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-6.909%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$7,425.90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$7,389.30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$7,249.30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-$36.60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-0.493%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-$176.60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 dirty="0">
                          <a:effectLst/>
                        </a:rPr>
                        <a:t>-2.378%</a:t>
                      </a:r>
                      <a:endParaRPr lang="mr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36423"/>
              </p:ext>
            </p:extLst>
          </p:nvPr>
        </p:nvGraphicFramePr>
        <p:xfrm>
          <a:off x="1193800" y="4282694"/>
          <a:ext cx="3403600" cy="596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Industry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Result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ASX industry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ASX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Materials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>
                          <a:effectLst/>
                        </a:rPr>
                        <a:t>-2.378%</a:t>
                      </a:r>
                      <a:endParaRPr lang="mr-IN" sz="1100" b="0" i="0" u="none" strike="noStrike">
                        <a:solidFill>
                          <a:srgbClr val="9C0006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>
                          <a:effectLst/>
                        </a:rPr>
                        <a:t>0.56%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>
                          <a:effectLst/>
                        </a:rPr>
                        <a:t>-11.75%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Porfolio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>
                          <a:effectLst/>
                        </a:rPr>
                        <a:t>-0.025%</a:t>
                      </a:r>
                      <a:endParaRPr lang="mr-IN" sz="1100" b="0" i="0" u="none" strike="noStrike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03334"/>
              </p:ext>
            </p:extLst>
          </p:nvPr>
        </p:nvGraphicFramePr>
        <p:xfrm>
          <a:off x="6650228" y="3971544"/>
          <a:ext cx="276860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3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 Invested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$7,425.90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Brokerage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$140.00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Value Before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$7,389.30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Profit before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-$36.60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Value After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$7,249.30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Profit After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-$176.60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67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Financials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43129"/>
              </p:ext>
            </p:extLst>
          </p:nvPr>
        </p:nvGraphicFramePr>
        <p:xfrm>
          <a:off x="212547" y="330084"/>
          <a:ext cx="5568450" cy="105137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8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3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5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5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9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5818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Sector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Stock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Buying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Selling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Price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Volume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Value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 dirty="0">
                          <a:effectLst/>
                        </a:rPr>
                        <a:t> </a:t>
                      </a:r>
                      <a:endParaRPr lang="sk-SK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Price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Volume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Value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59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Finance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WBC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$34.51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 dirty="0">
                          <a:effectLst/>
                        </a:rPr>
                        <a:t>116</a:t>
                      </a:r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$4,003.16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 dirty="0">
                          <a:effectLst/>
                        </a:rPr>
                        <a:t> </a:t>
                      </a:r>
                      <a:endParaRPr lang="sk-SK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 $32.20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116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$3,735.20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PPT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$53.00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$3,975.00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 dirty="0">
                          <a:effectLst/>
                        </a:rPr>
                        <a:t> </a:t>
                      </a:r>
                      <a:endParaRPr lang="sk-SK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 $55.04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$4,128.00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MFG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$25.15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300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$7,545.00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 dirty="0">
                          <a:effectLst/>
                        </a:rPr>
                        <a:t> </a:t>
                      </a:r>
                      <a:endParaRPr lang="sk-SK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 $25.40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300</a:t>
                      </a:r>
                      <a:endParaRPr lang="is-I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$7,620.00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 dirty="0">
                          <a:effectLst/>
                        </a:rPr>
                        <a:t> </a:t>
                      </a:r>
                      <a:endParaRPr lang="sk-SK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$15,523.16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 dirty="0">
                          <a:effectLst/>
                        </a:rPr>
                        <a:t> </a:t>
                      </a:r>
                      <a:endParaRPr lang="sk-SK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 dirty="0">
                          <a:effectLst/>
                        </a:rPr>
                        <a:t> </a:t>
                      </a:r>
                      <a:endParaRPr lang="sk-SK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$15,483.20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14018"/>
              </p:ext>
            </p:extLst>
          </p:nvPr>
        </p:nvGraphicFramePr>
        <p:xfrm>
          <a:off x="312112" y="5681112"/>
          <a:ext cx="4003412" cy="909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0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Industry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Result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ASX industry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ASX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0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Financials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 dirty="0">
                          <a:effectLst/>
                        </a:rPr>
                        <a:t>-0.773%</a:t>
                      </a:r>
                      <a:endParaRPr lang="mr-IN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 dirty="0">
                          <a:effectLst/>
                        </a:rPr>
                        <a:t>-5.73%</a:t>
                      </a:r>
                      <a:endParaRPr lang="mr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 dirty="0">
                          <a:effectLst/>
                        </a:rPr>
                        <a:t>-11.75%</a:t>
                      </a:r>
                      <a:endParaRPr lang="mr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0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Porfolio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100" u="none" strike="noStrike" dirty="0">
                          <a:effectLst/>
                        </a:rPr>
                        <a:t>-0.025%</a:t>
                      </a:r>
                      <a:endParaRPr lang="mr-IN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12530"/>
              </p:ext>
            </p:extLst>
          </p:nvPr>
        </p:nvGraphicFramePr>
        <p:xfrm>
          <a:off x="228172" y="3354218"/>
          <a:ext cx="276860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2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Invested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$15,523.16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Brokerage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$80.00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Value Before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$15,483.20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Profit before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-$39.96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Value After Fees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$15,403.20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Profit After fees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-$119.96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053" y="73751"/>
            <a:ext cx="4155742" cy="323372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7313"/>
              </p:ext>
            </p:extLst>
          </p:nvPr>
        </p:nvGraphicFramePr>
        <p:xfrm>
          <a:off x="1387465" y="1601586"/>
          <a:ext cx="4656494" cy="1253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6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86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6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08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smtClean="0">
                          <a:effectLst/>
                        </a:rPr>
                        <a:t>Total Fees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Final Value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Without Fees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 smtClean="0">
                          <a:effectLst/>
                        </a:rPr>
                        <a:t>With</a:t>
                      </a:r>
                      <a:r>
                        <a:rPr lang="en-AU" sz="900" u="none" strike="noStrike" baseline="0" dirty="0" smtClean="0">
                          <a:effectLst/>
                        </a:rPr>
                        <a:t> Fees</a:t>
                      </a:r>
                      <a:endParaRPr lang="mr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>
                          <a:effectLst/>
                        </a:rPr>
                        <a:t> </a:t>
                      </a:r>
                      <a:endParaRPr lang="sk-SK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Change ($)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Change (%)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Change ($)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Change (%)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40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$3,695.20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 dirty="0">
                          <a:effectLst/>
                        </a:rPr>
                        <a:t> </a:t>
                      </a:r>
                      <a:endParaRPr lang="sk-SK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-$267.96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-6.694%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-$307.96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 dirty="0">
                          <a:effectLst/>
                        </a:rPr>
                        <a:t>-7.693%</a:t>
                      </a:r>
                      <a:endParaRPr lang="mr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877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$4,108.00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 dirty="0">
                          <a:effectLst/>
                        </a:rPr>
                        <a:t> </a:t>
                      </a:r>
                      <a:endParaRPr lang="sk-SK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$153.00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3.849%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$133.00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3.346%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877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7600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 dirty="0">
                          <a:effectLst/>
                        </a:rPr>
                        <a:t> </a:t>
                      </a:r>
                      <a:endParaRPr lang="sk-SK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$75.00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0.994%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$55.00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>
                          <a:effectLst/>
                        </a:rPr>
                        <a:t>0.729%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$15,403.20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 dirty="0">
                          <a:effectLst/>
                        </a:rPr>
                        <a:t> </a:t>
                      </a:r>
                      <a:endParaRPr lang="sk-SK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-$39.96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 dirty="0">
                          <a:effectLst/>
                        </a:rPr>
                        <a:t>-0.257%</a:t>
                      </a:r>
                      <a:endParaRPr lang="mr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-$119.96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u="none" strike="noStrike" dirty="0">
                          <a:effectLst/>
                        </a:rPr>
                        <a:t>-0.773%</a:t>
                      </a:r>
                      <a:endParaRPr lang="mr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177385"/>
              </p:ext>
            </p:extLst>
          </p:nvPr>
        </p:nvGraphicFramePr>
        <p:xfrm>
          <a:off x="212547" y="1601587"/>
          <a:ext cx="1174918" cy="1253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5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Sector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Stock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6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3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Finance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WBC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PPT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MFG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6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u="none" strike="noStrike" dirty="0">
                          <a:effectLst/>
                        </a:rPr>
                        <a:t> </a:t>
                      </a:r>
                      <a:endParaRPr lang="sk-SK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633" marR="10633" marT="1063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841" y="3438465"/>
            <a:ext cx="3031189" cy="32628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564" y="3438465"/>
            <a:ext cx="2800114" cy="328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Performance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15200"/>
            <a:ext cx="5005986" cy="2168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736" y="517511"/>
            <a:ext cx="3765751" cy="221818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28271"/>
              </p:ext>
            </p:extLst>
          </p:nvPr>
        </p:nvGraphicFramePr>
        <p:xfrm>
          <a:off x="7147931" y="4116490"/>
          <a:ext cx="4896624" cy="112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808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Sharpe</a:t>
                      </a:r>
                      <a:r>
                        <a:rPr lang="en-AU" baseline="0" dirty="0" smtClean="0"/>
                        <a:t> Ratio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With RF Rate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Without RF Rate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808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Performance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0.017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-0.202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26053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117</TotalTime>
  <Words>1008</Words>
  <Application>Microsoft Office PowerPoint</Application>
  <PresentationFormat>Widescreen</PresentationFormat>
  <Paragraphs>755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Mangal</vt:lpstr>
      <vt:lpstr>Wingdings 3</vt:lpstr>
      <vt:lpstr>Slice</vt:lpstr>
      <vt:lpstr>Investment Assignment</vt:lpstr>
      <vt:lpstr>Healthcare</vt:lpstr>
      <vt:lpstr>Energy</vt:lpstr>
      <vt:lpstr>Utilities</vt:lpstr>
      <vt:lpstr>Industrials</vt:lpstr>
      <vt:lpstr>Materials</vt:lpstr>
      <vt:lpstr>Financials</vt:lpstr>
      <vt:lpstr>Portfolio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Gerard Stone</dc:creator>
  <cp:lastModifiedBy>Shanelle Harragon</cp:lastModifiedBy>
  <cp:revision>15</cp:revision>
  <dcterms:created xsi:type="dcterms:W3CDTF">2017-05-19T01:26:53Z</dcterms:created>
  <dcterms:modified xsi:type="dcterms:W3CDTF">2017-05-22T01:26:51Z</dcterms:modified>
</cp:coreProperties>
</file>