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73" r:id="rId5"/>
    <p:sldId id="263" r:id="rId6"/>
    <p:sldId id="262" r:id="rId7"/>
    <p:sldId id="258" r:id="rId8"/>
    <p:sldId id="265" r:id="rId9"/>
    <p:sldId id="267" r:id="rId10"/>
    <p:sldId id="269" r:id="rId11"/>
    <p:sldId id="270" r:id="rId12"/>
    <p:sldId id="271" r:id="rId13"/>
    <p:sldId id="272" r:id="rId14"/>
    <p:sldId id="259" r:id="rId15"/>
    <p:sldId id="260" r:id="rId16"/>
    <p:sldId id="26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snapToGrid="0">
      <p:cViewPr varScale="1">
        <p:scale>
          <a:sx n="115" d="100"/>
          <a:sy n="115" d="100"/>
        </p:scale>
        <p:origin x="14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11/12/2019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11/12/2019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11/12/2019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11/12/2019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newsapi.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johnnycrazy.github.io/SpotifyAPI-NE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Software Presentation</a:t>
            </a:r>
            <a:endParaRPr lang="en-GB" dirty="0"/>
          </a:p>
        </p:txBody>
      </p:sp>
      <p:sp>
        <p:nvSpPr>
          <p:cNvPr id="3" name="Subtitle 2"/>
          <p:cNvSpPr>
            <a:spLocks noGrp="1"/>
          </p:cNvSpPr>
          <p:nvPr>
            <p:ph type="subTitle" idx="1"/>
          </p:nvPr>
        </p:nvSpPr>
        <p:spPr/>
        <p:txBody>
          <a:bodyPr/>
          <a:lstStyle/>
          <a:p>
            <a:r>
              <a:rPr lang="en-GB" dirty="0" smtClean="0"/>
              <a:t>Group 7</a:t>
            </a:r>
            <a:endParaRPr lang="en-GB" dirty="0"/>
          </a:p>
        </p:txBody>
      </p:sp>
    </p:spTree>
    <p:extLst>
      <p:ext uri="{BB962C8B-B14F-4D97-AF65-F5344CB8AC3E}">
        <p14:creationId xmlns:p14="http://schemas.microsoft.com/office/powerpoint/2010/main" val="2760834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2" y="551350"/>
            <a:ext cx="11125201" cy="1480650"/>
          </a:xfrm>
        </p:spPr>
        <p:txBody>
          <a:bodyPr/>
          <a:lstStyle/>
          <a:p>
            <a:r>
              <a:rPr lang="en-GB" dirty="0" smtClean="0"/>
              <a:t>Pair Programming Log: Driver: Luke Observer: Darius</a:t>
            </a:r>
            <a:endParaRPr lang="en-GB" dirty="0"/>
          </a:p>
        </p:txBody>
      </p:sp>
      <p:sp>
        <p:nvSpPr>
          <p:cNvPr id="5" name="Rectangle 1"/>
          <p:cNvSpPr>
            <a:spLocks noChangeArrowheads="1"/>
          </p:cNvSpPr>
          <p:nvPr/>
        </p:nvSpPr>
        <p:spPr bwMode="auto">
          <a:xfrm>
            <a:off x="917045" y="2217738"/>
            <a:ext cx="14128073" cy="77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graphicFrame>
        <p:nvGraphicFramePr>
          <p:cNvPr id="6" name="Table 5"/>
          <p:cNvGraphicFramePr>
            <a:graphicFrameLocks noGrp="1"/>
          </p:cNvGraphicFramePr>
          <p:nvPr>
            <p:extLst>
              <p:ext uri="{D42A27DB-BD31-4B8C-83A1-F6EECF244321}">
                <p14:modId xmlns:p14="http://schemas.microsoft.com/office/powerpoint/2010/main" val="3238130758"/>
              </p:ext>
            </p:extLst>
          </p:nvPr>
        </p:nvGraphicFramePr>
        <p:xfrm>
          <a:off x="2203979" y="2217738"/>
          <a:ext cx="8514822" cy="3207606"/>
        </p:xfrm>
        <a:graphic>
          <a:graphicData uri="http://schemas.openxmlformats.org/drawingml/2006/table">
            <a:tbl>
              <a:tblPr firstRow="1" firstCol="1" bandRow="1">
                <a:tableStyleId>{5C22544A-7EE6-4342-B048-85BDC9FD1C3A}</a:tableStyleId>
              </a:tblPr>
              <a:tblGrid>
                <a:gridCol w="1216555">
                  <a:extLst>
                    <a:ext uri="{9D8B030D-6E8A-4147-A177-3AD203B41FA5}">
                      <a16:colId xmlns:a16="http://schemas.microsoft.com/office/drawing/2014/main" val="1884765567"/>
                    </a:ext>
                  </a:extLst>
                </a:gridCol>
                <a:gridCol w="1149061">
                  <a:extLst>
                    <a:ext uri="{9D8B030D-6E8A-4147-A177-3AD203B41FA5}">
                      <a16:colId xmlns:a16="http://schemas.microsoft.com/office/drawing/2014/main" val="1537563384"/>
                    </a:ext>
                  </a:extLst>
                </a:gridCol>
                <a:gridCol w="1143613">
                  <a:extLst>
                    <a:ext uri="{9D8B030D-6E8A-4147-A177-3AD203B41FA5}">
                      <a16:colId xmlns:a16="http://schemas.microsoft.com/office/drawing/2014/main" val="159401367"/>
                    </a:ext>
                  </a:extLst>
                </a:gridCol>
                <a:gridCol w="1891795">
                  <a:extLst>
                    <a:ext uri="{9D8B030D-6E8A-4147-A177-3AD203B41FA5}">
                      <a16:colId xmlns:a16="http://schemas.microsoft.com/office/drawing/2014/main" val="823949198"/>
                    </a:ext>
                  </a:extLst>
                </a:gridCol>
                <a:gridCol w="3113798">
                  <a:extLst>
                    <a:ext uri="{9D8B030D-6E8A-4147-A177-3AD203B41FA5}">
                      <a16:colId xmlns:a16="http://schemas.microsoft.com/office/drawing/2014/main" val="792283402"/>
                    </a:ext>
                  </a:extLst>
                </a:gridCol>
              </a:tblGrid>
              <a:tr h="779462">
                <a:tc>
                  <a:txBody>
                    <a:bodyPr/>
                    <a:lstStyle/>
                    <a:p>
                      <a:pPr>
                        <a:lnSpc>
                          <a:spcPct val="107000"/>
                        </a:lnSpc>
                        <a:spcAft>
                          <a:spcPts val="0"/>
                        </a:spcAft>
                      </a:pPr>
                      <a:r>
                        <a:rPr lang="en-GB" sz="1100">
                          <a:effectLst/>
                        </a:rPr>
                        <a:t>Time session started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Number of lines of code written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Errors spotted (and by whom)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Activity (what’s being coded), or tested, or compiled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Comments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4757114"/>
                  </a:ext>
                </a:extLst>
              </a:tr>
              <a:tr h="2428144">
                <a:tc>
                  <a:txBody>
                    <a:bodyPr/>
                    <a:lstStyle/>
                    <a:p>
                      <a:pPr>
                        <a:lnSpc>
                          <a:spcPct val="107000"/>
                        </a:lnSpc>
                        <a:spcAft>
                          <a:spcPts val="0"/>
                        </a:spcAft>
                      </a:pPr>
                      <a:r>
                        <a:rPr lang="en-GB" sz="1000">
                          <a:effectLst/>
                        </a:rPr>
                        <a:t>31/10/2019</a:t>
                      </a:r>
                      <a:br>
                        <a:rPr lang="en-GB" sz="1000">
                          <a:effectLst/>
                        </a:rPr>
                      </a:br>
                      <a:r>
                        <a:rPr lang="en-GB" sz="1000">
                          <a:effectLst/>
                        </a:rPr>
                        <a:t>1:30pm – 3:00pm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000" dirty="0">
                          <a:effectLst/>
                        </a:rPr>
                        <a:t>55 Lines of code (</a:t>
                      </a:r>
                      <a:r>
                        <a:rPr lang="en-GB" sz="1000" dirty="0" err="1">
                          <a:effectLst/>
                        </a:rPr>
                        <a:t>Newspanel</a:t>
                      </a:r>
                      <a:r>
                        <a:rPr lang="en-GB" sz="1000" dirty="0">
                          <a:effectLst/>
                        </a:rPr>
                        <a:t> class)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000">
                          <a:effectLst/>
                        </a:rPr>
                        <a:t>Some invalid arguments when adding news articles. Darius has spotted the errors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000">
                          <a:effectLst/>
                        </a:rPr>
                        <a:t>Coding news articles for the user interface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000" dirty="0">
                          <a:effectLst/>
                        </a:rPr>
                        <a:t>N/A</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8271114"/>
                  </a:ext>
                </a:extLst>
              </a:tr>
            </a:tbl>
          </a:graphicData>
        </a:graphic>
      </p:graphicFrame>
    </p:spTree>
    <p:extLst>
      <p:ext uri="{BB962C8B-B14F-4D97-AF65-F5344CB8AC3E}">
        <p14:creationId xmlns:p14="http://schemas.microsoft.com/office/powerpoint/2010/main" val="23034536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2" y="551350"/>
            <a:ext cx="11125201" cy="1480650"/>
          </a:xfrm>
        </p:spPr>
        <p:txBody>
          <a:bodyPr/>
          <a:lstStyle/>
          <a:p>
            <a:r>
              <a:rPr lang="en-GB" dirty="0" smtClean="0"/>
              <a:t>Pair Programming Log: Driver: Luke Observer: Hayden</a:t>
            </a:r>
            <a:endParaRPr lang="en-GB" dirty="0"/>
          </a:p>
        </p:txBody>
      </p:sp>
      <p:sp>
        <p:nvSpPr>
          <p:cNvPr id="5" name="Rectangle 1"/>
          <p:cNvSpPr>
            <a:spLocks noChangeArrowheads="1"/>
          </p:cNvSpPr>
          <p:nvPr/>
        </p:nvSpPr>
        <p:spPr bwMode="auto">
          <a:xfrm>
            <a:off x="917045" y="2217738"/>
            <a:ext cx="14128073" cy="77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graphicFrame>
        <p:nvGraphicFramePr>
          <p:cNvPr id="4" name="Table 3"/>
          <p:cNvGraphicFramePr>
            <a:graphicFrameLocks noGrp="1"/>
          </p:cNvGraphicFramePr>
          <p:nvPr>
            <p:extLst>
              <p:ext uri="{D42A27DB-BD31-4B8C-83A1-F6EECF244321}">
                <p14:modId xmlns:p14="http://schemas.microsoft.com/office/powerpoint/2010/main" val="4052379058"/>
              </p:ext>
            </p:extLst>
          </p:nvPr>
        </p:nvGraphicFramePr>
        <p:xfrm>
          <a:off x="778932" y="2217738"/>
          <a:ext cx="9719733" cy="2528393"/>
        </p:xfrm>
        <a:graphic>
          <a:graphicData uri="http://schemas.openxmlformats.org/drawingml/2006/table">
            <a:tbl>
              <a:tblPr firstRow="1" firstCol="1" bandRow="1">
                <a:tableStyleId>{5C22544A-7EE6-4342-B048-85BDC9FD1C3A}</a:tableStyleId>
              </a:tblPr>
              <a:tblGrid>
                <a:gridCol w="1350184">
                  <a:extLst>
                    <a:ext uri="{9D8B030D-6E8A-4147-A177-3AD203B41FA5}">
                      <a16:colId xmlns:a16="http://schemas.microsoft.com/office/drawing/2014/main" val="1048540984"/>
                    </a:ext>
                  </a:extLst>
                </a:gridCol>
                <a:gridCol w="1350184">
                  <a:extLst>
                    <a:ext uri="{9D8B030D-6E8A-4147-A177-3AD203B41FA5}">
                      <a16:colId xmlns:a16="http://schemas.microsoft.com/office/drawing/2014/main" val="2445411088"/>
                    </a:ext>
                  </a:extLst>
                </a:gridCol>
                <a:gridCol w="1305442">
                  <a:extLst>
                    <a:ext uri="{9D8B030D-6E8A-4147-A177-3AD203B41FA5}">
                      <a16:colId xmlns:a16="http://schemas.microsoft.com/office/drawing/2014/main" val="2690907219"/>
                    </a:ext>
                  </a:extLst>
                </a:gridCol>
                <a:gridCol w="2159499">
                  <a:extLst>
                    <a:ext uri="{9D8B030D-6E8A-4147-A177-3AD203B41FA5}">
                      <a16:colId xmlns:a16="http://schemas.microsoft.com/office/drawing/2014/main" val="2581217375"/>
                    </a:ext>
                  </a:extLst>
                </a:gridCol>
                <a:gridCol w="3554424">
                  <a:extLst>
                    <a:ext uri="{9D8B030D-6E8A-4147-A177-3AD203B41FA5}">
                      <a16:colId xmlns:a16="http://schemas.microsoft.com/office/drawing/2014/main" val="3951904435"/>
                    </a:ext>
                  </a:extLst>
                </a:gridCol>
              </a:tblGrid>
              <a:tr h="762529">
                <a:tc>
                  <a:txBody>
                    <a:bodyPr/>
                    <a:lstStyle/>
                    <a:p>
                      <a:pPr>
                        <a:lnSpc>
                          <a:spcPct val="107000"/>
                        </a:lnSpc>
                        <a:spcAft>
                          <a:spcPts val="0"/>
                        </a:spcAft>
                      </a:pPr>
                      <a:r>
                        <a:rPr lang="en-GB" sz="1100">
                          <a:effectLst/>
                        </a:rPr>
                        <a:t>Time session started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Number of lines of code written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Errors spotted (and by whom)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Activity (what’s being coded), or tested, or compiled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Comments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0814912"/>
                  </a:ext>
                </a:extLst>
              </a:tr>
              <a:tr h="1765864">
                <a:tc>
                  <a:txBody>
                    <a:bodyPr/>
                    <a:lstStyle/>
                    <a:p>
                      <a:pPr>
                        <a:lnSpc>
                          <a:spcPct val="107000"/>
                        </a:lnSpc>
                        <a:spcAft>
                          <a:spcPts val="0"/>
                        </a:spcAft>
                      </a:pPr>
                      <a:r>
                        <a:rPr lang="en-GB" sz="1000">
                          <a:effectLst/>
                        </a:rPr>
                        <a:t>30/10/2019</a:t>
                      </a:r>
                      <a:endParaRPr lang="en-GB" sz="1100">
                        <a:effectLst/>
                      </a:endParaRPr>
                    </a:p>
                    <a:p>
                      <a:pPr>
                        <a:lnSpc>
                          <a:spcPct val="107000"/>
                        </a:lnSpc>
                        <a:spcAft>
                          <a:spcPts val="0"/>
                        </a:spcAft>
                      </a:pPr>
                      <a:r>
                        <a:rPr lang="en-GB" sz="1000">
                          <a:effectLst/>
                        </a:rPr>
                        <a:t>2:15pm-4:15pm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000">
                          <a:effectLst/>
                        </a:rPr>
                        <a:t>30 lines of codes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000">
                          <a:effectLst/>
                        </a:rPr>
                        <a:t>HTTP errors. Luke has spotted the errors.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000">
                          <a:effectLst/>
                        </a:rPr>
                        <a:t>Coded the API to work with the application as well as experimenting with it.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000" dirty="0">
                          <a:effectLst/>
                        </a:rPr>
                        <a:t>Used  this library </a:t>
                      </a:r>
                      <a:r>
                        <a:rPr lang="en-GB" sz="1000" u="sng" dirty="0">
                          <a:effectLst/>
                          <a:hlinkClick r:id="rId2"/>
                        </a:rPr>
                        <a:t>https://newsapi.org/</a:t>
                      </a:r>
                      <a:endParaRPr lang="en-GB" sz="1100" dirty="0">
                        <a:effectLst/>
                      </a:endParaRPr>
                    </a:p>
                    <a:p>
                      <a:pPr>
                        <a:lnSpc>
                          <a:spcPct val="107000"/>
                        </a:lnSpc>
                        <a:spcAft>
                          <a:spcPts val="0"/>
                        </a:spcAft>
                      </a:pPr>
                      <a:r>
                        <a:rPr lang="en-GB" sz="1000" dirty="0">
                          <a:effectLst/>
                        </a:rPr>
                        <a:t>to write our code for the news API</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0276428"/>
                  </a:ext>
                </a:extLst>
              </a:tr>
            </a:tbl>
          </a:graphicData>
        </a:graphic>
      </p:graphicFrame>
    </p:spTree>
    <p:extLst>
      <p:ext uri="{BB962C8B-B14F-4D97-AF65-F5344CB8AC3E}">
        <p14:creationId xmlns:p14="http://schemas.microsoft.com/office/powerpoint/2010/main" val="17994540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2" y="551350"/>
            <a:ext cx="11125201" cy="1480650"/>
          </a:xfrm>
        </p:spPr>
        <p:txBody>
          <a:bodyPr/>
          <a:lstStyle/>
          <a:p>
            <a:r>
              <a:rPr lang="en-GB" dirty="0" smtClean="0"/>
              <a:t>Pair Programming Log: Driver: HAYDEN Observer: </a:t>
            </a:r>
            <a:r>
              <a:rPr lang="en-GB" dirty="0" err="1" smtClean="0"/>
              <a:t>luke</a:t>
            </a:r>
            <a:endParaRPr lang="en-GB" dirty="0"/>
          </a:p>
        </p:txBody>
      </p:sp>
      <p:sp>
        <p:nvSpPr>
          <p:cNvPr id="5" name="Rectangle 1"/>
          <p:cNvSpPr>
            <a:spLocks noChangeArrowheads="1"/>
          </p:cNvSpPr>
          <p:nvPr/>
        </p:nvSpPr>
        <p:spPr bwMode="auto">
          <a:xfrm>
            <a:off x="917045" y="2217738"/>
            <a:ext cx="14128073" cy="77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graphicFrame>
        <p:nvGraphicFramePr>
          <p:cNvPr id="3" name="Table 2"/>
          <p:cNvGraphicFramePr>
            <a:graphicFrameLocks noGrp="1"/>
          </p:cNvGraphicFramePr>
          <p:nvPr>
            <p:extLst>
              <p:ext uri="{D42A27DB-BD31-4B8C-83A1-F6EECF244321}">
                <p14:modId xmlns:p14="http://schemas.microsoft.com/office/powerpoint/2010/main" val="2359567071"/>
              </p:ext>
            </p:extLst>
          </p:nvPr>
        </p:nvGraphicFramePr>
        <p:xfrm>
          <a:off x="778932" y="2217738"/>
          <a:ext cx="9922936" cy="2273035"/>
        </p:xfrm>
        <a:graphic>
          <a:graphicData uri="http://schemas.openxmlformats.org/drawingml/2006/table">
            <a:tbl>
              <a:tblPr firstRow="1" firstCol="1" bandRow="1">
                <a:tableStyleId>{5C22544A-7EE6-4342-B048-85BDC9FD1C3A}</a:tableStyleId>
              </a:tblPr>
              <a:tblGrid>
                <a:gridCol w="1378411">
                  <a:extLst>
                    <a:ext uri="{9D8B030D-6E8A-4147-A177-3AD203B41FA5}">
                      <a16:colId xmlns:a16="http://schemas.microsoft.com/office/drawing/2014/main" val="4223646850"/>
                    </a:ext>
                  </a:extLst>
                </a:gridCol>
                <a:gridCol w="1378411">
                  <a:extLst>
                    <a:ext uri="{9D8B030D-6E8A-4147-A177-3AD203B41FA5}">
                      <a16:colId xmlns:a16="http://schemas.microsoft.com/office/drawing/2014/main" val="1331053190"/>
                    </a:ext>
                  </a:extLst>
                </a:gridCol>
                <a:gridCol w="1332735">
                  <a:extLst>
                    <a:ext uri="{9D8B030D-6E8A-4147-A177-3AD203B41FA5}">
                      <a16:colId xmlns:a16="http://schemas.microsoft.com/office/drawing/2014/main" val="3131590779"/>
                    </a:ext>
                  </a:extLst>
                </a:gridCol>
                <a:gridCol w="2204646">
                  <a:extLst>
                    <a:ext uri="{9D8B030D-6E8A-4147-A177-3AD203B41FA5}">
                      <a16:colId xmlns:a16="http://schemas.microsoft.com/office/drawing/2014/main" val="3260387674"/>
                    </a:ext>
                  </a:extLst>
                </a:gridCol>
                <a:gridCol w="3628733">
                  <a:extLst>
                    <a:ext uri="{9D8B030D-6E8A-4147-A177-3AD203B41FA5}">
                      <a16:colId xmlns:a16="http://schemas.microsoft.com/office/drawing/2014/main" val="915574396"/>
                    </a:ext>
                  </a:extLst>
                </a:gridCol>
              </a:tblGrid>
              <a:tr h="643995">
                <a:tc>
                  <a:txBody>
                    <a:bodyPr/>
                    <a:lstStyle/>
                    <a:p>
                      <a:pPr>
                        <a:lnSpc>
                          <a:spcPct val="107000"/>
                        </a:lnSpc>
                        <a:spcAft>
                          <a:spcPts val="0"/>
                        </a:spcAft>
                      </a:pPr>
                      <a:r>
                        <a:rPr lang="en-GB" sz="1100">
                          <a:effectLst/>
                        </a:rPr>
                        <a:t>Time session started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Number of lines of code written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Errors spotted (and by whom)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Activity (what’s being coded), or tested, or compiled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Comments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3337225"/>
                  </a:ext>
                </a:extLst>
              </a:tr>
              <a:tr h="1629040">
                <a:tc>
                  <a:txBody>
                    <a:bodyPr/>
                    <a:lstStyle/>
                    <a:p>
                      <a:pPr>
                        <a:lnSpc>
                          <a:spcPct val="107000"/>
                        </a:lnSpc>
                        <a:spcAft>
                          <a:spcPts val="0"/>
                        </a:spcAft>
                      </a:pPr>
                      <a:r>
                        <a:rPr lang="en-GB" sz="1100">
                          <a:effectLst/>
                        </a:rPr>
                        <a:t>30/10/2019</a:t>
                      </a:r>
                    </a:p>
                    <a:p>
                      <a:pPr>
                        <a:lnSpc>
                          <a:spcPct val="107000"/>
                        </a:lnSpc>
                        <a:spcAft>
                          <a:spcPts val="0"/>
                        </a:spcAft>
                      </a:pPr>
                      <a:r>
                        <a:rPr lang="en-GB" sz="1100">
                          <a:effectLst/>
                        </a:rPr>
                        <a:t>4:15pm – 5:15pm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3 lines of code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No errors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A search using the Spotify API. By querying random search parameters.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dirty="0">
                          <a:effectLst/>
                        </a:rPr>
                        <a:t>Used  this library </a:t>
                      </a:r>
                      <a:r>
                        <a:rPr lang="en-GB" sz="1100" u="sng" dirty="0">
                          <a:effectLst/>
                          <a:hlinkClick r:id="rId2"/>
                        </a:rPr>
                        <a:t>https://johnnycrazy.github.io/SpotifyAPI-NET/</a:t>
                      </a:r>
                      <a:r>
                        <a:rPr lang="en-GB" sz="1100" dirty="0">
                          <a:effectLst/>
                        </a:rPr>
                        <a:t> to write our code for the Spotify API</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04578942"/>
                  </a:ext>
                </a:extLst>
              </a:tr>
            </a:tbl>
          </a:graphicData>
        </a:graphic>
      </p:graphicFrame>
    </p:spTree>
    <p:extLst>
      <p:ext uri="{BB962C8B-B14F-4D97-AF65-F5344CB8AC3E}">
        <p14:creationId xmlns:p14="http://schemas.microsoft.com/office/powerpoint/2010/main" val="17175786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9601F-B207-438D-9C72-46864FF4855C}"/>
              </a:ext>
            </a:extLst>
          </p:cNvPr>
          <p:cNvSpPr>
            <a:spLocks noGrp="1"/>
          </p:cNvSpPr>
          <p:nvPr>
            <p:ph type="title"/>
          </p:nvPr>
        </p:nvSpPr>
        <p:spPr/>
        <p:txBody>
          <a:bodyPr/>
          <a:lstStyle/>
          <a:p>
            <a:r>
              <a:rPr lang="en-GB" dirty="0"/>
              <a:t>Class Diagram</a:t>
            </a:r>
          </a:p>
        </p:txBody>
      </p:sp>
      <p:pic>
        <p:nvPicPr>
          <p:cNvPr id="4" name="Picture 3">
            <a:extLst>
              <a:ext uri="{FF2B5EF4-FFF2-40B4-BE49-F238E27FC236}">
                <a16:creationId xmlns:a16="http://schemas.microsoft.com/office/drawing/2014/main" id="{CA93437F-9BA3-4AB8-96FC-25ED992F4B5B}"/>
              </a:ext>
            </a:extLst>
          </p:cNvPr>
          <p:cNvPicPr>
            <a:picLocks noChangeAspect="1"/>
          </p:cNvPicPr>
          <p:nvPr/>
        </p:nvPicPr>
        <p:blipFill rotWithShape="1">
          <a:blip r:embed="rId2"/>
          <a:srcRect l="8274" t="13293" b="-1060"/>
          <a:stretch/>
        </p:blipFill>
        <p:spPr>
          <a:xfrm>
            <a:off x="833353" y="2005892"/>
            <a:ext cx="10683717" cy="4665872"/>
          </a:xfrm>
          <a:prstGeom prst="rect">
            <a:avLst/>
          </a:prstGeom>
        </p:spPr>
      </p:pic>
    </p:spTree>
    <p:extLst>
      <p:ext uri="{BB962C8B-B14F-4D97-AF65-F5344CB8AC3E}">
        <p14:creationId xmlns:p14="http://schemas.microsoft.com/office/powerpoint/2010/main" val="2776112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Tools and Toolsets</a:t>
            </a:r>
            <a:endParaRPr lang="en-GB" dirty="0"/>
          </a:p>
        </p:txBody>
      </p:sp>
      <p:sp>
        <p:nvSpPr>
          <p:cNvPr id="3" name="Content Placeholder 2"/>
          <p:cNvSpPr>
            <a:spLocks noGrp="1"/>
          </p:cNvSpPr>
          <p:nvPr>
            <p:ph idx="1"/>
          </p:nvPr>
        </p:nvSpPr>
        <p:spPr>
          <a:xfrm>
            <a:off x="897776" y="2227811"/>
            <a:ext cx="9846426" cy="3483033"/>
          </a:xfrm>
        </p:spPr>
        <p:txBody>
          <a:bodyPr>
            <a:normAutofit/>
          </a:bodyPr>
          <a:lstStyle/>
          <a:p>
            <a:pPr marL="0" indent="0">
              <a:buNone/>
            </a:pPr>
            <a:r>
              <a:rPr lang="en-GB" dirty="0" smtClean="0"/>
              <a:t>As </a:t>
            </a:r>
            <a:r>
              <a:rPr lang="en-GB" dirty="0"/>
              <a:t>a group, we have used the </a:t>
            </a:r>
            <a:r>
              <a:rPr lang="en-GB" b="1" dirty="0" smtClean="0"/>
              <a:t>GitHub</a:t>
            </a:r>
            <a:r>
              <a:rPr lang="en-GB" dirty="0" smtClean="0"/>
              <a:t> </a:t>
            </a:r>
            <a:r>
              <a:rPr lang="en-GB" dirty="0"/>
              <a:t>platform to upload pieces of work which contributes to the overall assignment. </a:t>
            </a:r>
          </a:p>
          <a:p>
            <a:pPr>
              <a:buFont typeface="Arial" panose="020B0604020202020204" pitchFamily="34" charset="0"/>
              <a:buChar char="•"/>
            </a:pPr>
            <a:r>
              <a:rPr lang="en-GB" dirty="0"/>
              <a:t>We have also used</a:t>
            </a:r>
            <a:r>
              <a:rPr lang="en-GB" b="1" dirty="0"/>
              <a:t> Draw.io </a:t>
            </a:r>
            <a:r>
              <a:rPr lang="en-GB" dirty="0"/>
              <a:t>to create any diagrams required throughout. </a:t>
            </a:r>
          </a:p>
          <a:p>
            <a:pPr>
              <a:buFont typeface="Arial" panose="020B0604020202020204" pitchFamily="34" charset="0"/>
              <a:buChar char="•"/>
            </a:pPr>
            <a:r>
              <a:rPr lang="en-GB" b="1" dirty="0"/>
              <a:t>Visual studio Windows forms </a:t>
            </a:r>
            <a:r>
              <a:rPr lang="en-GB" b="1" dirty="0" smtClean="0"/>
              <a:t>Framework </a:t>
            </a:r>
            <a:endParaRPr lang="en-GB" b="1" dirty="0"/>
          </a:p>
          <a:p>
            <a:pPr>
              <a:buFont typeface="Arial" panose="020B0604020202020204" pitchFamily="34" charset="0"/>
              <a:buChar char="•"/>
            </a:pPr>
            <a:r>
              <a:rPr lang="en-GB" b="1" dirty="0"/>
              <a:t>Used Spotify-NET API Libraries </a:t>
            </a:r>
            <a:r>
              <a:rPr lang="en-GB" dirty="0"/>
              <a:t>(</a:t>
            </a:r>
            <a:r>
              <a:rPr lang="en-GB" dirty="0" err="1"/>
              <a:t>SpotifyAPI.Web</a:t>
            </a:r>
            <a:r>
              <a:rPr lang="en-GB" dirty="0"/>
              <a:t>, </a:t>
            </a:r>
            <a:r>
              <a:rPr lang="en-GB" dirty="0" err="1"/>
              <a:t>SpotifyAPI.Web.Auth</a:t>
            </a:r>
            <a:r>
              <a:rPr lang="en-GB" dirty="0"/>
              <a:t>, </a:t>
            </a:r>
            <a:r>
              <a:rPr lang="en-GB" dirty="0" err="1"/>
              <a:t>SpotifyAPI.Web.Models</a:t>
            </a:r>
            <a:r>
              <a:rPr lang="en-GB" dirty="0"/>
              <a:t>): website used https://johnnycrazy.github.io/SpotifyAPI-NET/</a:t>
            </a:r>
          </a:p>
          <a:p>
            <a:pPr>
              <a:buFont typeface="Arial" panose="020B0604020202020204" pitchFamily="34" charset="0"/>
              <a:buChar char="•"/>
            </a:pPr>
            <a:r>
              <a:rPr lang="en-GB" b="1" dirty="0"/>
              <a:t>Used News API: </a:t>
            </a:r>
            <a:r>
              <a:rPr lang="en-GB" dirty="0"/>
              <a:t>website used https://newsapi.org/</a:t>
            </a:r>
          </a:p>
          <a:p>
            <a:pPr marL="0" indent="0">
              <a:buNone/>
            </a:pPr>
            <a:endParaRPr lang="en-GB" dirty="0" smtClean="0"/>
          </a:p>
        </p:txBody>
      </p:sp>
    </p:spTree>
    <p:extLst>
      <p:ext uri="{BB962C8B-B14F-4D97-AF65-F5344CB8AC3E}">
        <p14:creationId xmlns:p14="http://schemas.microsoft.com/office/powerpoint/2010/main" val="2727778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Evaluation</a:t>
            </a:r>
            <a:endParaRPr lang="en-GB" dirty="0"/>
          </a:p>
        </p:txBody>
      </p:sp>
      <p:sp>
        <p:nvSpPr>
          <p:cNvPr id="3" name="Content Placeholder 2"/>
          <p:cNvSpPr>
            <a:spLocks noGrp="1"/>
          </p:cNvSpPr>
          <p:nvPr>
            <p:ph idx="1"/>
          </p:nvPr>
        </p:nvSpPr>
        <p:spPr/>
        <p:txBody>
          <a:bodyPr>
            <a:normAutofit/>
          </a:bodyPr>
          <a:lstStyle/>
          <a:p>
            <a:pPr marL="0" indent="0">
              <a:buNone/>
            </a:pPr>
            <a:r>
              <a:rPr lang="en-GB" sz="2000" dirty="0" smtClean="0"/>
              <a:t>The tasks where delegated by Hayden, which where then completed by each member within a time frame. The group assisted each other with their tasks if help was required. </a:t>
            </a:r>
          </a:p>
          <a:p>
            <a:pPr marL="0" indent="0">
              <a:buNone/>
            </a:pPr>
            <a:r>
              <a:rPr lang="en-GB" sz="2000" dirty="0" smtClean="0"/>
              <a:t>Our expectations for this project is to ensure it is completed on time and each member has sufficiently contributed. </a:t>
            </a:r>
          </a:p>
          <a:p>
            <a:pPr marL="0" indent="0">
              <a:buNone/>
            </a:pPr>
            <a:r>
              <a:rPr lang="en-GB" sz="2000" dirty="0" smtClean="0"/>
              <a:t>Advantages – Sets out a overview of what needs to be done with a set time frame.</a:t>
            </a:r>
          </a:p>
          <a:p>
            <a:pPr marL="0" indent="0">
              <a:buNone/>
            </a:pPr>
            <a:r>
              <a:rPr lang="en-GB" sz="2000" dirty="0" smtClean="0"/>
              <a:t>Disadvantages – Unknown elements needed for the program. Not knowing the total time needed to </a:t>
            </a:r>
            <a:r>
              <a:rPr lang="en-GB" sz="2000" smtClean="0"/>
              <a:t>complete each task. </a:t>
            </a:r>
            <a:endParaRPr lang="en-GB" sz="2000" dirty="0" smtClean="0"/>
          </a:p>
          <a:p>
            <a:pPr marL="0" indent="0">
              <a:buNone/>
            </a:pPr>
            <a:endParaRPr lang="en-GB" sz="2000" dirty="0" smtClean="0"/>
          </a:p>
        </p:txBody>
      </p:sp>
    </p:spTree>
    <p:extLst>
      <p:ext uri="{BB962C8B-B14F-4D97-AF65-F5344CB8AC3E}">
        <p14:creationId xmlns:p14="http://schemas.microsoft.com/office/powerpoint/2010/main" val="3819476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2082" y="2294094"/>
            <a:ext cx="2798364" cy="1499616"/>
          </a:xfrm>
        </p:spPr>
        <p:txBody>
          <a:bodyPr/>
          <a:lstStyle/>
          <a:p>
            <a:r>
              <a:rPr lang="en-GB" dirty="0" smtClean="0"/>
              <a:t>Thank you</a:t>
            </a:r>
            <a:endParaRPr lang="en-GB" dirty="0"/>
          </a:p>
        </p:txBody>
      </p:sp>
    </p:spTree>
    <p:extLst>
      <p:ext uri="{BB962C8B-B14F-4D97-AF65-F5344CB8AC3E}">
        <p14:creationId xmlns:p14="http://schemas.microsoft.com/office/powerpoint/2010/main" val="2542580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Group Dynamics</a:t>
            </a:r>
            <a:endParaRPr lang="en-GB" dirty="0"/>
          </a:p>
        </p:txBody>
      </p:sp>
      <p:sp>
        <p:nvSpPr>
          <p:cNvPr id="3" name="Content Placeholder 2"/>
          <p:cNvSpPr>
            <a:spLocks noGrp="1"/>
          </p:cNvSpPr>
          <p:nvPr>
            <p:ph idx="1"/>
          </p:nvPr>
        </p:nvSpPr>
        <p:spPr>
          <a:xfrm>
            <a:off x="716557" y="1978429"/>
            <a:ext cx="10123239" cy="4364182"/>
          </a:xfrm>
        </p:spPr>
        <p:txBody>
          <a:bodyPr>
            <a:normAutofit/>
          </a:bodyPr>
          <a:lstStyle/>
          <a:p>
            <a:r>
              <a:rPr lang="en-GB" dirty="0" smtClean="0"/>
              <a:t>Each member of the group has suggested ideas and improvements throughout the ongoing weeks. </a:t>
            </a:r>
          </a:p>
          <a:p>
            <a:pPr>
              <a:buFont typeface="Arial" panose="020B0604020202020204" pitchFamily="34" charset="0"/>
              <a:buChar char="•"/>
            </a:pPr>
            <a:r>
              <a:rPr lang="en-GB" dirty="0" smtClean="0"/>
              <a:t>Luke – Set up </a:t>
            </a:r>
            <a:r>
              <a:rPr lang="en-GB" dirty="0"/>
              <a:t>G</a:t>
            </a:r>
            <a:r>
              <a:rPr lang="en-GB" dirty="0" smtClean="0"/>
              <a:t>ithub </a:t>
            </a:r>
            <a:r>
              <a:rPr lang="en-GB" dirty="0"/>
              <a:t>platform, Pair programming </a:t>
            </a:r>
            <a:r>
              <a:rPr lang="en-GB" dirty="0" smtClean="0"/>
              <a:t>logs, programmed </a:t>
            </a:r>
            <a:r>
              <a:rPr lang="en-GB" dirty="0"/>
              <a:t>artefact, Product backlog </a:t>
            </a:r>
            <a:endParaRPr lang="en-GB" dirty="0" smtClean="0"/>
          </a:p>
          <a:p>
            <a:pPr>
              <a:buFont typeface="Arial" panose="020B0604020202020204" pitchFamily="34" charset="0"/>
              <a:buChar char="•"/>
            </a:pPr>
            <a:r>
              <a:rPr lang="en-GB" dirty="0" smtClean="0"/>
              <a:t>Darius – Pair programming logs, Programmed artefact, </a:t>
            </a:r>
            <a:r>
              <a:rPr lang="en-GB" dirty="0"/>
              <a:t>Class Diagram, Product </a:t>
            </a:r>
            <a:r>
              <a:rPr lang="en-GB" dirty="0" smtClean="0"/>
              <a:t>backlog</a:t>
            </a:r>
          </a:p>
          <a:p>
            <a:pPr>
              <a:buFont typeface="Arial" panose="020B0604020202020204" pitchFamily="34" charset="0"/>
              <a:buChar char="•"/>
            </a:pPr>
            <a:r>
              <a:rPr lang="en-GB" dirty="0" smtClean="0"/>
              <a:t>Hayden – </a:t>
            </a:r>
            <a:r>
              <a:rPr lang="en-GB" dirty="0"/>
              <a:t>Pair programming </a:t>
            </a:r>
            <a:r>
              <a:rPr lang="en-GB" dirty="0" smtClean="0"/>
              <a:t>logs, Programmed artefact </a:t>
            </a:r>
          </a:p>
          <a:p>
            <a:pPr>
              <a:buFont typeface="Arial" panose="020B0604020202020204" pitchFamily="34" charset="0"/>
              <a:buChar char="•"/>
            </a:pPr>
            <a:r>
              <a:rPr lang="en-GB" dirty="0" smtClean="0"/>
              <a:t>Savannah – </a:t>
            </a:r>
            <a:r>
              <a:rPr lang="en-GB" dirty="0"/>
              <a:t>Product backlog, sprint planning, sprint backlog, user stories </a:t>
            </a:r>
          </a:p>
          <a:p>
            <a:r>
              <a:rPr lang="en-GB" dirty="0" smtClean="0"/>
              <a:t>presentation</a:t>
            </a:r>
          </a:p>
          <a:p>
            <a:pPr>
              <a:buFont typeface="Arial" panose="020B0604020202020204" pitchFamily="34" charset="0"/>
              <a:buChar char="•"/>
            </a:pPr>
            <a:r>
              <a:rPr lang="en-GB" dirty="0" smtClean="0"/>
              <a:t>Caitlin – Product backlog, sprint planning, sprint backlog, user stories </a:t>
            </a:r>
          </a:p>
          <a:p>
            <a:pPr>
              <a:buFont typeface="Arial" panose="020B0604020202020204" pitchFamily="34" charset="0"/>
              <a:buChar char="•"/>
            </a:pPr>
            <a:r>
              <a:rPr lang="en-GB" dirty="0" smtClean="0"/>
              <a:t>Jackson – UI, Pair Programming logs, Product backlog</a:t>
            </a:r>
          </a:p>
        </p:txBody>
      </p:sp>
    </p:spTree>
    <p:extLst>
      <p:ext uri="{BB962C8B-B14F-4D97-AF65-F5344CB8AC3E}">
        <p14:creationId xmlns:p14="http://schemas.microsoft.com/office/powerpoint/2010/main" val="24089570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User Stories</a:t>
            </a:r>
            <a:endParaRPr lang="en-GB" dirty="0"/>
          </a:p>
        </p:txBody>
      </p:sp>
      <p:sp>
        <p:nvSpPr>
          <p:cNvPr id="3" name="Content Placeholder 2"/>
          <p:cNvSpPr>
            <a:spLocks noGrp="1"/>
          </p:cNvSpPr>
          <p:nvPr>
            <p:ph idx="1"/>
          </p:nvPr>
        </p:nvSpPr>
        <p:spPr>
          <a:xfrm>
            <a:off x="556954" y="2084832"/>
            <a:ext cx="10054244" cy="4216215"/>
          </a:xfrm>
        </p:spPr>
        <p:txBody>
          <a:bodyPr>
            <a:normAutofit fontScale="92500" lnSpcReduction="10000"/>
          </a:bodyPr>
          <a:lstStyle/>
          <a:p>
            <a:r>
              <a:rPr lang="en-US" dirty="0" smtClean="0"/>
              <a:t>“A </a:t>
            </a:r>
            <a:r>
              <a:rPr lang="en-US" b="1" dirty="0"/>
              <a:t>user story</a:t>
            </a:r>
            <a:r>
              <a:rPr lang="en-US" dirty="0"/>
              <a:t> is a </a:t>
            </a:r>
            <a:r>
              <a:rPr lang="en-US" dirty="0" smtClean="0"/>
              <a:t>very high-level definition </a:t>
            </a:r>
            <a:r>
              <a:rPr lang="en-US" dirty="0"/>
              <a:t>of a requirement, containing just enough information so that the developers can </a:t>
            </a:r>
            <a:r>
              <a:rPr lang="en-US" dirty="0" smtClean="0"/>
              <a:t>produce </a:t>
            </a:r>
            <a:r>
              <a:rPr lang="en-US" dirty="0"/>
              <a:t>a reasonable estimate of the effort to implement </a:t>
            </a:r>
            <a:r>
              <a:rPr lang="en-US" dirty="0" smtClean="0"/>
              <a:t>it.”</a:t>
            </a:r>
            <a:endParaRPr lang="en-GB" b="1" dirty="0" smtClean="0"/>
          </a:p>
          <a:p>
            <a:endParaRPr lang="en-GB" b="1" dirty="0"/>
          </a:p>
          <a:p>
            <a:pPr algn="ctr"/>
            <a:r>
              <a:rPr lang="en-GB" b="1" dirty="0" smtClean="0"/>
              <a:t>As </a:t>
            </a:r>
            <a:r>
              <a:rPr lang="en-GB" b="1" dirty="0"/>
              <a:t>a &lt; type of user &gt;, I want &lt; some goal &gt; so that &lt; some reason &gt;.</a:t>
            </a:r>
            <a:endParaRPr lang="en-GB" dirty="0"/>
          </a:p>
          <a:p>
            <a:r>
              <a:rPr lang="en-GB" b="1" dirty="0"/>
              <a:t> </a:t>
            </a:r>
            <a:endParaRPr lang="en-GB" dirty="0"/>
          </a:p>
          <a:p>
            <a:r>
              <a:rPr lang="en-GB" dirty="0"/>
              <a:t>As a user I want to authorise my account without any errors so that I can access Spotify’s news related playlists.</a:t>
            </a:r>
          </a:p>
          <a:p>
            <a:r>
              <a:rPr lang="en-GB" dirty="0"/>
              <a:t>As a user I want to read the article related to the song on the playlist</a:t>
            </a:r>
          </a:p>
          <a:p>
            <a:r>
              <a:rPr lang="en-GB" dirty="0"/>
              <a:t>As a user I want a user friendly, easy and efficient GUI so that my experience is pleasant and enjoyable. </a:t>
            </a:r>
          </a:p>
          <a:p>
            <a:r>
              <a:rPr lang="en-GB" dirty="0"/>
              <a:t>As a user I want to be able to download my news related playlist to listen offline</a:t>
            </a:r>
          </a:p>
          <a:p>
            <a:endParaRPr lang="en-GB" dirty="0"/>
          </a:p>
        </p:txBody>
      </p:sp>
    </p:spTree>
    <p:extLst>
      <p:ext uri="{BB962C8B-B14F-4D97-AF65-F5344CB8AC3E}">
        <p14:creationId xmlns:p14="http://schemas.microsoft.com/office/powerpoint/2010/main" val="1357983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Completing 1</a:t>
            </a:r>
            <a:r>
              <a:rPr lang="en-GB" baseline="30000" dirty="0" smtClean="0"/>
              <a:t>st</a:t>
            </a:r>
            <a:r>
              <a:rPr lang="en-GB" dirty="0" smtClean="0"/>
              <a:t> Sprint</a:t>
            </a:r>
            <a:endParaRPr lang="en-GB" dirty="0"/>
          </a:p>
        </p:txBody>
      </p:sp>
      <p:sp>
        <p:nvSpPr>
          <p:cNvPr id="3" name="Content Placeholder 2"/>
          <p:cNvSpPr>
            <a:spLocks noGrp="1"/>
          </p:cNvSpPr>
          <p:nvPr>
            <p:ph idx="1"/>
          </p:nvPr>
        </p:nvSpPr>
        <p:spPr/>
        <p:txBody>
          <a:bodyPr/>
          <a:lstStyle/>
          <a:p>
            <a:pPr marL="0" indent="0">
              <a:buNone/>
            </a:pPr>
            <a:r>
              <a:rPr lang="en-GB" dirty="0" smtClean="0"/>
              <a:t>We started the users stories, but due to difference of opinions this was then delegated into pairs. </a:t>
            </a:r>
          </a:p>
          <a:p>
            <a:pPr marL="0" indent="0">
              <a:buNone/>
            </a:pPr>
            <a:r>
              <a:rPr lang="en-GB" dirty="0" smtClean="0"/>
              <a:t>We then designated different roles to each member of the group to complete within a certain time frame. This included: programming and research into API’s. </a:t>
            </a:r>
          </a:p>
          <a:p>
            <a:pPr marL="0" indent="0">
              <a:buNone/>
            </a:pPr>
            <a:r>
              <a:rPr lang="en-GB" dirty="0" smtClean="0"/>
              <a:t>We arranged the items for the product backlog by story points and priority. </a:t>
            </a:r>
            <a:endParaRPr lang="en-GB" dirty="0"/>
          </a:p>
        </p:txBody>
      </p:sp>
    </p:spTree>
    <p:extLst>
      <p:ext uri="{BB962C8B-B14F-4D97-AF65-F5344CB8AC3E}">
        <p14:creationId xmlns:p14="http://schemas.microsoft.com/office/powerpoint/2010/main" val="1759053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7996" y="846841"/>
            <a:ext cx="9720072" cy="872232"/>
          </a:xfrm>
        </p:spPr>
        <p:txBody>
          <a:bodyPr>
            <a:normAutofit/>
          </a:bodyPr>
          <a:lstStyle/>
          <a:p>
            <a:r>
              <a:rPr lang="en-GB" dirty="0" smtClean="0"/>
              <a:t>Product Backlog </a:t>
            </a:r>
            <a:endParaRPr lang="en-GB"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02270686"/>
              </p:ext>
            </p:extLst>
          </p:nvPr>
        </p:nvGraphicFramePr>
        <p:xfrm>
          <a:off x="5710845" y="846841"/>
          <a:ext cx="5700798" cy="6099177"/>
        </p:xfrm>
        <a:graphic>
          <a:graphicData uri="http://schemas.openxmlformats.org/drawingml/2006/table">
            <a:tbl>
              <a:tblPr firstRow="1" firstCol="1" bandRow="1">
                <a:tableStyleId>{5C22544A-7EE6-4342-B048-85BDC9FD1C3A}</a:tableStyleId>
              </a:tblPr>
              <a:tblGrid>
                <a:gridCol w="1140033">
                  <a:extLst>
                    <a:ext uri="{9D8B030D-6E8A-4147-A177-3AD203B41FA5}">
                      <a16:colId xmlns:a16="http://schemas.microsoft.com/office/drawing/2014/main" val="2461879978"/>
                    </a:ext>
                  </a:extLst>
                </a:gridCol>
                <a:gridCol w="1140033">
                  <a:extLst>
                    <a:ext uri="{9D8B030D-6E8A-4147-A177-3AD203B41FA5}">
                      <a16:colId xmlns:a16="http://schemas.microsoft.com/office/drawing/2014/main" val="1645011914"/>
                    </a:ext>
                  </a:extLst>
                </a:gridCol>
                <a:gridCol w="1545969">
                  <a:extLst>
                    <a:ext uri="{9D8B030D-6E8A-4147-A177-3AD203B41FA5}">
                      <a16:colId xmlns:a16="http://schemas.microsoft.com/office/drawing/2014/main" val="1059767346"/>
                    </a:ext>
                  </a:extLst>
                </a:gridCol>
                <a:gridCol w="734098">
                  <a:extLst>
                    <a:ext uri="{9D8B030D-6E8A-4147-A177-3AD203B41FA5}">
                      <a16:colId xmlns:a16="http://schemas.microsoft.com/office/drawing/2014/main" val="1418945718"/>
                    </a:ext>
                  </a:extLst>
                </a:gridCol>
                <a:gridCol w="1140665">
                  <a:extLst>
                    <a:ext uri="{9D8B030D-6E8A-4147-A177-3AD203B41FA5}">
                      <a16:colId xmlns:a16="http://schemas.microsoft.com/office/drawing/2014/main" val="3514644214"/>
                    </a:ext>
                  </a:extLst>
                </a:gridCol>
              </a:tblGrid>
              <a:tr h="280079">
                <a:tc>
                  <a:txBody>
                    <a:bodyPr/>
                    <a:lstStyle/>
                    <a:p>
                      <a:pPr>
                        <a:lnSpc>
                          <a:spcPct val="107000"/>
                        </a:lnSpc>
                        <a:spcAft>
                          <a:spcPts val="0"/>
                        </a:spcAft>
                      </a:pPr>
                      <a:r>
                        <a:rPr lang="en-GB" sz="1100" dirty="0">
                          <a:effectLst/>
                        </a:rPr>
                        <a:t>ID</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smtClean="0">
                          <a:effectLst/>
                          <a:latin typeface="Calibri" panose="020F0502020204030204" pitchFamily="34" charset="0"/>
                          <a:ea typeface="Calibri" panose="020F0502020204030204" pitchFamily="34" charset="0"/>
                          <a:cs typeface="Times New Roman" panose="02020603050405020304" pitchFamily="18" charset="0"/>
                        </a:rPr>
                        <a:t>Product Backlog Item</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smtClean="0">
                          <a:effectLst/>
                        </a:rPr>
                        <a:t>User Story</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a:effectLst/>
                        </a:rPr>
                        <a:t>Sprint Points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a:effectLst/>
                        </a:rPr>
                        <a:t>Priority</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extLst>
                  <a:ext uri="{0D108BD9-81ED-4DB2-BD59-A6C34878D82A}">
                    <a16:rowId xmlns:a16="http://schemas.microsoft.com/office/drawing/2014/main" val="3974479799"/>
                  </a:ext>
                </a:extLst>
              </a:tr>
              <a:tr h="636498">
                <a:tc>
                  <a:txBody>
                    <a:bodyPr/>
                    <a:lstStyle/>
                    <a:p>
                      <a:pPr>
                        <a:lnSpc>
                          <a:spcPct val="107000"/>
                        </a:lnSpc>
                        <a:spcAft>
                          <a:spcPts val="0"/>
                        </a:spcAft>
                      </a:pPr>
                      <a:r>
                        <a:rPr lang="en-GB" sz="1100" dirty="0">
                          <a:effectLst/>
                        </a:rPr>
                        <a:t>1</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smtClean="0">
                          <a:effectLst/>
                          <a:latin typeface="+mn-lt"/>
                          <a:ea typeface="Calibri" panose="020F0502020204030204" pitchFamily="34" charset="0"/>
                          <a:cs typeface="Times New Roman" panose="02020603050405020304" pitchFamily="18" charset="0"/>
                        </a:rPr>
                        <a:t>A</a:t>
                      </a:r>
                      <a:r>
                        <a:rPr lang="en-GB" sz="1100" baseline="0" dirty="0" smtClean="0">
                          <a:effectLst/>
                          <a:latin typeface="+mn-lt"/>
                          <a:ea typeface="Calibri" panose="020F0502020204030204" pitchFamily="34" charset="0"/>
                          <a:cs typeface="Times New Roman" panose="02020603050405020304" pitchFamily="18" charset="0"/>
                        </a:rPr>
                        <a:t>uthorise Spotify application.</a:t>
                      </a:r>
                      <a:endParaRPr lang="en-GB" sz="1100" dirty="0">
                        <a:effectLst/>
                        <a:latin typeface="+mn-lt"/>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a:effectLst/>
                        </a:rPr>
                        <a:t>As a user I want to authorise my account without any errors so that I can access Spotify’s news related playlists.</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a:effectLst/>
                        </a:rPr>
                        <a:t> </a:t>
                      </a:r>
                      <a:r>
                        <a:rPr lang="en-GB" sz="1100" dirty="0" smtClean="0">
                          <a:effectLst/>
                        </a:rPr>
                        <a:t>8</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a:effectLst/>
                        </a:rPr>
                        <a:t>1</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extLst>
                  <a:ext uri="{0D108BD9-81ED-4DB2-BD59-A6C34878D82A}">
                    <a16:rowId xmlns:a16="http://schemas.microsoft.com/office/drawing/2014/main" val="2414680188"/>
                  </a:ext>
                </a:extLst>
              </a:tr>
              <a:tr h="636498">
                <a:tc>
                  <a:txBody>
                    <a:bodyPr/>
                    <a:lstStyle/>
                    <a:p>
                      <a:pPr>
                        <a:lnSpc>
                          <a:spcPct val="107000"/>
                        </a:lnSpc>
                        <a:spcAft>
                          <a:spcPts val="0"/>
                        </a:spcAft>
                      </a:pPr>
                      <a:r>
                        <a:rPr lang="en-GB" sz="1100" dirty="0">
                          <a:effectLst/>
                        </a:rPr>
                        <a:t>2</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smtClean="0">
                          <a:effectLst/>
                          <a:latin typeface="+mn-lt"/>
                          <a:ea typeface="Calibri" panose="020F0502020204030204" pitchFamily="34" charset="0"/>
                          <a:cs typeface="Times New Roman" panose="02020603050405020304" pitchFamily="18" charset="0"/>
                        </a:rPr>
                        <a:t>News API</a:t>
                      </a:r>
                      <a:r>
                        <a:rPr lang="en-GB" sz="1100" baseline="0" dirty="0">
                          <a:effectLst/>
                          <a:latin typeface="+mn-lt"/>
                          <a:ea typeface="Calibri" panose="020F0502020204030204" pitchFamily="34" charset="0"/>
                          <a:cs typeface="Times New Roman" panose="02020603050405020304" pitchFamily="18" charset="0"/>
                        </a:rPr>
                        <a:t> </a:t>
                      </a:r>
                      <a:r>
                        <a:rPr lang="en-GB" sz="1100" baseline="0" dirty="0" smtClean="0">
                          <a:effectLst/>
                          <a:latin typeface="+mn-lt"/>
                          <a:ea typeface="Calibri" panose="020F0502020204030204" pitchFamily="34" charset="0"/>
                          <a:cs typeface="Times New Roman" panose="02020603050405020304" pitchFamily="18" charset="0"/>
                        </a:rPr>
                        <a:t>– Reading news articles.</a:t>
                      </a:r>
                      <a:endParaRPr lang="en-GB" sz="1100" dirty="0" smtClean="0">
                        <a:effectLst/>
                        <a:latin typeface="+mn-lt"/>
                        <a:ea typeface="Calibri" panose="020F0502020204030204" pitchFamily="34" charset="0"/>
                        <a:cs typeface="Times New Roman" panose="02020603050405020304" pitchFamily="18" charset="0"/>
                      </a:endParaRPr>
                    </a:p>
                  </a:txBody>
                  <a:tcPr marL="53537" marR="53537" marT="0" marB="0"/>
                </a:tc>
                <a:tc>
                  <a:txBody>
                    <a:bodyPr/>
                    <a:lstStyle/>
                    <a:p>
                      <a:pPr algn="just">
                        <a:lnSpc>
                          <a:spcPct val="107000"/>
                        </a:lnSpc>
                        <a:spcAft>
                          <a:spcPts val="0"/>
                        </a:spcAft>
                      </a:pPr>
                      <a:r>
                        <a:rPr lang="en-GB" sz="1100" dirty="0" smtClean="0">
                          <a:effectLst/>
                        </a:rPr>
                        <a:t>As a user I want to be able to read current articles.</a:t>
                      </a:r>
                    </a:p>
                    <a:p>
                      <a:pPr>
                        <a:lnSpc>
                          <a:spcPct val="107000"/>
                        </a:lnSpc>
                        <a:spcAft>
                          <a:spcPts val="0"/>
                        </a:spcAft>
                      </a:pPr>
                      <a:r>
                        <a:rPr lang="en-GB" sz="1100" dirty="0">
                          <a:effectLst/>
                        </a:rPr>
                        <a:t> </a:t>
                      </a:r>
                    </a:p>
                    <a:p>
                      <a:pPr algn="just">
                        <a:lnSpc>
                          <a:spcPct val="107000"/>
                        </a:lnSpc>
                        <a:spcAft>
                          <a:spcPts val="0"/>
                        </a:spcAft>
                      </a:pPr>
                      <a:r>
                        <a:rPr lang="en-GB" sz="11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a:effectLst/>
                        </a:rPr>
                        <a:t> </a:t>
                      </a:r>
                      <a:r>
                        <a:rPr lang="en-GB" sz="1100" dirty="0" smtClean="0">
                          <a:effectLst/>
                        </a:rPr>
                        <a:t>1</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a:effectLst/>
                        </a:rPr>
                        <a:t>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extLst>
                  <a:ext uri="{0D108BD9-81ED-4DB2-BD59-A6C34878D82A}">
                    <a16:rowId xmlns:a16="http://schemas.microsoft.com/office/drawing/2014/main" val="1878458424"/>
                  </a:ext>
                </a:extLst>
              </a:tr>
              <a:tr h="891097">
                <a:tc>
                  <a:txBody>
                    <a:bodyPr/>
                    <a:lstStyle/>
                    <a:p>
                      <a:pPr>
                        <a:lnSpc>
                          <a:spcPct val="107000"/>
                        </a:lnSpc>
                        <a:spcAft>
                          <a:spcPts val="0"/>
                        </a:spcAft>
                      </a:pPr>
                      <a:r>
                        <a:rPr lang="en-GB" sz="1100">
                          <a:effectLst/>
                        </a:rPr>
                        <a:t>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smtClean="0">
                          <a:effectLst/>
                          <a:latin typeface="+mn-lt"/>
                          <a:ea typeface="Calibri" panose="020F0502020204030204" pitchFamily="34" charset="0"/>
                          <a:cs typeface="Times New Roman" panose="02020603050405020304" pitchFamily="18" charset="0"/>
                        </a:rPr>
                        <a:t>Creating the playlist.</a:t>
                      </a:r>
                      <a:endParaRPr lang="en-GB" sz="1100" dirty="0">
                        <a:effectLst/>
                        <a:latin typeface="+mn-lt"/>
                        <a:ea typeface="Calibri" panose="020F0502020204030204" pitchFamily="34" charset="0"/>
                        <a:cs typeface="Times New Roman" panose="02020603050405020304" pitchFamily="18" charset="0"/>
                      </a:endParaRPr>
                    </a:p>
                  </a:txBody>
                  <a:tcPr marL="53537" marR="53537" marT="0" marB="0"/>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GB" sz="1100" dirty="0" smtClean="0">
                          <a:effectLst/>
                        </a:rPr>
                        <a:t>Create a playlist that’s relating</a:t>
                      </a:r>
                      <a:r>
                        <a:rPr lang="en-GB" sz="1100" baseline="0" dirty="0" smtClean="0">
                          <a:effectLst/>
                        </a:rPr>
                        <a:t> </a:t>
                      </a:r>
                      <a:r>
                        <a:rPr lang="en-GB" sz="1100" dirty="0" smtClean="0">
                          <a:effectLst/>
                        </a:rPr>
                        <a:t>the new headlines of the day.</a:t>
                      </a:r>
                    </a:p>
                    <a:p>
                      <a:pPr algn="just">
                        <a:lnSpc>
                          <a:spcPct val="107000"/>
                        </a:lnSpc>
                        <a:spcAft>
                          <a:spcPts val="0"/>
                        </a:spcAft>
                      </a:pPr>
                      <a:endParaRPr lang="en-GB" sz="1100" dirty="0" smtClean="0">
                        <a:effectLst/>
                      </a:endParaRPr>
                    </a:p>
                    <a:p>
                      <a:pPr algn="just">
                        <a:lnSpc>
                          <a:spcPct val="107000"/>
                        </a:lnSpc>
                        <a:spcAft>
                          <a:spcPts val="0"/>
                        </a:spcAft>
                      </a:pPr>
                      <a:endParaRPr lang="en-GB" sz="1100" dirty="0" smtClean="0">
                        <a:effectLst/>
                      </a:endParaRPr>
                    </a:p>
                    <a:p>
                      <a:pPr>
                        <a:lnSpc>
                          <a:spcPct val="107000"/>
                        </a:lnSpc>
                        <a:spcAft>
                          <a:spcPts val="0"/>
                        </a:spcAft>
                      </a:pPr>
                      <a:r>
                        <a:rPr lang="en-GB" sz="1100" dirty="0">
                          <a:effectLst/>
                        </a:rPr>
                        <a:t> </a:t>
                      </a:r>
                    </a:p>
                    <a:p>
                      <a:pPr>
                        <a:lnSpc>
                          <a:spcPct val="107000"/>
                        </a:lnSpc>
                        <a:spcAft>
                          <a:spcPts val="0"/>
                        </a:spcAft>
                      </a:pPr>
                      <a:r>
                        <a:rPr lang="en-GB" sz="11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a:effectLst/>
                        </a:rPr>
                        <a:t> </a:t>
                      </a:r>
                      <a:r>
                        <a:rPr lang="en-GB" sz="1100" dirty="0" smtClean="0">
                          <a:effectLst/>
                        </a:rPr>
                        <a:t>10</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a:effectLst/>
                        </a:rPr>
                        <a:t>3</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extLst>
                  <a:ext uri="{0D108BD9-81ED-4DB2-BD59-A6C34878D82A}">
                    <a16:rowId xmlns:a16="http://schemas.microsoft.com/office/drawing/2014/main" val="4124026374"/>
                  </a:ext>
                </a:extLst>
              </a:tr>
              <a:tr h="394639">
                <a:tc>
                  <a:txBody>
                    <a:bodyPr/>
                    <a:lstStyle/>
                    <a:p>
                      <a:pPr>
                        <a:lnSpc>
                          <a:spcPct val="107000"/>
                        </a:lnSpc>
                        <a:spcAft>
                          <a:spcPts val="0"/>
                        </a:spcAft>
                      </a:pPr>
                      <a:r>
                        <a:rPr lang="en-GB" sz="1100">
                          <a:effectLst/>
                        </a:rPr>
                        <a:t>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smtClean="0">
                          <a:effectLst/>
                          <a:latin typeface="+mn-lt"/>
                          <a:ea typeface="Calibri" panose="020F0502020204030204" pitchFamily="34" charset="0"/>
                          <a:cs typeface="Times New Roman" panose="02020603050405020304" pitchFamily="18" charset="0"/>
                        </a:rPr>
                        <a:t>Intuitive user interface.</a:t>
                      </a:r>
                      <a:endParaRPr lang="en-GB" sz="1100" dirty="0">
                        <a:effectLst/>
                        <a:latin typeface="+mn-lt"/>
                        <a:ea typeface="Calibri" panose="020F0502020204030204" pitchFamily="34" charset="0"/>
                        <a:cs typeface="Times New Roman" panose="02020603050405020304" pitchFamily="18" charset="0"/>
                      </a:endParaRPr>
                    </a:p>
                  </a:txBody>
                  <a:tcPr marL="53537" marR="53537" marT="0" marB="0"/>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GB" sz="1100" dirty="0" smtClean="0">
                          <a:effectLst/>
                        </a:rPr>
                        <a:t>As a user I would like a user friendly, easy and efficient GUI so that my experience is pleasant and enjoyable. </a:t>
                      </a:r>
                    </a:p>
                    <a:p>
                      <a:pPr algn="just">
                        <a:lnSpc>
                          <a:spcPct val="107000"/>
                        </a:lnSpc>
                        <a:spcAft>
                          <a:spcPts val="0"/>
                        </a:spcAft>
                      </a:pPr>
                      <a:r>
                        <a:rPr lang="en-GB" sz="11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a:effectLst/>
                        </a:rPr>
                        <a:t> </a:t>
                      </a:r>
                      <a:r>
                        <a:rPr lang="en-GB" sz="1100" dirty="0" smtClean="0">
                          <a:effectLst/>
                        </a:rPr>
                        <a:t>3</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a:effectLst/>
                        </a:rPr>
                        <a:t>4</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extLst>
                  <a:ext uri="{0D108BD9-81ED-4DB2-BD59-A6C34878D82A}">
                    <a16:rowId xmlns:a16="http://schemas.microsoft.com/office/drawing/2014/main" val="1984354453"/>
                  </a:ext>
                </a:extLst>
              </a:tr>
              <a:tr h="547418">
                <a:tc>
                  <a:txBody>
                    <a:bodyPr/>
                    <a:lstStyle/>
                    <a:p>
                      <a:pPr>
                        <a:lnSpc>
                          <a:spcPct val="107000"/>
                        </a:lnSpc>
                        <a:spcAft>
                          <a:spcPts val="0"/>
                        </a:spcAft>
                      </a:pPr>
                      <a:r>
                        <a:rPr lang="en-GB" sz="1100">
                          <a:effectLst/>
                        </a:rPr>
                        <a:t>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smtClean="0">
                          <a:effectLst/>
                          <a:latin typeface="+mn-lt"/>
                          <a:ea typeface="Calibri" panose="020F0502020204030204" pitchFamily="34" charset="0"/>
                          <a:cs typeface="Times New Roman" panose="02020603050405020304" pitchFamily="18" charset="0"/>
                        </a:rPr>
                        <a:t>Saving the playlist to Spotify account.</a:t>
                      </a:r>
                      <a:endParaRPr lang="en-GB" sz="1100" dirty="0">
                        <a:effectLst/>
                        <a:latin typeface="+mn-lt"/>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a:effectLst/>
                        </a:rPr>
                        <a:t> </a:t>
                      </a:r>
                      <a:r>
                        <a:rPr lang="en-GB" sz="1100" dirty="0" smtClean="0">
                          <a:effectLst/>
                        </a:rPr>
                        <a:t>As a user I would like to be able to save the playlist to my Spotify account for future use.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a:effectLst/>
                        </a:rPr>
                        <a:t> </a:t>
                      </a:r>
                      <a:r>
                        <a:rPr lang="en-GB" sz="1100" dirty="0" smtClean="0">
                          <a:effectLst/>
                        </a:rPr>
                        <a:t>15</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a:effectLst/>
                        </a:rPr>
                        <a:t>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extLst>
                  <a:ext uri="{0D108BD9-81ED-4DB2-BD59-A6C34878D82A}">
                    <a16:rowId xmlns:a16="http://schemas.microsoft.com/office/drawing/2014/main" val="2155195183"/>
                  </a:ext>
                </a:extLst>
              </a:tr>
              <a:tr h="636498">
                <a:tc>
                  <a:txBody>
                    <a:bodyPr/>
                    <a:lstStyle/>
                    <a:p>
                      <a:pPr>
                        <a:lnSpc>
                          <a:spcPct val="107000"/>
                        </a:lnSpc>
                        <a:spcAft>
                          <a:spcPts val="0"/>
                        </a:spcAft>
                      </a:pPr>
                      <a:r>
                        <a:rPr lang="en-GB" sz="1100">
                          <a:effectLst/>
                        </a:rPr>
                        <a:t>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smtClean="0">
                          <a:effectLst/>
                          <a:latin typeface="+mn-lt"/>
                          <a:ea typeface="Calibri" panose="020F0502020204030204" pitchFamily="34" charset="0"/>
                          <a:cs typeface="Times New Roman" panose="02020603050405020304" pitchFamily="18" charset="0"/>
                        </a:rPr>
                        <a:t>Downloading the Spotify playlist.</a:t>
                      </a:r>
                      <a:endParaRPr lang="en-GB" sz="1100" dirty="0">
                        <a:effectLst/>
                        <a:latin typeface="+mn-lt"/>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a:effectLst/>
                        </a:rPr>
                        <a:t>As a user I would like to be able to download my news related playlist to listen </a:t>
                      </a:r>
                      <a:r>
                        <a:rPr lang="en-GB" sz="1100" dirty="0" smtClean="0">
                          <a:effectLst/>
                        </a:rPr>
                        <a:t>offline.</a:t>
                      </a:r>
                      <a:endParaRPr lang="en-GB" sz="1100" dirty="0">
                        <a:effectLst/>
                      </a:endParaRPr>
                    </a:p>
                    <a:p>
                      <a:pPr>
                        <a:lnSpc>
                          <a:spcPct val="107000"/>
                        </a:lnSpc>
                        <a:spcAft>
                          <a:spcPts val="0"/>
                        </a:spcAft>
                      </a:pPr>
                      <a:r>
                        <a:rPr lang="en-GB" sz="11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a:effectLst/>
                        </a:rPr>
                        <a:t> </a:t>
                      </a:r>
                      <a:r>
                        <a:rPr lang="en-GB" sz="1100" dirty="0" smtClean="0">
                          <a:effectLst/>
                        </a:rPr>
                        <a:t>15</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a:effectLst/>
                        </a:rPr>
                        <a:t>6</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extLst>
                  <a:ext uri="{0D108BD9-81ED-4DB2-BD59-A6C34878D82A}">
                    <a16:rowId xmlns:a16="http://schemas.microsoft.com/office/drawing/2014/main" val="3468224109"/>
                  </a:ext>
                </a:extLst>
              </a:tr>
            </a:tbl>
          </a:graphicData>
        </a:graphic>
      </p:graphicFrame>
      <p:sp>
        <p:nvSpPr>
          <p:cNvPr id="3" name="TextBox 2"/>
          <p:cNvSpPr txBox="1"/>
          <p:nvPr/>
        </p:nvSpPr>
        <p:spPr>
          <a:xfrm>
            <a:off x="1031234" y="1625987"/>
            <a:ext cx="3574473" cy="4662815"/>
          </a:xfrm>
          <a:prstGeom prst="rect">
            <a:avLst/>
          </a:prstGeom>
          <a:noFill/>
        </p:spPr>
        <p:txBody>
          <a:bodyPr wrap="square" rtlCol="0">
            <a:spAutoFit/>
          </a:bodyPr>
          <a:lstStyle/>
          <a:p>
            <a:pPr>
              <a:lnSpc>
                <a:spcPct val="150000"/>
              </a:lnSpc>
            </a:pPr>
            <a:r>
              <a:rPr lang="en-GB" dirty="0" smtClean="0"/>
              <a:t>The product backlog uses the user story syntax to produce the backlog items. The product backlog also helps to prioritise the tasks, ensuring that the most important tasks are completed first. </a:t>
            </a:r>
          </a:p>
          <a:p>
            <a:r>
              <a:rPr lang="en-GB" dirty="0" smtClean="0"/>
              <a:t>Sprint points – Fibonacci scale</a:t>
            </a:r>
            <a:endParaRPr lang="en-GB" dirty="0"/>
          </a:p>
          <a:p>
            <a:pPr marL="285750" indent="-285750">
              <a:lnSpc>
                <a:spcPct val="150000"/>
              </a:lnSpc>
              <a:buFont typeface="Arial" panose="020B0604020202020204" pitchFamily="34" charset="0"/>
              <a:buChar char="•"/>
            </a:pPr>
            <a:r>
              <a:rPr lang="en-GB" dirty="0" smtClean="0"/>
              <a:t>Feature </a:t>
            </a:r>
            <a:r>
              <a:rPr lang="en-GB" dirty="0"/>
              <a:t>required for Spotify </a:t>
            </a:r>
            <a:endParaRPr lang="en-GB" dirty="0" smtClean="0"/>
          </a:p>
          <a:p>
            <a:pPr marL="285750" indent="-285750">
              <a:lnSpc>
                <a:spcPct val="150000"/>
              </a:lnSpc>
              <a:buFont typeface="Arial" panose="020B0604020202020204" pitchFamily="34" charset="0"/>
              <a:buChar char="•"/>
            </a:pPr>
            <a:r>
              <a:rPr lang="en-GB" dirty="0" smtClean="0"/>
              <a:t>Product </a:t>
            </a:r>
            <a:r>
              <a:rPr lang="en-GB" dirty="0"/>
              <a:t>backlog placed in correct sequence – Value/Cost/Knowledge/Risk</a:t>
            </a:r>
          </a:p>
        </p:txBody>
      </p:sp>
    </p:spTree>
    <p:extLst>
      <p:ext uri="{BB962C8B-B14F-4D97-AF65-F5344CB8AC3E}">
        <p14:creationId xmlns:p14="http://schemas.microsoft.com/office/powerpoint/2010/main" val="2427580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748" y="901716"/>
            <a:ext cx="9720072" cy="723884"/>
          </a:xfrm>
        </p:spPr>
        <p:txBody>
          <a:bodyPr>
            <a:normAutofit/>
          </a:bodyPr>
          <a:lstStyle/>
          <a:p>
            <a:r>
              <a:rPr lang="en-GB" dirty="0"/>
              <a:t>Sprint Backlog </a:t>
            </a:r>
          </a:p>
        </p:txBody>
      </p:sp>
      <p:pic>
        <p:nvPicPr>
          <p:cNvPr id="4" name="Picture 3"/>
          <p:cNvPicPr>
            <a:picLocks noChangeAspect="1"/>
          </p:cNvPicPr>
          <p:nvPr/>
        </p:nvPicPr>
        <p:blipFill>
          <a:blip r:embed="rId2"/>
          <a:stretch>
            <a:fillRect/>
          </a:stretch>
        </p:blipFill>
        <p:spPr>
          <a:xfrm>
            <a:off x="1435990" y="2645832"/>
            <a:ext cx="9310364" cy="3788833"/>
          </a:xfrm>
          <a:prstGeom prst="rect">
            <a:avLst/>
          </a:prstGeom>
        </p:spPr>
      </p:pic>
      <p:sp>
        <p:nvSpPr>
          <p:cNvPr id="3" name="TextBox 2"/>
          <p:cNvSpPr txBox="1"/>
          <p:nvPr/>
        </p:nvSpPr>
        <p:spPr>
          <a:xfrm>
            <a:off x="1761067" y="1739435"/>
            <a:ext cx="8866753" cy="923330"/>
          </a:xfrm>
          <a:prstGeom prst="rect">
            <a:avLst/>
          </a:prstGeom>
          <a:noFill/>
        </p:spPr>
        <p:txBody>
          <a:bodyPr wrap="square" rtlCol="0">
            <a:spAutoFit/>
          </a:bodyPr>
          <a:lstStyle/>
          <a:p>
            <a:r>
              <a:rPr lang="en-GB" dirty="0"/>
              <a:t>The sprint backlog is simply the list of tasks that relate to the user stories which need to be completed through the Scrum sprint. </a:t>
            </a:r>
          </a:p>
          <a:p>
            <a:endParaRPr lang="en-GB" dirty="0"/>
          </a:p>
        </p:txBody>
      </p:sp>
    </p:spTree>
    <p:extLst>
      <p:ext uri="{BB962C8B-B14F-4D97-AF65-F5344CB8AC3E}">
        <p14:creationId xmlns:p14="http://schemas.microsoft.com/office/powerpoint/2010/main" val="12737183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123" y="1291798"/>
            <a:ext cx="9720072" cy="379060"/>
          </a:xfrm>
        </p:spPr>
        <p:txBody>
          <a:bodyPr>
            <a:normAutofit fontScale="90000"/>
          </a:bodyPr>
          <a:lstStyle/>
          <a:p>
            <a:pPr lvl="0"/>
            <a:r>
              <a:rPr lang="en-GB" dirty="0" smtClean="0"/>
              <a:t>Sprint Planning </a:t>
            </a:r>
            <a:r>
              <a:rPr lang="en-GB" dirty="0"/>
              <a:t/>
            </a:r>
            <a:br>
              <a:rPr lang="en-GB" dirty="0"/>
            </a:b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14987300"/>
              </p:ext>
            </p:extLst>
          </p:nvPr>
        </p:nvGraphicFramePr>
        <p:xfrm>
          <a:off x="4410732" y="1544507"/>
          <a:ext cx="7473142" cy="4238962"/>
        </p:xfrm>
        <a:graphic>
          <a:graphicData uri="http://schemas.openxmlformats.org/drawingml/2006/table">
            <a:tbl>
              <a:tblPr firstRow="1" firstCol="1" bandRow="1">
                <a:tableStyleId>{5C22544A-7EE6-4342-B048-85BDC9FD1C3A}</a:tableStyleId>
              </a:tblPr>
              <a:tblGrid>
                <a:gridCol w="1139274">
                  <a:extLst>
                    <a:ext uri="{9D8B030D-6E8A-4147-A177-3AD203B41FA5}">
                      <a16:colId xmlns:a16="http://schemas.microsoft.com/office/drawing/2014/main" val="495754055"/>
                    </a:ext>
                  </a:extLst>
                </a:gridCol>
                <a:gridCol w="3755184">
                  <a:extLst>
                    <a:ext uri="{9D8B030D-6E8A-4147-A177-3AD203B41FA5}">
                      <a16:colId xmlns:a16="http://schemas.microsoft.com/office/drawing/2014/main" val="1782140272"/>
                    </a:ext>
                  </a:extLst>
                </a:gridCol>
                <a:gridCol w="2578684">
                  <a:extLst>
                    <a:ext uri="{9D8B030D-6E8A-4147-A177-3AD203B41FA5}">
                      <a16:colId xmlns:a16="http://schemas.microsoft.com/office/drawing/2014/main" val="3274615722"/>
                    </a:ext>
                  </a:extLst>
                </a:gridCol>
              </a:tblGrid>
              <a:tr h="368563">
                <a:tc>
                  <a:txBody>
                    <a:bodyPr/>
                    <a:lstStyle/>
                    <a:p>
                      <a:pPr>
                        <a:lnSpc>
                          <a:spcPct val="107000"/>
                        </a:lnSpc>
                        <a:spcAft>
                          <a:spcPts val="0"/>
                        </a:spcAft>
                      </a:pPr>
                      <a:r>
                        <a:rPr lang="en-GB" sz="1100">
                          <a:effectLst/>
                        </a:rPr>
                        <a:t>Product Backlog ID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tc>
                  <a:txBody>
                    <a:bodyPr/>
                    <a:lstStyle/>
                    <a:p>
                      <a:pPr>
                        <a:lnSpc>
                          <a:spcPct val="107000"/>
                        </a:lnSpc>
                        <a:spcAft>
                          <a:spcPts val="0"/>
                        </a:spcAft>
                      </a:pPr>
                      <a:r>
                        <a:rPr lang="en-GB" sz="1100">
                          <a:effectLst/>
                        </a:rPr>
                        <a:t>Product – To do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tc>
                  <a:txBody>
                    <a:bodyPr/>
                    <a:lstStyle/>
                    <a:p>
                      <a:pPr>
                        <a:lnSpc>
                          <a:spcPct val="107000"/>
                        </a:lnSpc>
                        <a:spcAft>
                          <a:spcPts val="0"/>
                        </a:spcAft>
                      </a:pPr>
                      <a:r>
                        <a:rPr lang="en-GB" sz="1100">
                          <a:effectLst/>
                        </a:rPr>
                        <a:t>Outcome – What to Achieve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extLst>
                  <a:ext uri="{0D108BD9-81ED-4DB2-BD59-A6C34878D82A}">
                    <a16:rowId xmlns:a16="http://schemas.microsoft.com/office/drawing/2014/main" val="337617253"/>
                  </a:ext>
                </a:extLst>
              </a:tr>
              <a:tr h="860855">
                <a:tc>
                  <a:txBody>
                    <a:bodyPr/>
                    <a:lstStyle/>
                    <a:p>
                      <a:pPr algn="ctr">
                        <a:lnSpc>
                          <a:spcPct val="107000"/>
                        </a:lnSpc>
                        <a:spcAft>
                          <a:spcPts val="0"/>
                        </a:spcAft>
                      </a:pPr>
                      <a:r>
                        <a:rPr lang="en-GB" sz="11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tc>
                  <a:txBody>
                    <a:bodyPr/>
                    <a:lstStyle/>
                    <a:p>
                      <a:pPr>
                        <a:lnSpc>
                          <a:spcPct val="107000"/>
                        </a:lnSpc>
                        <a:spcAft>
                          <a:spcPts val="0"/>
                        </a:spcAft>
                      </a:pPr>
                      <a:r>
                        <a:rPr lang="en-GB" sz="1100">
                          <a:effectLst/>
                        </a:rPr>
                        <a:t>As a user I want to authorise my account without any errors so that I can access Spotify’s news related playlists.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tc>
                  <a:txBody>
                    <a:bodyPr/>
                    <a:lstStyle/>
                    <a:p>
                      <a:pPr>
                        <a:lnSpc>
                          <a:spcPct val="107000"/>
                        </a:lnSpc>
                        <a:spcAft>
                          <a:spcPts val="0"/>
                        </a:spcAft>
                      </a:pPr>
                      <a:r>
                        <a:rPr lang="en-GB" sz="1100">
                          <a:effectLst/>
                        </a:rPr>
                        <a:t>For the user to be-able to log in to their account with having any errors </a:t>
                      </a:r>
                    </a:p>
                    <a:p>
                      <a:pPr>
                        <a:lnSpc>
                          <a:spcPct val="107000"/>
                        </a:lnSpc>
                        <a:spcAft>
                          <a:spcPts val="0"/>
                        </a:spcAft>
                      </a:pPr>
                      <a:r>
                        <a:rPr lang="en-GB" sz="1100">
                          <a:effectLst/>
                        </a:rPr>
                        <a:t> </a:t>
                      </a:r>
                    </a:p>
                    <a:p>
                      <a:pPr>
                        <a:lnSpc>
                          <a:spcPct val="107000"/>
                        </a:lnSpc>
                        <a:spcAft>
                          <a:spcPts val="0"/>
                        </a:spcAft>
                      </a:pPr>
                      <a:r>
                        <a:rPr lang="en-GB" sz="1100">
                          <a:effectLst/>
                        </a:rPr>
                        <a:t>For the user to be able to sign up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extLst>
                  <a:ext uri="{0D108BD9-81ED-4DB2-BD59-A6C34878D82A}">
                    <a16:rowId xmlns:a16="http://schemas.microsoft.com/office/drawing/2014/main" val="2270290792"/>
                  </a:ext>
                </a:extLst>
              </a:tr>
              <a:tr h="491855">
                <a:tc>
                  <a:txBody>
                    <a:bodyPr/>
                    <a:lstStyle/>
                    <a:p>
                      <a:pPr algn="ctr">
                        <a:lnSpc>
                          <a:spcPct val="107000"/>
                        </a:lnSpc>
                        <a:spcAft>
                          <a:spcPts val="0"/>
                        </a:spcAft>
                      </a:pPr>
                      <a:r>
                        <a:rPr lang="en-GB" sz="1100">
                          <a:effectLst/>
                        </a:rPr>
                        <a:t>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tc>
                  <a:txBody>
                    <a:bodyPr/>
                    <a:lstStyle/>
                    <a:p>
                      <a:pPr>
                        <a:lnSpc>
                          <a:spcPct val="107000"/>
                        </a:lnSpc>
                        <a:spcAft>
                          <a:spcPts val="0"/>
                        </a:spcAft>
                      </a:pPr>
                      <a:r>
                        <a:rPr lang="en-GB" sz="1100">
                          <a:effectLst/>
                        </a:rPr>
                        <a:t>Create a playlist that’s relating the new headlines of the day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tc>
                  <a:txBody>
                    <a:bodyPr/>
                    <a:lstStyle/>
                    <a:p>
                      <a:pPr>
                        <a:lnSpc>
                          <a:spcPct val="107000"/>
                        </a:lnSpc>
                        <a:spcAft>
                          <a:spcPts val="0"/>
                        </a:spcAft>
                      </a:pPr>
                      <a:r>
                        <a:rPr lang="en-GB" sz="1100">
                          <a:effectLst/>
                        </a:rPr>
                        <a:t>Program Spotify to create daily playlist relating the news headlines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extLst>
                  <a:ext uri="{0D108BD9-81ED-4DB2-BD59-A6C34878D82A}">
                    <a16:rowId xmlns:a16="http://schemas.microsoft.com/office/drawing/2014/main" val="3874575996"/>
                  </a:ext>
                </a:extLst>
              </a:tr>
              <a:tr h="550706">
                <a:tc>
                  <a:txBody>
                    <a:bodyPr/>
                    <a:lstStyle/>
                    <a:p>
                      <a:pPr algn="ctr">
                        <a:lnSpc>
                          <a:spcPct val="107000"/>
                        </a:lnSpc>
                        <a:spcAft>
                          <a:spcPts val="0"/>
                        </a:spcAft>
                      </a:pPr>
                      <a:r>
                        <a:rPr lang="en-GB" sz="1100">
                          <a:effectLst/>
                        </a:rPr>
                        <a:t>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tc>
                  <a:txBody>
                    <a:bodyPr/>
                    <a:lstStyle/>
                    <a:p>
                      <a:pPr algn="just">
                        <a:lnSpc>
                          <a:spcPct val="107000"/>
                        </a:lnSpc>
                        <a:spcAft>
                          <a:spcPts val="0"/>
                        </a:spcAft>
                      </a:pPr>
                      <a:r>
                        <a:rPr lang="en-GB" sz="1100">
                          <a:effectLst/>
                        </a:rPr>
                        <a:t>As a user I would like a user friendly, easy and efficient GUI so that my experience is pleasant and enjoyable. </a:t>
                      </a:r>
                    </a:p>
                    <a:p>
                      <a:pPr>
                        <a:lnSpc>
                          <a:spcPct val="107000"/>
                        </a:lnSpc>
                        <a:spcAft>
                          <a:spcPts val="0"/>
                        </a:spcAft>
                      </a:pPr>
                      <a:r>
                        <a:rPr lang="en-GB"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tc>
                  <a:txBody>
                    <a:bodyPr/>
                    <a:lstStyle/>
                    <a:p>
                      <a:pPr>
                        <a:lnSpc>
                          <a:spcPct val="107000"/>
                        </a:lnSpc>
                        <a:spcAft>
                          <a:spcPts val="0"/>
                        </a:spcAft>
                      </a:pPr>
                      <a:r>
                        <a:rPr lang="en-GB" sz="1100">
                          <a:effectLst/>
                        </a:rPr>
                        <a:t>To create a UI that the clients can use which is efficient and is user friendly.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extLst>
                  <a:ext uri="{0D108BD9-81ED-4DB2-BD59-A6C34878D82A}">
                    <a16:rowId xmlns:a16="http://schemas.microsoft.com/office/drawing/2014/main" val="2906838362"/>
                  </a:ext>
                </a:extLst>
              </a:tr>
              <a:tr h="491855">
                <a:tc>
                  <a:txBody>
                    <a:bodyPr/>
                    <a:lstStyle/>
                    <a:p>
                      <a:pPr algn="ctr">
                        <a:lnSpc>
                          <a:spcPct val="107000"/>
                        </a:lnSpc>
                        <a:spcAft>
                          <a:spcPts val="0"/>
                        </a:spcAft>
                      </a:pPr>
                      <a:r>
                        <a:rPr lang="en-GB" sz="1100">
                          <a:effectLst/>
                        </a:rPr>
                        <a:t>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tc>
                  <a:txBody>
                    <a:bodyPr/>
                    <a:lstStyle/>
                    <a:p>
                      <a:pPr algn="just">
                        <a:lnSpc>
                          <a:spcPct val="107000"/>
                        </a:lnSpc>
                        <a:spcAft>
                          <a:spcPts val="0"/>
                        </a:spcAft>
                      </a:pPr>
                      <a:r>
                        <a:rPr lang="en-GB" sz="1100" dirty="0">
                          <a:effectLst/>
                        </a:rPr>
                        <a:t>Saving the playlist to the users account</a:t>
                      </a:r>
                    </a:p>
                    <a:p>
                      <a:pPr algn="just">
                        <a:lnSpc>
                          <a:spcPct val="107000"/>
                        </a:lnSpc>
                        <a:spcAft>
                          <a:spcPts val="0"/>
                        </a:spcAft>
                      </a:pPr>
                      <a:r>
                        <a:rPr lang="en-GB" sz="11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tc>
                  <a:txBody>
                    <a:bodyPr/>
                    <a:lstStyle/>
                    <a:p>
                      <a:pPr>
                        <a:lnSpc>
                          <a:spcPct val="107000"/>
                        </a:lnSpc>
                        <a:spcAft>
                          <a:spcPts val="0"/>
                        </a:spcAft>
                      </a:pPr>
                      <a:r>
                        <a:rPr lang="en-GB" sz="1100" dirty="0">
                          <a:effectLst/>
                        </a:rPr>
                        <a:t>For the clients to be able to save the playlist to their individual user account.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extLst>
                  <a:ext uri="{0D108BD9-81ED-4DB2-BD59-A6C34878D82A}">
                    <a16:rowId xmlns:a16="http://schemas.microsoft.com/office/drawing/2014/main" val="2305130590"/>
                  </a:ext>
                </a:extLst>
              </a:tr>
              <a:tr h="737564">
                <a:tc>
                  <a:txBody>
                    <a:bodyPr/>
                    <a:lstStyle/>
                    <a:p>
                      <a:pPr algn="ctr">
                        <a:lnSpc>
                          <a:spcPct val="107000"/>
                        </a:lnSpc>
                        <a:spcAft>
                          <a:spcPts val="0"/>
                        </a:spcAft>
                      </a:pPr>
                      <a:r>
                        <a:rPr lang="en-GB" sz="1100">
                          <a:effectLst/>
                        </a:rPr>
                        <a:t>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tc>
                  <a:txBody>
                    <a:bodyPr/>
                    <a:lstStyle/>
                    <a:p>
                      <a:pPr algn="just">
                        <a:lnSpc>
                          <a:spcPct val="107000"/>
                        </a:lnSpc>
                        <a:spcAft>
                          <a:spcPts val="0"/>
                        </a:spcAft>
                      </a:pPr>
                      <a:r>
                        <a:rPr lang="en-GB" sz="1100">
                          <a:effectLst/>
                        </a:rPr>
                        <a:t>As a user I want to read the article related to the song on the playlist</a:t>
                      </a:r>
                    </a:p>
                    <a:p>
                      <a:pPr>
                        <a:lnSpc>
                          <a:spcPct val="107000"/>
                        </a:lnSpc>
                        <a:spcAft>
                          <a:spcPts val="0"/>
                        </a:spcAft>
                      </a:pPr>
                      <a:r>
                        <a:rPr lang="en-GB"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tc>
                  <a:txBody>
                    <a:bodyPr/>
                    <a:lstStyle/>
                    <a:p>
                      <a:pPr>
                        <a:lnSpc>
                          <a:spcPct val="107000"/>
                        </a:lnSpc>
                        <a:spcAft>
                          <a:spcPts val="0"/>
                        </a:spcAft>
                      </a:pPr>
                      <a:r>
                        <a:rPr lang="en-GB" sz="1100">
                          <a:effectLst/>
                        </a:rPr>
                        <a:t>Program Spotify to be able to give you the link to be able to  read an article relating the headlines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extLst>
                  <a:ext uri="{0D108BD9-81ED-4DB2-BD59-A6C34878D82A}">
                    <a16:rowId xmlns:a16="http://schemas.microsoft.com/office/drawing/2014/main" val="378285995"/>
                  </a:ext>
                </a:extLst>
              </a:tr>
              <a:tr h="737564">
                <a:tc>
                  <a:txBody>
                    <a:bodyPr/>
                    <a:lstStyle/>
                    <a:p>
                      <a:pPr algn="ctr">
                        <a:lnSpc>
                          <a:spcPct val="107000"/>
                        </a:lnSpc>
                        <a:spcAft>
                          <a:spcPts val="0"/>
                        </a:spcAft>
                      </a:pPr>
                      <a:r>
                        <a:rPr lang="en-GB" sz="1100" dirty="0">
                          <a:effectLst/>
                        </a:rPr>
                        <a:t>6</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tc>
                  <a:txBody>
                    <a:bodyPr/>
                    <a:lstStyle/>
                    <a:p>
                      <a:pPr>
                        <a:lnSpc>
                          <a:spcPct val="107000"/>
                        </a:lnSpc>
                        <a:spcAft>
                          <a:spcPts val="0"/>
                        </a:spcAft>
                      </a:pPr>
                      <a:r>
                        <a:rPr lang="en-GB" sz="1100" dirty="0">
                          <a:effectLst/>
                        </a:rPr>
                        <a:t>As a user I would like to be able to download my news related playlist to listen offline</a:t>
                      </a:r>
                    </a:p>
                    <a:p>
                      <a:pPr>
                        <a:lnSpc>
                          <a:spcPct val="107000"/>
                        </a:lnSpc>
                        <a:spcAft>
                          <a:spcPts val="0"/>
                        </a:spcAft>
                      </a:pPr>
                      <a:r>
                        <a:rPr lang="en-GB" sz="11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tc>
                  <a:txBody>
                    <a:bodyPr/>
                    <a:lstStyle/>
                    <a:p>
                      <a:pPr>
                        <a:lnSpc>
                          <a:spcPct val="107000"/>
                        </a:lnSpc>
                        <a:spcAft>
                          <a:spcPts val="0"/>
                        </a:spcAft>
                      </a:pPr>
                      <a:r>
                        <a:rPr lang="en-GB" sz="1100" dirty="0">
                          <a:effectLst/>
                        </a:rPr>
                        <a:t>To program Spotify making sure  the clients/ customers able to download the playlist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extLst>
                  <a:ext uri="{0D108BD9-81ED-4DB2-BD59-A6C34878D82A}">
                    <a16:rowId xmlns:a16="http://schemas.microsoft.com/office/drawing/2014/main" val="3783885673"/>
                  </a:ext>
                </a:extLst>
              </a:tr>
            </a:tbl>
          </a:graphicData>
        </a:graphic>
      </p:graphicFrame>
      <p:sp>
        <p:nvSpPr>
          <p:cNvPr id="3" name="TextBox 2"/>
          <p:cNvSpPr txBox="1"/>
          <p:nvPr/>
        </p:nvSpPr>
        <p:spPr>
          <a:xfrm>
            <a:off x="666679" y="2019003"/>
            <a:ext cx="3431495" cy="3416320"/>
          </a:xfrm>
          <a:prstGeom prst="rect">
            <a:avLst/>
          </a:prstGeom>
          <a:noFill/>
        </p:spPr>
        <p:txBody>
          <a:bodyPr wrap="square" rtlCol="0">
            <a:spAutoFit/>
          </a:bodyPr>
          <a:lstStyle/>
          <a:p>
            <a:pPr>
              <a:lnSpc>
                <a:spcPct val="150000"/>
              </a:lnSpc>
            </a:pPr>
            <a:r>
              <a:rPr lang="en-GB" dirty="0"/>
              <a:t>Sprint Planning is the subset of the product </a:t>
            </a:r>
            <a:r>
              <a:rPr lang="en-GB" dirty="0" smtClean="0"/>
              <a:t>backlog. During </a:t>
            </a:r>
            <a:r>
              <a:rPr lang="en-GB" dirty="0"/>
              <a:t>sprint planning the team have agreed on a sprint </a:t>
            </a:r>
            <a:r>
              <a:rPr lang="en-GB" dirty="0" smtClean="0"/>
              <a:t>goal.</a:t>
            </a:r>
          </a:p>
          <a:p>
            <a:pPr>
              <a:lnSpc>
                <a:spcPct val="150000"/>
              </a:lnSpc>
            </a:pPr>
            <a:endParaRPr lang="en-GB" dirty="0"/>
          </a:p>
          <a:p>
            <a:pPr>
              <a:lnSpc>
                <a:spcPct val="150000"/>
              </a:lnSpc>
            </a:pPr>
            <a:r>
              <a:rPr lang="en-GB" dirty="0" smtClean="0"/>
              <a:t>Sprint planning is about what objectives we have and want the outcome will be. </a:t>
            </a:r>
            <a:endParaRPr lang="en-GB" dirty="0"/>
          </a:p>
        </p:txBody>
      </p:sp>
    </p:spTree>
    <p:extLst>
      <p:ext uri="{BB962C8B-B14F-4D97-AF65-F5344CB8AC3E}">
        <p14:creationId xmlns:p14="http://schemas.microsoft.com/office/powerpoint/2010/main" val="13416580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2" y="551350"/>
            <a:ext cx="11751733" cy="1480650"/>
          </a:xfrm>
        </p:spPr>
        <p:txBody>
          <a:bodyPr/>
          <a:lstStyle/>
          <a:p>
            <a:r>
              <a:rPr lang="en-GB" dirty="0" smtClean="0"/>
              <a:t>Pair Programming Log: Driver: Darius Observer: Jackson</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531415873"/>
              </p:ext>
            </p:extLst>
          </p:nvPr>
        </p:nvGraphicFramePr>
        <p:xfrm>
          <a:off x="778932" y="2032000"/>
          <a:ext cx="10888826" cy="3846005"/>
        </p:xfrm>
        <a:graphic>
          <a:graphicData uri="http://schemas.openxmlformats.org/drawingml/2006/table">
            <a:tbl>
              <a:tblPr firstRow="1" firstCol="1" bandRow="1">
                <a:tableStyleId>{5C22544A-7EE6-4342-B048-85BDC9FD1C3A}</a:tableStyleId>
              </a:tblPr>
              <a:tblGrid>
                <a:gridCol w="1382991">
                  <a:extLst>
                    <a:ext uri="{9D8B030D-6E8A-4147-A177-3AD203B41FA5}">
                      <a16:colId xmlns:a16="http://schemas.microsoft.com/office/drawing/2014/main" val="1808003361"/>
                    </a:ext>
                  </a:extLst>
                </a:gridCol>
                <a:gridCol w="1385672">
                  <a:extLst>
                    <a:ext uri="{9D8B030D-6E8A-4147-A177-3AD203B41FA5}">
                      <a16:colId xmlns:a16="http://schemas.microsoft.com/office/drawing/2014/main" val="3035148868"/>
                    </a:ext>
                  </a:extLst>
                </a:gridCol>
                <a:gridCol w="1384779">
                  <a:extLst>
                    <a:ext uri="{9D8B030D-6E8A-4147-A177-3AD203B41FA5}">
                      <a16:colId xmlns:a16="http://schemas.microsoft.com/office/drawing/2014/main" val="1092703709"/>
                    </a:ext>
                  </a:extLst>
                </a:gridCol>
                <a:gridCol w="2679322">
                  <a:extLst>
                    <a:ext uri="{9D8B030D-6E8A-4147-A177-3AD203B41FA5}">
                      <a16:colId xmlns:a16="http://schemas.microsoft.com/office/drawing/2014/main" val="1943483210"/>
                    </a:ext>
                  </a:extLst>
                </a:gridCol>
                <a:gridCol w="2028031">
                  <a:extLst>
                    <a:ext uri="{9D8B030D-6E8A-4147-A177-3AD203B41FA5}">
                      <a16:colId xmlns:a16="http://schemas.microsoft.com/office/drawing/2014/main" val="894418458"/>
                    </a:ext>
                  </a:extLst>
                </a:gridCol>
                <a:gridCol w="2028031">
                  <a:extLst>
                    <a:ext uri="{9D8B030D-6E8A-4147-A177-3AD203B41FA5}">
                      <a16:colId xmlns:a16="http://schemas.microsoft.com/office/drawing/2014/main" val="4228983985"/>
                    </a:ext>
                  </a:extLst>
                </a:gridCol>
              </a:tblGrid>
              <a:tr h="936999">
                <a:tc>
                  <a:txBody>
                    <a:bodyPr/>
                    <a:lstStyle/>
                    <a:p>
                      <a:pPr algn="l">
                        <a:lnSpc>
                          <a:spcPct val="107000"/>
                        </a:lnSpc>
                        <a:spcAft>
                          <a:spcPts val="0"/>
                        </a:spcAft>
                      </a:pPr>
                      <a:r>
                        <a:rPr lang="en-GB" sz="1100" b="0">
                          <a:effectLst/>
                          <a:latin typeface="Calibri" panose="020F0502020204030204" pitchFamily="34" charset="0"/>
                          <a:cs typeface="Calibri" panose="020F0502020204030204" pitchFamily="34" charset="0"/>
                        </a:rPr>
                        <a:t>Time session started</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100" b="0" dirty="0">
                          <a:effectLst/>
                          <a:latin typeface="Calibri" panose="020F0502020204030204" pitchFamily="34" charset="0"/>
                          <a:cs typeface="Calibri" panose="020F0502020204030204" pitchFamily="34" charset="0"/>
                        </a:rPr>
                        <a:t>Number of lines of code written</a:t>
                      </a:r>
                      <a:endParaRPr lang="en-GB"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100" b="0">
                          <a:effectLst/>
                          <a:latin typeface="Calibri" panose="020F0502020204030204" pitchFamily="34" charset="0"/>
                          <a:cs typeface="Calibri" panose="020F0502020204030204" pitchFamily="34" charset="0"/>
                        </a:rPr>
                        <a:t>Errors spotted (and by whom)</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100" b="0">
                          <a:effectLst/>
                          <a:latin typeface="Calibri" panose="020F0502020204030204" pitchFamily="34" charset="0"/>
                          <a:cs typeface="Calibri" panose="020F0502020204030204" pitchFamily="34" charset="0"/>
                        </a:rPr>
                        <a:t>Activity (what’s being coded), or tested, or compiled</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100" b="0">
                          <a:effectLst/>
                          <a:latin typeface="Calibri" panose="020F0502020204030204" pitchFamily="34" charset="0"/>
                          <a:cs typeface="Calibri" panose="020F0502020204030204" pitchFamily="34" charset="0"/>
                        </a:rPr>
                        <a:t>Comments</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100" b="0">
                          <a:effectLst/>
                          <a:latin typeface="Calibri" panose="020F0502020204030204" pitchFamily="34" charset="0"/>
                          <a:cs typeface="Calibri" panose="020F0502020204030204" pitchFamily="34" charset="0"/>
                        </a:rPr>
                        <a:t>Fixed error</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70888987"/>
                  </a:ext>
                </a:extLst>
              </a:tr>
              <a:tr h="470529">
                <a:tc>
                  <a:txBody>
                    <a:bodyPr/>
                    <a:lstStyle/>
                    <a:p>
                      <a:pPr algn="l">
                        <a:lnSpc>
                          <a:spcPct val="107000"/>
                        </a:lnSpc>
                        <a:spcAft>
                          <a:spcPts val="0"/>
                        </a:spcAft>
                      </a:pPr>
                      <a:r>
                        <a:rPr lang="en-GB" sz="1000" b="0">
                          <a:effectLst/>
                          <a:latin typeface="Calibri" panose="020F0502020204030204" pitchFamily="34" charset="0"/>
                          <a:cs typeface="Calibri" panose="020F0502020204030204" pitchFamily="34" charset="0"/>
                        </a:rPr>
                        <a:t>29/10/2019</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000" b="0">
                          <a:effectLst/>
                          <a:latin typeface="Calibri" panose="020F0502020204030204" pitchFamily="34" charset="0"/>
                          <a:cs typeface="Calibri" panose="020F0502020204030204" pitchFamily="34" charset="0"/>
                        </a:rPr>
                        <a:t>Line: 24</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000" b="0">
                          <a:effectLst/>
                          <a:latin typeface="Calibri" panose="020F0502020204030204" pitchFamily="34" charset="0"/>
                          <a:cs typeface="Calibri" panose="020F0502020204030204" pitchFamily="34" charset="0"/>
                        </a:rPr>
                        <a:t>1</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000" b="0">
                          <a:effectLst/>
                          <a:latin typeface="Calibri" panose="020F0502020204030204" pitchFamily="34" charset="0"/>
                          <a:cs typeface="Calibri" panose="020F0502020204030204" pitchFamily="34" charset="0"/>
                        </a:rPr>
                        <a:t>MessageBox.Show(“Please input the user name”)</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000" b="0">
                          <a:effectLst/>
                          <a:latin typeface="Calibri" panose="020F0502020204030204" pitchFamily="34" charset="0"/>
                          <a:cs typeface="Calibri" panose="020F0502020204030204" pitchFamily="34" charset="0"/>
                        </a:rPr>
                        <a:t>Add speech marks to the text.</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000" b="0">
                          <a:effectLst/>
                          <a:latin typeface="Calibri" panose="020F0502020204030204" pitchFamily="34" charset="0"/>
                          <a:cs typeface="Calibri" panose="020F0502020204030204" pitchFamily="34" charset="0"/>
                        </a:rPr>
                        <a:t>Yes</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722484163"/>
                  </a:ext>
                </a:extLst>
              </a:tr>
              <a:tr h="2097143">
                <a:tc>
                  <a:txBody>
                    <a:bodyPr/>
                    <a:lstStyle/>
                    <a:p>
                      <a:pPr algn="l">
                        <a:lnSpc>
                          <a:spcPct val="107000"/>
                        </a:lnSpc>
                        <a:spcAft>
                          <a:spcPts val="0"/>
                        </a:spcAft>
                      </a:pPr>
                      <a:r>
                        <a:rPr lang="en-GB" sz="1100" b="0">
                          <a:effectLst/>
                          <a:latin typeface="Calibri" panose="020F0502020204030204" pitchFamily="34" charset="0"/>
                          <a:cs typeface="Calibri" panose="020F0502020204030204" pitchFamily="34" charset="0"/>
                        </a:rPr>
                        <a:t>29/10/2019</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100" b="0">
                          <a:effectLst/>
                          <a:latin typeface="Calibri" panose="020F0502020204030204" pitchFamily="34" charset="0"/>
                          <a:cs typeface="Calibri" panose="020F0502020204030204" pitchFamily="34" charset="0"/>
                        </a:rPr>
                        <a:t>Line: 24</a:t>
                      </a:r>
                    </a:p>
                    <a:p>
                      <a:pPr algn="l">
                        <a:lnSpc>
                          <a:spcPct val="107000"/>
                        </a:lnSpc>
                        <a:spcAft>
                          <a:spcPts val="0"/>
                        </a:spcAft>
                      </a:pPr>
                      <a:r>
                        <a:rPr lang="en-GB" sz="1100" b="0">
                          <a:effectLst/>
                          <a:latin typeface="Calibri" panose="020F0502020204030204" pitchFamily="34" charset="0"/>
                          <a:cs typeface="Calibri" panose="020F0502020204030204" pitchFamily="34" charset="0"/>
                        </a:rPr>
                        <a:t>Line: 37</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100" b="0">
                          <a:effectLst/>
                          <a:latin typeface="Calibri" panose="020F0502020204030204" pitchFamily="34" charset="0"/>
                          <a:cs typeface="Calibri" panose="020F0502020204030204" pitchFamily="34" charset="0"/>
                        </a:rPr>
                        <a:t>2</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950" b="0" dirty="0" err="1">
                          <a:effectLst/>
                          <a:latin typeface="Calibri" panose="020F0502020204030204" pitchFamily="34" charset="0"/>
                          <a:cs typeface="Calibri" panose="020F0502020204030204" pitchFamily="34" charset="0"/>
                        </a:rPr>
                        <a:t>this.Close</a:t>
                      </a:r>
                      <a:r>
                        <a:rPr lang="en-GB" sz="950" b="0" dirty="0">
                          <a:effectLst/>
                          <a:latin typeface="Calibri" panose="020F0502020204030204" pitchFamily="34" charset="0"/>
                          <a:cs typeface="Calibri" panose="020F0502020204030204" pitchFamily="34" charset="0"/>
                        </a:rPr>
                        <a:t>();</a:t>
                      </a:r>
                      <a:endParaRPr lang="en-GB"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100" b="0" dirty="0">
                          <a:effectLst/>
                          <a:latin typeface="Calibri" panose="020F0502020204030204" pitchFamily="34" charset="0"/>
                          <a:cs typeface="Calibri" panose="020F0502020204030204" pitchFamily="34" charset="0"/>
                        </a:rPr>
                        <a:t>Add brackets at the end of the “</a:t>
                      </a:r>
                      <a:r>
                        <a:rPr lang="en-GB" sz="1100" b="0" dirty="0" err="1">
                          <a:effectLst/>
                          <a:latin typeface="Calibri" panose="020F0502020204030204" pitchFamily="34" charset="0"/>
                          <a:cs typeface="Calibri" panose="020F0502020204030204" pitchFamily="34" charset="0"/>
                        </a:rPr>
                        <a:t>this.Close</a:t>
                      </a:r>
                      <a:r>
                        <a:rPr lang="en-GB" sz="1100" b="0" dirty="0">
                          <a:effectLst/>
                          <a:latin typeface="Calibri" panose="020F0502020204030204" pitchFamily="34" charset="0"/>
                          <a:cs typeface="Calibri" panose="020F0502020204030204" pitchFamily="34" charset="0"/>
                        </a:rPr>
                        <a:t>()”; </a:t>
                      </a:r>
                    </a:p>
                    <a:p>
                      <a:pPr algn="l">
                        <a:lnSpc>
                          <a:spcPct val="107000"/>
                        </a:lnSpc>
                        <a:spcAft>
                          <a:spcPts val="0"/>
                        </a:spcAft>
                      </a:pPr>
                      <a:r>
                        <a:rPr lang="en-GB" sz="1100" b="0" dirty="0">
                          <a:effectLst/>
                          <a:latin typeface="Calibri" panose="020F0502020204030204" pitchFamily="34" charset="0"/>
                          <a:cs typeface="Calibri" panose="020F0502020204030204" pitchFamily="34" charset="0"/>
                        </a:rPr>
                        <a:t>When selecting Log in button displays message instead of going to the next login form.</a:t>
                      </a:r>
                      <a:endParaRPr lang="en-GB"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100" b="0" dirty="0">
                          <a:effectLst/>
                          <a:latin typeface="Calibri" panose="020F0502020204030204" pitchFamily="34" charset="0"/>
                          <a:cs typeface="Calibri" panose="020F0502020204030204" pitchFamily="34" charset="0"/>
                        </a:rPr>
                        <a:t>Yes</a:t>
                      </a:r>
                    </a:p>
                    <a:p>
                      <a:pPr algn="l">
                        <a:lnSpc>
                          <a:spcPct val="107000"/>
                        </a:lnSpc>
                        <a:spcAft>
                          <a:spcPts val="0"/>
                        </a:spcAft>
                      </a:pPr>
                      <a:r>
                        <a:rPr lang="en-GB" sz="1100" b="0" dirty="0">
                          <a:effectLst/>
                          <a:latin typeface="Calibri" panose="020F0502020204030204" pitchFamily="34" charset="0"/>
                          <a:cs typeface="Calibri" panose="020F0502020204030204" pitchFamily="34" charset="0"/>
                        </a:rPr>
                        <a:t> </a:t>
                      </a:r>
                    </a:p>
                    <a:p>
                      <a:pPr algn="l">
                        <a:lnSpc>
                          <a:spcPct val="107000"/>
                        </a:lnSpc>
                        <a:spcAft>
                          <a:spcPts val="0"/>
                        </a:spcAft>
                      </a:pPr>
                      <a:r>
                        <a:rPr lang="en-GB" sz="1100" b="0" dirty="0">
                          <a:effectLst/>
                          <a:latin typeface="Calibri" panose="020F0502020204030204" pitchFamily="34" charset="0"/>
                          <a:cs typeface="Calibri" panose="020F0502020204030204" pitchFamily="34" charset="0"/>
                        </a:rPr>
                        <a:t> </a:t>
                      </a:r>
                    </a:p>
                    <a:p>
                      <a:pPr algn="l">
                        <a:lnSpc>
                          <a:spcPct val="107000"/>
                        </a:lnSpc>
                        <a:spcAft>
                          <a:spcPts val="0"/>
                        </a:spcAft>
                      </a:pPr>
                      <a:r>
                        <a:rPr lang="en-GB" sz="1100" b="0" dirty="0">
                          <a:effectLst/>
                          <a:latin typeface="Calibri" panose="020F0502020204030204" pitchFamily="34" charset="0"/>
                          <a:cs typeface="Calibri" panose="020F0502020204030204" pitchFamily="34" charset="0"/>
                        </a:rPr>
                        <a:t> </a:t>
                      </a:r>
                    </a:p>
                    <a:p>
                      <a:pPr algn="l">
                        <a:lnSpc>
                          <a:spcPct val="107000"/>
                        </a:lnSpc>
                        <a:spcAft>
                          <a:spcPts val="0"/>
                        </a:spcAft>
                      </a:pPr>
                      <a:r>
                        <a:rPr lang="en-GB" sz="1100" b="0" dirty="0">
                          <a:effectLst/>
                          <a:latin typeface="Calibri" panose="020F0502020204030204" pitchFamily="34" charset="0"/>
                          <a:cs typeface="Calibri" panose="020F0502020204030204" pitchFamily="34" charset="0"/>
                        </a:rPr>
                        <a:t> </a:t>
                      </a:r>
                    </a:p>
                    <a:p>
                      <a:pPr algn="l">
                        <a:lnSpc>
                          <a:spcPct val="107000"/>
                        </a:lnSpc>
                        <a:spcAft>
                          <a:spcPts val="0"/>
                        </a:spcAft>
                      </a:pPr>
                      <a:r>
                        <a:rPr lang="en-GB" sz="1100" b="0" dirty="0">
                          <a:effectLst/>
                          <a:latin typeface="Calibri" panose="020F0502020204030204" pitchFamily="34" charset="0"/>
                          <a:cs typeface="Calibri" panose="020F0502020204030204" pitchFamily="34" charset="0"/>
                        </a:rPr>
                        <a:t>Yes</a:t>
                      </a:r>
                      <a:endParaRPr lang="en-GB"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653626668"/>
                  </a:ext>
                </a:extLst>
              </a:tr>
              <a:tr h="341334">
                <a:tc>
                  <a:txBody>
                    <a:bodyPr/>
                    <a:lstStyle/>
                    <a:p>
                      <a:pPr algn="l">
                        <a:lnSpc>
                          <a:spcPct val="107000"/>
                        </a:lnSpc>
                        <a:spcAft>
                          <a:spcPts val="0"/>
                        </a:spcAft>
                      </a:pPr>
                      <a:r>
                        <a:rPr lang="en-GB" sz="1000" b="0">
                          <a:effectLst/>
                          <a:latin typeface="Calibri" panose="020F0502020204030204" pitchFamily="34" charset="0"/>
                          <a:cs typeface="Calibri" panose="020F0502020204030204" pitchFamily="34" charset="0"/>
                        </a:rPr>
                        <a:t>29/10/2019</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000" b="0">
                          <a:effectLst/>
                          <a:latin typeface="Calibri" panose="020F0502020204030204" pitchFamily="34" charset="0"/>
                          <a:cs typeface="Calibri" panose="020F0502020204030204" pitchFamily="34" charset="0"/>
                        </a:rPr>
                        <a:t>N/A</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000" b="0">
                          <a:effectLst/>
                          <a:latin typeface="Calibri" panose="020F0502020204030204" pitchFamily="34" charset="0"/>
                          <a:cs typeface="Calibri" panose="020F0502020204030204" pitchFamily="34" charset="0"/>
                        </a:rPr>
                        <a:t>0</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100" b="0" dirty="0">
                          <a:effectLst/>
                          <a:latin typeface="Calibri" panose="020F0502020204030204" pitchFamily="34" charset="0"/>
                          <a:cs typeface="Calibri" panose="020F0502020204030204" pitchFamily="34" charset="0"/>
                        </a:rPr>
                        <a:t>Sign in button moves to next form </a:t>
                      </a:r>
                      <a:endParaRPr lang="en-GB"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100" b="0">
                          <a:effectLst/>
                          <a:latin typeface="Calibri" panose="020F0502020204030204" pitchFamily="34" charset="0"/>
                          <a:cs typeface="Calibri" panose="020F0502020204030204" pitchFamily="34" charset="0"/>
                        </a:rPr>
                        <a:t>N/A</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100" b="0" dirty="0">
                          <a:effectLst/>
                          <a:latin typeface="Calibri" panose="020F0502020204030204" pitchFamily="34" charset="0"/>
                          <a:cs typeface="Calibri" panose="020F0502020204030204" pitchFamily="34" charset="0"/>
                        </a:rPr>
                        <a:t>N/A</a:t>
                      </a:r>
                      <a:endParaRPr lang="en-GB"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929220705"/>
                  </a:ext>
                </a:extLst>
              </a:tr>
            </a:tbl>
          </a:graphicData>
        </a:graphic>
      </p:graphicFrame>
    </p:spTree>
    <p:extLst>
      <p:ext uri="{BB962C8B-B14F-4D97-AF65-F5344CB8AC3E}">
        <p14:creationId xmlns:p14="http://schemas.microsoft.com/office/powerpoint/2010/main" val="28508917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2" y="551350"/>
            <a:ext cx="11125201" cy="1480650"/>
          </a:xfrm>
        </p:spPr>
        <p:txBody>
          <a:bodyPr/>
          <a:lstStyle/>
          <a:p>
            <a:r>
              <a:rPr lang="en-GB" dirty="0" smtClean="0"/>
              <a:t>Pair Programming Log: Driver: Jackson Observer: Darius</a:t>
            </a: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2794179501"/>
              </p:ext>
            </p:extLst>
          </p:nvPr>
        </p:nvGraphicFramePr>
        <p:xfrm>
          <a:off x="1879599" y="2099331"/>
          <a:ext cx="8175677" cy="3051187"/>
        </p:xfrm>
        <a:graphic>
          <a:graphicData uri="http://schemas.openxmlformats.org/drawingml/2006/table">
            <a:tbl>
              <a:tblPr firstRow="1" firstCol="1" bandRow="1">
                <a:tableStyleId>{5C22544A-7EE6-4342-B048-85BDC9FD1C3A}</a:tableStyleId>
              </a:tblPr>
              <a:tblGrid>
                <a:gridCol w="1294594">
                  <a:extLst>
                    <a:ext uri="{9D8B030D-6E8A-4147-A177-3AD203B41FA5}">
                      <a16:colId xmlns:a16="http://schemas.microsoft.com/office/drawing/2014/main" val="3169772730"/>
                    </a:ext>
                  </a:extLst>
                </a:gridCol>
                <a:gridCol w="1297102">
                  <a:extLst>
                    <a:ext uri="{9D8B030D-6E8A-4147-A177-3AD203B41FA5}">
                      <a16:colId xmlns:a16="http://schemas.microsoft.com/office/drawing/2014/main" val="1976435013"/>
                    </a:ext>
                  </a:extLst>
                </a:gridCol>
                <a:gridCol w="1296266">
                  <a:extLst>
                    <a:ext uri="{9D8B030D-6E8A-4147-A177-3AD203B41FA5}">
                      <a16:colId xmlns:a16="http://schemas.microsoft.com/office/drawing/2014/main" val="4033450689"/>
                    </a:ext>
                  </a:extLst>
                </a:gridCol>
                <a:gridCol w="2508067">
                  <a:extLst>
                    <a:ext uri="{9D8B030D-6E8A-4147-A177-3AD203B41FA5}">
                      <a16:colId xmlns:a16="http://schemas.microsoft.com/office/drawing/2014/main" val="1593628307"/>
                    </a:ext>
                  </a:extLst>
                </a:gridCol>
                <a:gridCol w="1779648">
                  <a:extLst>
                    <a:ext uri="{9D8B030D-6E8A-4147-A177-3AD203B41FA5}">
                      <a16:colId xmlns:a16="http://schemas.microsoft.com/office/drawing/2014/main" val="310577444"/>
                    </a:ext>
                  </a:extLst>
                </a:gridCol>
              </a:tblGrid>
              <a:tr h="1507469">
                <a:tc>
                  <a:txBody>
                    <a:bodyPr/>
                    <a:lstStyle/>
                    <a:p>
                      <a:pPr>
                        <a:lnSpc>
                          <a:spcPct val="107000"/>
                        </a:lnSpc>
                        <a:spcAft>
                          <a:spcPts val="0"/>
                        </a:spcAft>
                      </a:pPr>
                      <a:r>
                        <a:rPr lang="en-GB" sz="1100" b="0" dirty="0">
                          <a:effectLst/>
                          <a:latin typeface="Calibri" panose="020F0502020204030204" pitchFamily="34" charset="0"/>
                          <a:cs typeface="Calibri" panose="020F0502020204030204" pitchFamily="34" charset="0"/>
                        </a:rPr>
                        <a:t>Time session started</a:t>
                      </a:r>
                      <a:endParaRPr lang="en-GB"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0"/>
                        </a:spcAft>
                      </a:pPr>
                      <a:r>
                        <a:rPr lang="en-GB" sz="1100" b="0">
                          <a:effectLst/>
                          <a:latin typeface="Calibri" panose="020F0502020204030204" pitchFamily="34" charset="0"/>
                          <a:cs typeface="Calibri" panose="020F0502020204030204" pitchFamily="34" charset="0"/>
                        </a:rPr>
                        <a:t>Number of lines of code written</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0"/>
                        </a:spcAft>
                      </a:pPr>
                      <a:r>
                        <a:rPr lang="en-GB" sz="1100" b="0">
                          <a:effectLst/>
                          <a:latin typeface="Calibri" panose="020F0502020204030204" pitchFamily="34" charset="0"/>
                          <a:cs typeface="Calibri" panose="020F0502020204030204" pitchFamily="34" charset="0"/>
                        </a:rPr>
                        <a:t>Errors spotted (and by whom)</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0"/>
                        </a:spcAft>
                      </a:pPr>
                      <a:r>
                        <a:rPr lang="en-GB" sz="1100" b="0">
                          <a:effectLst/>
                          <a:latin typeface="Calibri" panose="020F0502020204030204" pitchFamily="34" charset="0"/>
                          <a:cs typeface="Calibri" panose="020F0502020204030204" pitchFamily="34" charset="0"/>
                        </a:rPr>
                        <a:t>Activity (what’s being coded), or tested, or compiled</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0"/>
                        </a:spcAft>
                      </a:pPr>
                      <a:r>
                        <a:rPr lang="en-GB" sz="1100" b="0" dirty="0">
                          <a:effectLst/>
                          <a:latin typeface="Calibri" panose="020F0502020204030204" pitchFamily="34" charset="0"/>
                          <a:cs typeface="Calibri" panose="020F0502020204030204" pitchFamily="34" charset="0"/>
                        </a:rPr>
                        <a:t>Comments</a:t>
                      </a:r>
                      <a:endParaRPr lang="en-GB"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768894708"/>
                  </a:ext>
                </a:extLst>
              </a:tr>
              <a:tr h="735076">
                <a:tc>
                  <a:txBody>
                    <a:bodyPr/>
                    <a:lstStyle/>
                    <a:p>
                      <a:pPr>
                        <a:lnSpc>
                          <a:spcPct val="107000"/>
                        </a:lnSpc>
                        <a:spcAft>
                          <a:spcPts val="0"/>
                        </a:spcAft>
                      </a:pPr>
                      <a:r>
                        <a:rPr lang="en-GB" sz="1000" b="0" dirty="0">
                          <a:effectLst/>
                          <a:latin typeface="Calibri" panose="020F0502020204030204" pitchFamily="34" charset="0"/>
                          <a:cs typeface="Calibri" panose="020F0502020204030204" pitchFamily="34" charset="0"/>
                        </a:rPr>
                        <a:t>29/10/2019</a:t>
                      </a:r>
                      <a:endParaRPr lang="en-GB"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0"/>
                        </a:spcAft>
                      </a:pPr>
                      <a:r>
                        <a:rPr lang="en-GB" sz="1000">
                          <a:effectLst/>
                          <a:latin typeface="Calibri" panose="020F0502020204030204" pitchFamily="34" charset="0"/>
                          <a:cs typeface="Calibri" panose="020F0502020204030204" pitchFamily="34" charset="0"/>
                        </a:rPr>
                        <a:t>41</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0"/>
                        </a:spcAft>
                      </a:pPr>
                      <a:r>
                        <a:rPr lang="en-GB" sz="1000">
                          <a:effectLst/>
                          <a:latin typeface="Calibri" panose="020F0502020204030204" pitchFamily="34" charset="0"/>
                          <a:cs typeface="Calibri" panose="020F0502020204030204" pitchFamily="34" charset="0"/>
                        </a:rPr>
                        <a:t>1</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0"/>
                        </a:spcAft>
                      </a:pPr>
                      <a:r>
                        <a:rPr lang="en-GB" sz="1000" dirty="0">
                          <a:effectLst/>
                          <a:latin typeface="Calibri" panose="020F0502020204030204" pitchFamily="34" charset="0"/>
                          <a:cs typeface="Calibri" panose="020F0502020204030204" pitchFamily="34" charset="0"/>
                        </a:rPr>
                        <a:t>Choose the function</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0"/>
                        </a:spcAft>
                      </a:pPr>
                      <a:r>
                        <a:rPr lang="en-GB" sz="1000" dirty="0">
                          <a:effectLst/>
                          <a:latin typeface="Calibri" panose="020F0502020204030204" pitchFamily="34" charset="0"/>
                          <a:cs typeface="Calibri" panose="020F0502020204030204" pitchFamily="34" charset="0"/>
                        </a:rPr>
                        <a:t>Use the Break for every cases</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158666904"/>
                  </a:ext>
                </a:extLst>
              </a:tr>
              <a:tr h="808642">
                <a:tc>
                  <a:txBody>
                    <a:bodyPr/>
                    <a:lstStyle/>
                    <a:p>
                      <a:pPr>
                        <a:lnSpc>
                          <a:spcPct val="107000"/>
                        </a:lnSpc>
                        <a:spcAft>
                          <a:spcPts val="0"/>
                        </a:spcAft>
                      </a:pPr>
                      <a:r>
                        <a:rPr lang="en-GB" sz="1000" b="0" dirty="0">
                          <a:effectLst/>
                          <a:latin typeface="Calibri" panose="020F0502020204030204" pitchFamily="34" charset="0"/>
                          <a:cs typeface="Calibri" panose="020F0502020204030204" pitchFamily="34" charset="0"/>
                        </a:rPr>
                        <a:t>29/10/2019</a:t>
                      </a:r>
                      <a:endParaRPr lang="en-GB"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0"/>
                        </a:spcAft>
                      </a:pPr>
                      <a:r>
                        <a:rPr lang="en-GB" sz="1100">
                          <a:effectLst/>
                          <a:latin typeface="Calibri" panose="020F0502020204030204" pitchFamily="34" charset="0"/>
                          <a:cs typeface="Calibri" panose="020F0502020204030204" pitchFamily="34" charset="0"/>
                        </a:rPr>
                        <a:t>58</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0"/>
                        </a:spcAft>
                      </a:pPr>
                      <a:r>
                        <a:rPr lang="en-GB" sz="1100">
                          <a:effectLst/>
                          <a:latin typeface="Calibri" panose="020F0502020204030204" pitchFamily="34" charset="0"/>
                          <a:cs typeface="Calibri" panose="020F0502020204030204" pitchFamily="34" charset="0"/>
                        </a:rPr>
                        <a:t>3</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0"/>
                        </a:spcAft>
                      </a:pPr>
                      <a:r>
                        <a:rPr lang="en-GB" sz="1100">
                          <a:effectLst/>
                          <a:latin typeface="Calibri" panose="020F0502020204030204" pitchFamily="34" charset="0"/>
                          <a:cs typeface="Calibri" panose="020F0502020204030204" pitchFamily="34" charset="0"/>
                        </a:rPr>
                        <a:t>Update playlist</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0"/>
                        </a:spcAft>
                      </a:pPr>
                      <a:r>
                        <a:rPr lang="en-GB" sz="1100" dirty="0">
                          <a:effectLst/>
                          <a:latin typeface="Calibri" panose="020F0502020204030204" pitchFamily="34" charset="0"/>
                          <a:cs typeface="Calibri" panose="020F0502020204030204" pitchFamily="34" charset="0"/>
                        </a:rPr>
                        <a:t>Remember to press; at the end of codes</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40820032"/>
                  </a:ext>
                </a:extLst>
              </a:tr>
            </a:tbl>
          </a:graphicData>
        </a:graphic>
      </p:graphicFrame>
      <p:sp>
        <p:nvSpPr>
          <p:cNvPr id="5" name="Rectangle 1"/>
          <p:cNvSpPr>
            <a:spLocks noChangeArrowheads="1"/>
          </p:cNvSpPr>
          <p:nvPr/>
        </p:nvSpPr>
        <p:spPr bwMode="auto">
          <a:xfrm>
            <a:off x="917045" y="2217738"/>
            <a:ext cx="14128073" cy="77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32019375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197</TotalTime>
  <Words>1246</Words>
  <Application>Microsoft Office PowerPoint</Application>
  <PresentationFormat>Widescreen</PresentationFormat>
  <Paragraphs>202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Times New Roman</vt:lpstr>
      <vt:lpstr>Tw Cen MT</vt:lpstr>
      <vt:lpstr>Tw Cen MT Condensed</vt:lpstr>
      <vt:lpstr>Wingdings 3</vt:lpstr>
      <vt:lpstr>Integral</vt:lpstr>
      <vt:lpstr>Software Presentation</vt:lpstr>
      <vt:lpstr>Group Dynamics</vt:lpstr>
      <vt:lpstr>User Stories</vt:lpstr>
      <vt:lpstr>Completing 1st Sprint</vt:lpstr>
      <vt:lpstr>Product Backlog </vt:lpstr>
      <vt:lpstr>Sprint Backlog </vt:lpstr>
      <vt:lpstr>Sprint Planning  </vt:lpstr>
      <vt:lpstr>Pair Programming Log: Driver: Darius Observer: Jackson</vt:lpstr>
      <vt:lpstr>Pair Programming Log: Driver: Jackson Observer: Darius</vt:lpstr>
      <vt:lpstr>Pair Programming Log: Driver: Luke Observer: Darius</vt:lpstr>
      <vt:lpstr>Pair Programming Log: Driver: Luke Observer: Hayden</vt:lpstr>
      <vt:lpstr>Pair Programming Log: Driver: HAYDEN Observer: luke</vt:lpstr>
      <vt:lpstr>Class Diagram</vt:lpstr>
      <vt:lpstr>Tools and Toolsets</vt:lpstr>
      <vt:lpstr>Evaluation</vt:lpstr>
      <vt:lpstr>Thank you</vt:lpstr>
    </vt:vector>
  </TitlesOfParts>
  <Company>University of Lincoln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Presentation</dc:title>
  <dc:creator>test</dc:creator>
  <cp:lastModifiedBy>test</cp:lastModifiedBy>
  <cp:revision>21</cp:revision>
  <dcterms:created xsi:type="dcterms:W3CDTF">2019-10-29T13:56:36Z</dcterms:created>
  <dcterms:modified xsi:type="dcterms:W3CDTF">2019-11-12T15:01:49Z</dcterms:modified>
</cp:coreProperties>
</file>