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5" r:id="rId7"/>
    <p:sldId id="267" r:id="rId8"/>
    <p:sldId id="269" r:id="rId9"/>
    <p:sldId id="270" r:id="rId10"/>
    <p:sldId id="271" r:id="rId11"/>
    <p:sldId id="262" r:id="rId12"/>
    <p:sldId id="272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ohnnycrazy.github.io/SpotifyAPI-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8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HAYDEN Observer: </a:t>
            </a:r>
            <a:r>
              <a:rPr lang="en-GB" dirty="0" err="1" smtClean="0"/>
              <a:t>luke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62404"/>
              </p:ext>
            </p:extLst>
          </p:nvPr>
        </p:nvGraphicFramePr>
        <p:xfrm>
          <a:off x="778932" y="2217738"/>
          <a:ext cx="9922936" cy="3421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411">
                  <a:extLst>
                    <a:ext uri="{9D8B030D-6E8A-4147-A177-3AD203B41FA5}">
                      <a16:colId xmlns:a16="http://schemas.microsoft.com/office/drawing/2014/main" val="4223646850"/>
                    </a:ext>
                  </a:extLst>
                </a:gridCol>
                <a:gridCol w="1378411">
                  <a:extLst>
                    <a:ext uri="{9D8B030D-6E8A-4147-A177-3AD203B41FA5}">
                      <a16:colId xmlns:a16="http://schemas.microsoft.com/office/drawing/2014/main" val="1331053190"/>
                    </a:ext>
                  </a:extLst>
                </a:gridCol>
                <a:gridCol w="1332735">
                  <a:extLst>
                    <a:ext uri="{9D8B030D-6E8A-4147-A177-3AD203B41FA5}">
                      <a16:colId xmlns:a16="http://schemas.microsoft.com/office/drawing/2014/main" val="3131590779"/>
                    </a:ext>
                  </a:extLst>
                </a:gridCol>
                <a:gridCol w="2204646">
                  <a:extLst>
                    <a:ext uri="{9D8B030D-6E8A-4147-A177-3AD203B41FA5}">
                      <a16:colId xmlns:a16="http://schemas.microsoft.com/office/drawing/2014/main" val="3260387674"/>
                    </a:ext>
                  </a:extLst>
                </a:gridCol>
                <a:gridCol w="3628733">
                  <a:extLst>
                    <a:ext uri="{9D8B030D-6E8A-4147-A177-3AD203B41FA5}">
                      <a16:colId xmlns:a16="http://schemas.microsoft.com/office/drawing/2014/main" val="915574396"/>
                    </a:ext>
                  </a:extLst>
                </a:gridCol>
              </a:tblGrid>
              <a:tr h="17920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Time session started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Number of lines of code written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Errors spotted (and by whom)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Activity (what’s being coded), or tested, or compiled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337225"/>
                  </a:ext>
                </a:extLst>
              </a:tr>
              <a:tr h="1629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30/10/2019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4:15pm – 5:15pm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 lines of code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 errors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 search using the Spotify API. By querying random search parameters. 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Used  this library </a:t>
                      </a:r>
                      <a:r>
                        <a:rPr lang="en-GB" sz="1000" u="sng" dirty="0">
                          <a:effectLst/>
                          <a:hlinkClick r:id="rId2"/>
                        </a:rPr>
                        <a:t>https://johnnycrazy.github.io/SpotifyAPI-NET/</a:t>
                      </a:r>
                      <a:r>
                        <a:rPr lang="en-GB" sz="1000" dirty="0">
                          <a:effectLst/>
                        </a:rPr>
                        <a:t> to write our code for the Spotify API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57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5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/>
              <a:t>Sprint Backlog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600" dirty="0"/>
              <a:t>Sprint Backlog is a list a task identified by the scrum team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7" y="1731432"/>
            <a:ext cx="9310364" cy="3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601F-B207-438D-9C72-46864FF4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3437F-9BA3-4AB8-96FC-25ED992F4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4" t="13293" b="-1060"/>
          <a:stretch/>
        </p:blipFill>
        <p:spPr>
          <a:xfrm>
            <a:off x="833353" y="2005892"/>
            <a:ext cx="10683717" cy="46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1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Toolsets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As a group, we have used the github platform to upload pieces of work which contributes to the overall assignment. </a:t>
            </a:r>
          </a:p>
          <a:p>
            <a:pPr marL="0" indent="0">
              <a:buNone/>
            </a:pPr>
            <a:r>
              <a:rPr lang="en-GB" dirty="0" smtClean="0"/>
              <a:t>We have also used Draw.io to create any diagrams required throughout. </a:t>
            </a:r>
          </a:p>
          <a:p>
            <a:pPr marL="0" indent="0">
              <a:buNone/>
            </a:pPr>
            <a:r>
              <a:rPr lang="en-GB" dirty="0" smtClean="0"/>
              <a:t>Visual studio Windows forms Framework,  </a:t>
            </a:r>
          </a:p>
          <a:p>
            <a:pPr marL="0" indent="0">
              <a:buNone/>
            </a:pPr>
            <a:r>
              <a:rPr lang="en-GB" dirty="0" smtClean="0"/>
              <a:t>Used Spotify-NET API Libraries (SpotifyAPI.Web, SpotifyAPI.Web.Auth, SpotifyAPI.Web.Models): website used </a:t>
            </a:r>
            <a:r>
              <a:rPr lang="en-GB" dirty="0"/>
              <a:t>https://johnnycrazy.github.io/SpotifyAPI-NET/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Used News API</a:t>
            </a:r>
            <a:r>
              <a:rPr lang="en-GB" dirty="0"/>
              <a:t>: website used https://newsapi.org/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81947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2" y="2294094"/>
            <a:ext cx="2798364" cy="1499616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5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23239" cy="4023360"/>
          </a:xfrm>
        </p:spPr>
        <p:txBody>
          <a:bodyPr>
            <a:normAutofit/>
          </a:bodyPr>
          <a:lstStyle/>
          <a:p>
            <a:r>
              <a:rPr lang="en-GB" dirty="0" smtClean="0"/>
              <a:t>Each member of the group has suggested ideas and improvements throughout the ongoing weeks. </a:t>
            </a:r>
          </a:p>
          <a:p>
            <a:r>
              <a:rPr lang="en-GB" dirty="0" smtClean="0"/>
              <a:t>Luke – Set up </a:t>
            </a:r>
            <a:r>
              <a:rPr lang="en-GB" dirty="0"/>
              <a:t>G</a:t>
            </a:r>
            <a:r>
              <a:rPr lang="en-GB" dirty="0" smtClean="0"/>
              <a:t>ithub </a:t>
            </a:r>
            <a:r>
              <a:rPr lang="en-GB" dirty="0"/>
              <a:t>platform, Pair programming </a:t>
            </a:r>
            <a:r>
              <a:rPr lang="en-GB" dirty="0" smtClean="0"/>
              <a:t>logs, programmed </a:t>
            </a:r>
            <a:r>
              <a:rPr lang="en-GB" dirty="0"/>
              <a:t>artefact, Product backlog </a:t>
            </a:r>
            <a:endParaRPr lang="en-GB" dirty="0" smtClean="0"/>
          </a:p>
          <a:p>
            <a:r>
              <a:rPr lang="en-GB" dirty="0" smtClean="0"/>
              <a:t>Darius – Pair programming logs, Programmed artefact, </a:t>
            </a:r>
            <a:r>
              <a:rPr lang="en-GB" dirty="0"/>
              <a:t>Class Diagram, Product </a:t>
            </a:r>
            <a:r>
              <a:rPr lang="en-GB" dirty="0" smtClean="0"/>
              <a:t>backlog</a:t>
            </a:r>
          </a:p>
          <a:p>
            <a:r>
              <a:rPr lang="en-GB" dirty="0" smtClean="0"/>
              <a:t> Hayden – </a:t>
            </a:r>
            <a:r>
              <a:rPr lang="en-GB" dirty="0"/>
              <a:t>Pair programming </a:t>
            </a:r>
            <a:r>
              <a:rPr lang="en-GB" dirty="0" smtClean="0"/>
              <a:t>logs, Programmed artefact </a:t>
            </a:r>
          </a:p>
          <a:p>
            <a:r>
              <a:rPr lang="en-GB" dirty="0" smtClean="0"/>
              <a:t>Savannah – </a:t>
            </a:r>
            <a:r>
              <a:rPr lang="en-GB" dirty="0"/>
              <a:t>Product backlog, sprint planning, user </a:t>
            </a:r>
            <a:r>
              <a:rPr lang="en-GB" dirty="0" smtClean="0"/>
              <a:t>stories, presentation</a:t>
            </a:r>
          </a:p>
          <a:p>
            <a:r>
              <a:rPr lang="en-GB" dirty="0" smtClean="0"/>
              <a:t>Caitlin – Product backlog, sprint planning, sprint backlog, user stories </a:t>
            </a:r>
          </a:p>
          <a:p>
            <a:r>
              <a:rPr lang="en-GB" dirty="0" smtClean="0"/>
              <a:t>Jackson – UI, Pair Programming logs, 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24089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As </a:t>
            </a:r>
            <a:r>
              <a:rPr lang="en-GB" b="1" dirty="0"/>
              <a:t>a &lt; type of user &gt;, I want &lt; some goal &gt; so that &lt; some reason &gt;.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As a user I want to authorise my account without any errors so that I can access Spotify’s news related playlists.</a:t>
            </a:r>
          </a:p>
          <a:p>
            <a:r>
              <a:rPr lang="en-GB" dirty="0"/>
              <a:t>As a user I want to read the article related to the song on the playlist</a:t>
            </a:r>
          </a:p>
          <a:p>
            <a:r>
              <a:rPr lang="en-GB" dirty="0"/>
              <a:t>As a user I want a user friendly, easy and efficient GUI so that my experience is pleasant and enjoyable. </a:t>
            </a:r>
          </a:p>
          <a:p>
            <a:r>
              <a:rPr lang="en-GB" dirty="0"/>
              <a:t>As a user I want to be able to download my news related playlist to listen offline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9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36" y="43558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Product Backlog </a:t>
            </a:r>
            <a:br>
              <a:rPr lang="en-GB" dirty="0" smtClean="0"/>
            </a:br>
            <a:r>
              <a:rPr lang="en-GB" sz="1600" b="1" dirty="0"/>
              <a:t>-</a:t>
            </a:r>
            <a:r>
              <a:rPr lang="en-GB" sz="1600" dirty="0"/>
              <a:t>Feature required for Spotify </a:t>
            </a:r>
            <a:br>
              <a:rPr lang="en-GB" sz="1600" dirty="0"/>
            </a:br>
            <a:r>
              <a:rPr lang="en-GB" sz="1600" dirty="0" smtClean="0"/>
              <a:t>-Product </a:t>
            </a:r>
            <a:r>
              <a:rPr lang="en-GB" sz="1600" dirty="0"/>
              <a:t>backlog placed in correct sequence – </a:t>
            </a:r>
            <a:r>
              <a:rPr lang="en-GB" sz="1600" dirty="0" smtClean="0"/>
              <a:t>Value/Cost/Knowledge/Risk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NOT FINISHED 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649388" y="2226754"/>
          <a:ext cx="4469362" cy="4141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773">
                  <a:extLst>
                    <a:ext uri="{9D8B030D-6E8A-4147-A177-3AD203B41FA5}">
                      <a16:colId xmlns:a16="http://schemas.microsoft.com/office/drawing/2014/main" val="2461879978"/>
                    </a:ext>
                  </a:extLst>
                </a:gridCol>
                <a:gridCol w="1212022">
                  <a:extLst>
                    <a:ext uri="{9D8B030D-6E8A-4147-A177-3AD203B41FA5}">
                      <a16:colId xmlns:a16="http://schemas.microsoft.com/office/drawing/2014/main" val="1059767346"/>
                    </a:ext>
                  </a:extLst>
                </a:gridCol>
                <a:gridCol w="575525">
                  <a:extLst>
                    <a:ext uri="{9D8B030D-6E8A-4147-A177-3AD203B41FA5}">
                      <a16:colId xmlns:a16="http://schemas.microsoft.com/office/drawing/2014/main" val="1418945718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2437744196"/>
                    </a:ext>
                  </a:extLst>
                </a:gridCol>
                <a:gridCol w="894269">
                  <a:extLst>
                    <a:ext uri="{9D8B030D-6E8A-4147-A177-3AD203B41FA5}">
                      <a16:colId xmlns:a16="http://schemas.microsoft.com/office/drawing/2014/main" val="3514644214"/>
                    </a:ext>
                  </a:extLst>
                </a:gridCol>
              </a:tblGrid>
              <a:tr h="28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Product Backlog Item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Sprint Points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Business Value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Priority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974479799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414680188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Create a playlist that’s relating the new headlines of the day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878458424"/>
                  </a:ext>
                </a:extLst>
              </a:tr>
              <a:tr h="8910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a user friendly, easy and efficient GUI so that my experience is pleasant and enjoyable.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4124026374"/>
                  </a:ext>
                </a:extLst>
              </a:tr>
              <a:tr h="394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Saving the playlist to the users account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984354453"/>
                  </a:ext>
                </a:extLst>
              </a:tr>
              <a:tr h="547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155195183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to be able to download my news related playlist to listen offline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4682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5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 smtClean="0"/>
              <a:t>Sprint Planning </a:t>
            </a:r>
            <a:br>
              <a:rPr lang="en-GB" dirty="0" smtClean="0"/>
            </a:br>
            <a:r>
              <a:rPr lang="en-GB" sz="2200" dirty="0"/>
              <a:t>Sprint Planning is the subset of the product backlog </a:t>
            </a:r>
            <a:br>
              <a:rPr lang="en-GB" sz="2200" dirty="0"/>
            </a:br>
            <a:r>
              <a:rPr lang="en-GB" sz="2200" dirty="0"/>
              <a:t>During sprint planning the team have agreed on a sprint goal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859"/>
              </p:ext>
            </p:extLst>
          </p:nvPr>
        </p:nvGraphicFramePr>
        <p:xfrm>
          <a:off x="2477015" y="2069868"/>
          <a:ext cx="5636207" cy="4022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235">
                  <a:extLst>
                    <a:ext uri="{9D8B030D-6E8A-4147-A177-3AD203B41FA5}">
                      <a16:colId xmlns:a16="http://schemas.microsoft.com/office/drawing/2014/main" val="495754055"/>
                    </a:ext>
                  </a:extLst>
                </a:gridCol>
                <a:gridCol w="2832141">
                  <a:extLst>
                    <a:ext uri="{9D8B030D-6E8A-4147-A177-3AD203B41FA5}">
                      <a16:colId xmlns:a16="http://schemas.microsoft.com/office/drawing/2014/main" val="1782140272"/>
                    </a:ext>
                  </a:extLst>
                </a:gridCol>
                <a:gridCol w="1944831">
                  <a:extLst>
                    <a:ext uri="{9D8B030D-6E8A-4147-A177-3AD203B41FA5}">
                      <a16:colId xmlns:a16="http://schemas.microsoft.com/office/drawing/2014/main" val="3274615722"/>
                    </a:ext>
                  </a:extLst>
                </a:gridCol>
              </a:tblGrid>
              <a:tr h="354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Backlog ID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– To do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Outcome – What to Achieve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37617253"/>
                  </a:ext>
                </a:extLst>
              </a:tr>
              <a:tr h="828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be-able to log in to their account with having any errors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 able to sign up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27029079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Create a playlist that’s relating the new headlines of the day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create daily playlist relating the news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874575996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a user friendly, easy and efficient GUI so that my experience is pleasant and enjoyable.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To create a UI that the clients can use which is efficient and is user friendly.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90683836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Saving the playlist to the users account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For the clients to be able to save the playlist to their individual user account.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305130590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be able to give you the link to be able to  read an article relating the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285995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6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to be able to download my news related playlist to listen offline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To program Spotify making sure  the clients/ customers able to download the playlist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388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6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751733" cy="1480650"/>
          </a:xfrm>
        </p:spPr>
        <p:txBody>
          <a:bodyPr/>
          <a:lstStyle/>
          <a:p>
            <a:r>
              <a:rPr lang="en-GB" dirty="0" smtClean="0"/>
              <a:t>Pair Programming Log: Driver: Darius Observer: Jackson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3871"/>
              </p:ext>
            </p:extLst>
          </p:nvPr>
        </p:nvGraphicFramePr>
        <p:xfrm>
          <a:off x="185575" y="2032001"/>
          <a:ext cx="10888826" cy="384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991">
                  <a:extLst>
                    <a:ext uri="{9D8B030D-6E8A-4147-A177-3AD203B41FA5}">
                      <a16:colId xmlns:a16="http://schemas.microsoft.com/office/drawing/2014/main" val="1808003361"/>
                    </a:ext>
                  </a:extLst>
                </a:gridCol>
                <a:gridCol w="1385672">
                  <a:extLst>
                    <a:ext uri="{9D8B030D-6E8A-4147-A177-3AD203B41FA5}">
                      <a16:colId xmlns:a16="http://schemas.microsoft.com/office/drawing/2014/main" val="3035148868"/>
                    </a:ext>
                  </a:extLst>
                </a:gridCol>
                <a:gridCol w="1384779">
                  <a:extLst>
                    <a:ext uri="{9D8B030D-6E8A-4147-A177-3AD203B41FA5}">
                      <a16:colId xmlns:a16="http://schemas.microsoft.com/office/drawing/2014/main" val="1092703709"/>
                    </a:ext>
                  </a:extLst>
                </a:gridCol>
                <a:gridCol w="2679322">
                  <a:extLst>
                    <a:ext uri="{9D8B030D-6E8A-4147-A177-3AD203B41FA5}">
                      <a16:colId xmlns:a16="http://schemas.microsoft.com/office/drawing/2014/main" val="1943483210"/>
                    </a:ext>
                  </a:extLst>
                </a:gridCol>
                <a:gridCol w="2028031">
                  <a:extLst>
                    <a:ext uri="{9D8B030D-6E8A-4147-A177-3AD203B41FA5}">
                      <a16:colId xmlns:a16="http://schemas.microsoft.com/office/drawing/2014/main" val="894418458"/>
                    </a:ext>
                  </a:extLst>
                </a:gridCol>
                <a:gridCol w="2028031">
                  <a:extLst>
                    <a:ext uri="{9D8B030D-6E8A-4147-A177-3AD203B41FA5}">
                      <a16:colId xmlns:a16="http://schemas.microsoft.com/office/drawing/2014/main" val="4228983985"/>
                    </a:ext>
                  </a:extLst>
                </a:gridCol>
              </a:tblGrid>
              <a:tr h="9369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session started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lines of code written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Errors spotted (and by whom)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(what’s being coded), or tested, or compiled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Fixed error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888987"/>
                  </a:ext>
                </a:extLst>
              </a:tr>
              <a:tr h="4705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24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MessageBox.Show(“Please input the user name”)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speech marks to the text.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484163"/>
                  </a:ext>
                </a:extLst>
              </a:tr>
              <a:tr h="20971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24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Line: 37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5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this.Close</a:t>
                      </a:r>
                      <a:r>
                        <a:rPr lang="en-GB" sz="95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();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brackets at the end of the “</a:t>
                      </a:r>
                      <a:r>
                        <a:rPr lang="en-GB" sz="11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this.Close</a:t>
                      </a: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()”;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selecting Log in button displays message instead of going to the next login form.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626668"/>
                  </a:ext>
                </a:extLst>
              </a:tr>
              <a:tr h="3413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 in button moves to next form 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2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8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Jackson Observer: Darius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24319"/>
              </p:ext>
            </p:extLst>
          </p:nvPr>
        </p:nvGraphicFramePr>
        <p:xfrm>
          <a:off x="778932" y="2353331"/>
          <a:ext cx="8175677" cy="3051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594">
                  <a:extLst>
                    <a:ext uri="{9D8B030D-6E8A-4147-A177-3AD203B41FA5}">
                      <a16:colId xmlns:a16="http://schemas.microsoft.com/office/drawing/2014/main" val="3169772730"/>
                    </a:ext>
                  </a:extLst>
                </a:gridCol>
                <a:gridCol w="1297102">
                  <a:extLst>
                    <a:ext uri="{9D8B030D-6E8A-4147-A177-3AD203B41FA5}">
                      <a16:colId xmlns:a16="http://schemas.microsoft.com/office/drawing/2014/main" val="1976435013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4033450689"/>
                    </a:ext>
                  </a:extLst>
                </a:gridCol>
                <a:gridCol w="2508067">
                  <a:extLst>
                    <a:ext uri="{9D8B030D-6E8A-4147-A177-3AD203B41FA5}">
                      <a16:colId xmlns:a16="http://schemas.microsoft.com/office/drawing/2014/main" val="1593628307"/>
                    </a:ext>
                  </a:extLst>
                </a:gridCol>
                <a:gridCol w="1779648">
                  <a:extLst>
                    <a:ext uri="{9D8B030D-6E8A-4147-A177-3AD203B41FA5}">
                      <a16:colId xmlns:a16="http://schemas.microsoft.com/office/drawing/2014/main" val="310577444"/>
                    </a:ext>
                  </a:extLst>
                </a:gridCol>
              </a:tblGrid>
              <a:tr h="1507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session started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lines of code written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Errors spotted (and by whom)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(what’s being coded), or tested, or compiled</a:t>
                      </a:r>
                      <a:endParaRPr lang="en-GB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894708"/>
                  </a:ext>
                </a:extLst>
              </a:tr>
              <a:tr h="735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Choose the function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the Break for every cases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666904"/>
                  </a:ext>
                </a:extLst>
              </a:tr>
              <a:tr h="808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29/10/2019</a:t>
                      </a:r>
                      <a:endParaRPr lang="en-GB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 playlist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Remember to press; at the end of codes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82003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3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Luke Observer: Darius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82846"/>
              </p:ext>
            </p:extLst>
          </p:nvPr>
        </p:nvGraphicFramePr>
        <p:xfrm>
          <a:off x="917045" y="2132093"/>
          <a:ext cx="8514822" cy="3946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808">
                  <a:extLst>
                    <a:ext uri="{9D8B030D-6E8A-4147-A177-3AD203B41FA5}">
                      <a16:colId xmlns:a16="http://schemas.microsoft.com/office/drawing/2014/main" val="1884765567"/>
                    </a:ext>
                  </a:extLst>
                </a:gridCol>
                <a:gridCol w="1182808">
                  <a:extLst>
                    <a:ext uri="{9D8B030D-6E8A-4147-A177-3AD203B41FA5}">
                      <a16:colId xmlns:a16="http://schemas.microsoft.com/office/drawing/2014/main" val="1537563384"/>
                    </a:ext>
                  </a:extLst>
                </a:gridCol>
                <a:gridCol w="1143613">
                  <a:extLst>
                    <a:ext uri="{9D8B030D-6E8A-4147-A177-3AD203B41FA5}">
                      <a16:colId xmlns:a16="http://schemas.microsoft.com/office/drawing/2014/main" val="159401367"/>
                    </a:ext>
                  </a:extLst>
                </a:gridCol>
                <a:gridCol w="1891795">
                  <a:extLst>
                    <a:ext uri="{9D8B030D-6E8A-4147-A177-3AD203B41FA5}">
                      <a16:colId xmlns:a16="http://schemas.microsoft.com/office/drawing/2014/main" val="823949198"/>
                    </a:ext>
                  </a:extLst>
                </a:gridCol>
                <a:gridCol w="3113798">
                  <a:extLst>
                    <a:ext uri="{9D8B030D-6E8A-4147-A177-3AD203B41FA5}">
                      <a16:colId xmlns:a16="http://schemas.microsoft.com/office/drawing/2014/main" val="792283402"/>
                    </a:ext>
                  </a:extLst>
                </a:gridCol>
              </a:tblGrid>
              <a:tr h="1518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Time session started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Number of lines of code written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Errors spotted (and by whom)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Activity (what’s being coded), or tested, or compiled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757114"/>
                  </a:ext>
                </a:extLst>
              </a:tr>
              <a:tr h="242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31/10/2019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1:30pm – 3:00pm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55 Lines of code (Newspanel class)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Some invalid arguments when adding news articles. Darius has spotted the errors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Coding news articles for the user interface 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N/A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27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2" y="551350"/>
            <a:ext cx="11125201" cy="1480650"/>
          </a:xfrm>
        </p:spPr>
        <p:txBody>
          <a:bodyPr/>
          <a:lstStyle/>
          <a:p>
            <a:r>
              <a:rPr lang="en-GB" dirty="0" smtClean="0"/>
              <a:t>Pair Programming Log: Driver: Luke Observer: Hayden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7045" y="2217738"/>
            <a:ext cx="14128073" cy="77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89356"/>
              </p:ext>
            </p:extLst>
          </p:nvPr>
        </p:nvGraphicFramePr>
        <p:xfrm>
          <a:off x="778932" y="2217738"/>
          <a:ext cx="9719733" cy="370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84">
                  <a:extLst>
                    <a:ext uri="{9D8B030D-6E8A-4147-A177-3AD203B41FA5}">
                      <a16:colId xmlns:a16="http://schemas.microsoft.com/office/drawing/2014/main" val="1048540984"/>
                    </a:ext>
                  </a:extLst>
                </a:gridCol>
                <a:gridCol w="1350184">
                  <a:extLst>
                    <a:ext uri="{9D8B030D-6E8A-4147-A177-3AD203B41FA5}">
                      <a16:colId xmlns:a16="http://schemas.microsoft.com/office/drawing/2014/main" val="2445411088"/>
                    </a:ext>
                  </a:extLst>
                </a:gridCol>
                <a:gridCol w="1305442">
                  <a:extLst>
                    <a:ext uri="{9D8B030D-6E8A-4147-A177-3AD203B41FA5}">
                      <a16:colId xmlns:a16="http://schemas.microsoft.com/office/drawing/2014/main" val="2690907219"/>
                    </a:ext>
                  </a:extLst>
                </a:gridCol>
                <a:gridCol w="2159499">
                  <a:extLst>
                    <a:ext uri="{9D8B030D-6E8A-4147-A177-3AD203B41FA5}">
                      <a16:colId xmlns:a16="http://schemas.microsoft.com/office/drawing/2014/main" val="2581217375"/>
                    </a:ext>
                  </a:extLst>
                </a:gridCol>
                <a:gridCol w="3554424">
                  <a:extLst>
                    <a:ext uri="{9D8B030D-6E8A-4147-A177-3AD203B41FA5}">
                      <a16:colId xmlns:a16="http://schemas.microsoft.com/office/drawing/2014/main" val="3951904435"/>
                    </a:ext>
                  </a:extLst>
                </a:gridCol>
              </a:tblGrid>
              <a:tr h="1942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Time session started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Number of lines of code written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Errors spotted (and by whom)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Activity (what’s being coded), or tested, or compiled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814912"/>
                  </a:ext>
                </a:extLst>
              </a:tr>
              <a:tr h="1765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30/10/2019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2:15pm-4:15pm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30 lines of codes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HTTP errors. Luke has spotted the errors.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Coded the API to work with the application as well as experimenting with it.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Used  this library </a:t>
                      </a:r>
                      <a:r>
                        <a:rPr lang="en-GB" sz="1000" u="sng" dirty="0">
                          <a:effectLst/>
                          <a:hlinkClick r:id="rId2"/>
                        </a:rPr>
                        <a:t>https://newsapi.org/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 write our code for the news API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27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923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Software Presentation</vt:lpstr>
      <vt:lpstr>Group Dynamics</vt:lpstr>
      <vt:lpstr>User Stories</vt:lpstr>
      <vt:lpstr>Product Backlog  -Feature required for Spotify  -Product backlog placed in correct sequence – Value/Cost/Knowledge/Risk NOT FINISHED </vt:lpstr>
      <vt:lpstr>Sprint Planning  Sprint Planning is the subset of the product backlog  During sprint planning the team have agreed on a sprint goal  </vt:lpstr>
      <vt:lpstr>Pair Programming Log: Driver: Darius Observer: Jackson</vt:lpstr>
      <vt:lpstr>Pair Programming Log: Driver: Jackson Observer: Darius</vt:lpstr>
      <vt:lpstr>Pair Programming Log: Driver: Luke Observer: Darius</vt:lpstr>
      <vt:lpstr>Pair Programming Log: Driver: Luke Observer: Hayden</vt:lpstr>
      <vt:lpstr>Pair Programming Log: Driver: HAYDEN Observer: luke</vt:lpstr>
      <vt:lpstr>Sprint Backlog  Sprint Backlog is a list a task identified by the scrum team  </vt:lpstr>
      <vt:lpstr>Class Diagram</vt:lpstr>
      <vt:lpstr>Tools and Toolsets</vt:lpstr>
      <vt:lpstr>Evaluation</vt:lpstr>
      <vt:lpstr>Thank you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</dc:title>
  <dc:creator>test</dc:creator>
  <cp:lastModifiedBy>test</cp:lastModifiedBy>
  <cp:revision>11</cp:revision>
  <dcterms:created xsi:type="dcterms:W3CDTF">2019-10-29T13:56:36Z</dcterms:created>
  <dcterms:modified xsi:type="dcterms:W3CDTF">2019-10-31T16:49:28Z</dcterms:modified>
</cp:coreProperties>
</file>