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267" r:id="rId8"/>
    <p:sldId id="262" r:id="rId9"/>
    <p:sldId id="26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CF59C-4742-4151-81B3-3D650A255065}" v="2" dt="2019-10-31T16:39:30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9306" autoAdjust="0"/>
  </p:normalViewPr>
  <p:slideViewPr>
    <p:cSldViewPr snapToGrid="0">
      <p:cViewPr varScale="1">
        <p:scale>
          <a:sx n="58" d="100"/>
          <a:sy n="58" d="100"/>
        </p:scale>
        <p:origin x="79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Richardson (17641915)" userId="416d4bac-26eb-465c-8abe-7f248c75c9bc" providerId="ADAL" clId="{C87CF59C-4742-4151-81B3-3D650A255065}"/>
    <pc:docChg chg="custSel addSld modSld">
      <pc:chgData name="Darius Richardson (17641915)" userId="416d4bac-26eb-465c-8abe-7f248c75c9bc" providerId="ADAL" clId="{C87CF59C-4742-4151-81B3-3D650A255065}" dt="2019-10-31T16:41:17.411" v="25" actId="1076"/>
      <pc:docMkLst>
        <pc:docMk/>
      </pc:docMkLst>
      <pc:sldChg chg="addSp delSp modSp add">
        <pc:chgData name="Darius Richardson (17641915)" userId="416d4bac-26eb-465c-8abe-7f248c75c9bc" providerId="ADAL" clId="{C87CF59C-4742-4151-81B3-3D650A255065}" dt="2019-10-31T16:41:17.411" v="25" actId="1076"/>
        <pc:sldMkLst>
          <pc:docMk/>
          <pc:sldMk cId="1332726532" sldId="268"/>
        </pc:sldMkLst>
        <pc:spChg chg="mod">
          <ac:chgData name="Darius Richardson (17641915)" userId="416d4bac-26eb-465c-8abe-7f248c75c9bc" providerId="ADAL" clId="{C87CF59C-4742-4151-81B3-3D650A255065}" dt="2019-10-31T16:38:58.702" v="13" actId="20577"/>
          <ac:spMkLst>
            <pc:docMk/>
            <pc:sldMk cId="1332726532" sldId="268"/>
            <ac:spMk id="2" creationId="{2959601F-B207-438D-9C72-46864FF4855C}"/>
          </ac:spMkLst>
        </pc:spChg>
        <pc:spChg chg="del">
          <ac:chgData name="Darius Richardson (17641915)" userId="416d4bac-26eb-465c-8abe-7f248c75c9bc" providerId="ADAL" clId="{C87CF59C-4742-4151-81B3-3D650A255065}" dt="2019-10-31T16:39:30.266" v="14" actId="478"/>
          <ac:spMkLst>
            <pc:docMk/>
            <pc:sldMk cId="1332726532" sldId="268"/>
            <ac:spMk id="3" creationId="{FC7D3088-946F-4211-975B-AFE754A1F9A5}"/>
          </ac:spMkLst>
        </pc:spChg>
        <pc:picChg chg="add mod modCrop">
          <ac:chgData name="Darius Richardson (17641915)" userId="416d4bac-26eb-465c-8abe-7f248c75c9bc" providerId="ADAL" clId="{C87CF59C-4742-4151-81B3-3D650A255065}" dt="2019-10-31T16:41:17.411" v="25" actId="1076"/>
          <ac:picMkLst>
            <pc:docMk/>
            <pc:sldMk cId="1332726532" sldId="268"/>
            <ac:picMk id="4" creationId="{CA93437F-9BA3-4AB8-96FC-25ED992F4B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276083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Toolsets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 a group, we have used the </a:t>
            </a:r>
            <a:r>
              <a:rPr lang="en-GB" dirty="0" err="1"/>
              <a:t>github</a:t>
            </a:r>
            <a:r>
              <a:rPr lang="en-GB" dirty="0"/>
              <a:t> platform to upload pieces of work which contributes to the overall assignment. </a:t>
            </a:r>
          </a:p>
          <a:p>
            <a:pPr marL="0" indent="0">
              <a:buNone/>
            </a:pPr>
            <a:r>
              <a:rPr lang="en-GB" dirty="0"/>
              <a:t>We have also used Draw.io to create any diagrams required throughout. </a:t>
            </a:r>
          </a:p>
          <a:p>
            <a:pPr marL="0" indent="0">
              <a:buNone/>
            </a:pPr>
            <a:r>
              <a:rPr lang="en-GB"/>
              <a:t>Visual studio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7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2" y="2294094"/>
            <a:ext cx="2798364" cy="1499616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25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member of the group has suggested ideas and improvements throughout the ongoing weeks. </a:t>
            </a:r>
          </a:p>
          <a:p>
            <a:r>
              <a:rPr lang="en-GB" dirty="0"/>
              <a:t>Luke – Set up </a:t>
            </a:r>
            <a:r>
              <a:rPr lang="en-GB" dirty="0" err="1"/>
              <a:t>Github</a:t>
            </a:r>
            <a:r>
              <a:rPr lang="en-GB" dirty="0"/>
              <a:t> platform, programmed artefact </a:t>
            </a:r>
          </a:p>
          <a:p>
            <a:r>
              <a:rPr lang="en-GB" dirty="0"/>
              <a:t>Darius – Pair programming logs, Programmed artefact </a:t>
            </a:r>
          </a:p>
          <a:p>
            <a:r>
              <a:rPr lang="en-GB" dirty="0"/>
              <a:t>Hayden – Programmed artefact </a:t>
            </a:r>
          </a:p>
          <a:p>
            <a:r>
              <a:rPr lang="en-GB" dirty="0"/>
              <a:t>Savannah – Product backlog, sprint planning, user stories, presentation</a:t>
            </a:r>
          </a:p>
          <a:p>
            <a:r>
              <a:rPr lang="en-GB" dirty="0"/>
              <a:t>Caitlin – Product backlog, sprint planning, sprint backlog, user stories </a:t>
            </a:r>
          </a:p>
          <a:p>
            <a:r>
              <a:rPr lang="en-GB" dirty="0"/>
              <a:t>Jackson – UI</a:t>
            </a:r>
          </a:p>
        </p:txBody>
      </p:sp>
    </p:spTree>
    <p:extLst>
      <p:ext uri="{BB962C8B-B14F-4D97-AF65-F5344CB8AC3E}">
        <p14:creationId xmlns:p14="http://schemas.microsoft.com/office/powerpoint/2010/main" val="24089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As a &lt; type of user &gt;, I want &lt; some goal &gt; so that &lt; some reason &gt;.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As a user I want to authorise my account without any errors so that I can access Spotify’s news related playlists.</a:t>
            </a:r>
          </a:p>
          <a:p>
            <a:r>
              <a:rPr lang="en-GB" dirty="0"/>
              <a:t>As a user I want to read the article related to the song on the playlist</a:t>
            </a:r>
          </a:p>
          <a:p>
            <a:r>
              <a:rPr lang="en-GB" dirty="0"/>
              <a:t>As a user I want a user friendly, easy and efficient GUI so that my experience is pleasant and enjoyable. </a:t>
            </a:r>
          </a:p>
          <a:p>
            <a:r>
              <a:rPr lang="en-GB" dirty="0"/>
              <a:t>As a user I want to be able to download my news related playlist to listen offline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9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36" y="43558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Product Backlog </a:t>
            </a:r>
            <a:br>
              <a:rPr lang="en-GB" dirty="0"/>
            </a:br>
            <a:r>
              <a:rPr lang="en-GB" sz="1600" b="1" dirty="0"/>
              <a:t>-</a:t>
            </a:r>
            <a:r>
              <a:rPr lang="en-GB" sz="1600" dirty="0"/>
              <a:t>Feature required for Spotify </a:t>
            </a:r>
            <a:br>
              <a:rPr lang="en-GB" sz="1600" dirty="0"/>
            </a:br>
            <a:r>
              <a:rPr lang="en-GB" sz="1600" dirty="0"/>
              <a:t>-Product backlog placed in correct sequence – Value/Cost/Knowledge/Risk</a:t>
            </a:r>
            <a:br>
              <a:rPr lang="en-GB" dirty="0"/>
            </a:br>
            <a:r>
              <a:rPr lang="en-GB" dirty="0"/>
              <a:t>NOT FINISHED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649388" y="2226754"/>
          <a:ext cx="4469362" cy="409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773">
                  <a:extLst>
                    <a:ext uri="{9D8B030D-6E8A-4147-A177-3AD203B41FA5}">
                      <a16:colId xmlns:a16="http://schemas.microsoft.com/office/drawing/2014/main" val="2461879978"/>
                    </a:ext>
                  </a:extLst>
                </a:gridCol>
                <a:gridCol w="1212022">
                  <a:extLst>
                    <a:ext uri="{9D8B030D-6E8A-4147-A177-3AD203B41FA5}">
                      <a16:colId xmlns:a16="http://schemas.microsoft.com/office/drawing/2014/main" val="1059767346"/>
                    </a:ext>
                  </a:extLst>
                </a:gridCol>
                <a:gridCol w="575525">
                  <a:extLst>
                    <a:ext uri="{9D8B030D-6E8A-4147-A177-3AD203B41FA5}">
                      <a16:colId xmlns:a16="http://schemas.microsoft.com/office/drawing/2014/main" val="1418945718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2437744196"/>
                    </a:ext>
                  </a:extLst>
                </a:gridCol>
                <a:gridCol w="894269">
                  <a:extLst>
                    <a:ext uri="{9D8B030D-6E8A-4147-A177-3AD203B41FA5}">
                      <a16:colId xmlns:a16="http://schemas.microsoft.com/office/drawing/2014/main" val="3514644214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Product Backlog Item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Sprint Points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Business Value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Priority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974479799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414680188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Create a playlist that’s relating the new headlines of the day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878458424"/>
                  </a:ext>
                </a:extLst>
              </a:tr>
              <a:tr h="891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a user friendly, easy and efficient GUI so that my experience is pleasant and enjoyable.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4124026374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Saving the playlist to the users account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984354453"/>
                  </a:ext>
                </a:extLst>
              </a:tr>
              <a:tr h="54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155195183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to be able to download my news related playlist to listen offline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468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5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/>
              <a:t>Sprint Planning </a:t>
            </a:r>
            <a:br>
              <a:rPr lang="en-GB" dirty="0"/>
            </a:br>
            <a:r>
              <a:rPr lang="en-GB" sz="2200" dirty="0"/>
              <a:t>Sprint Planning is the subset of the product backlog </a:t>
            </a:r>
            <a:br>
              <a:rPr lang="en-GB" sz="2200" dirty="0"/>
            </a:br>
            <a:r>
              <a:rPr lang="en-GB" sz="2200" dirty="0"/>
              <a:t>During sprint planning the team have agreed on a sprint goal 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859"/>
              </p:ext>
            </p:extLst>
          </p:nvPr>
        </p:nvGraphicFramePr>
        <p:xfrm>
          <a:off x="2477015" y="2069868"/>
          <a:ext cx="5636207" cy="4022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235">
                  <a:extLst>
                    <a:ext uri="{9D8B030D-6E8A-4147-A177-3AD203B41FA5}">
                      <a16:colId xmlns:a16="http://schemas.microsoft.com/office/drawing/2014/main" val="495754055"/>
                    </a:ext>
                  </a:extLst>
                </a:gridCol>
                <a:gridCol w="2832141">
                  <a:extLst>
                    <a:ext uri="{9D8B030D-6E8A-4147-A177-3AD203B41FA5}">
                      <a16:colId xmlns:a16="http://schemas.microsoft.com/office/drawing/2014/main" val="1782140272"/>
                    </a:ext>
                  </a:extLst>
                </a:gridCol>
                <a:gridCol w="1944831">
                  <a:extLst>
                    <a:ext uri="{9D8B030D-6E8A-4147-A177-3AD203B41FA5}">
                      <a16:colId xmlns:a16="http://schemas.microsoft.com/office/drawing/2014/main" val="3274615722"/>
                    </a:ext>
                  </a:extLst>
                </a:gridCol>
              </a:tblGrid>
              <a:tr h="354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Backlog ID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– To do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Outcome – What to Achieve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37617253"/>
                  </a:ext>
                </a:extLst>
              </a:tr>
              <a:tr h="828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be-able to log in to their account with having any errors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 able to sign up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27029079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Create a playlist that’s relating the new headlines of the day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create daily playlist relating the news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874575996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a user friendly, easy and efficient GUI so that my experience is pleasant and enjoyable.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To create a UI that the clients can use which is efficient and is user friendly.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90683836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Saving the playlist to the users account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For the clients to be able to save the playlist to their individual user account.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305130590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be able to give you the link to be able to  read an article relating the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285995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6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to be able to download my news related playlist to listen offline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To program Spotify making sure  the clients/ customers able to download the playlist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388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6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751733" cy="1480650"/>
          </a:xfrm>
        </p:spPr>
        <p:txBody>
          <a:bodyPr/>
          <a:lstStyle/>
          <a:p>
            <a:r>
              <a:rPr lang="en-GB" dirty="0"/>
              <a:t>Pair Programming Log: Driver: Darius Observer: Jackson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3871"/>
              </p:ext>
            </p:extLst>
          </p:nvPr>
        </p:nvGraphicFramePr>
        <p:xfrm>
          <a:off x="185575" y="2032001"/>
          <a:ext cx="10888826" cy="384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991">
                  <a:extLst>
                    <a:ext uri="{9D8B030D-6E8A-4147-A177-3AD203B41FA5}">
                      <a16:colId xmlns:a16="http://schemas.microsoft.com/office/drawing/2014/main" val="1808003361"/>
                    </a:ext>
                  </a:extLst>
                </a:gridCol>
                <a:gridCol w="1385672">
                  <a:extLst>
                    <a:ext uri="{9D8B030D-6E8A-4147-A177-3AD203B41FA5}">
                      <a16:colId xmlns:a16="http://schemas.microsoft.com/office/drawing/2014/main" val="3035148868"/>
                    </a:ext>
                  </a:extLst>
                </a:gridCol>
                <a:gridCol w="1384779">
                  <a:extLst>
                    <a:ext uri="{9D8B030D-6E8A-4147-A177-3AD203B41FA5}">
                      <a16:colId xmlns:a16="http://schemas.microsoft.com/office/drawing/2014/main" val="1092703709"/>
                    </a:ext>
                  </a:extLst>
                </a:gridCol>
                <a:gridCol w="2679322">
                  <a:extLst>
                    <a:ext uri="{9D8B030D-6E8A-4147-A177-3AD203B41FA5}">
                      <a16:colId xmlns:a16="http://schemas.microsoft.com/office/drawing/2014/main" val="1943483210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894418458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4228983985"/>
                    </a:ext>
                  </a:extLst>
                </a:gridCol>
              </a:tblGrid>
              <a:tr h="9369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 error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88987"/>
                  </a:ext>
                </a:extLst>
              </a:tr>
              <a:tr h="4705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MessageBox.Show(“Please input the user name”)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speech marks to the text.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484163"/>
                  </a:ext>
                </a:extLst>
              </a:tr>
              <a:tr h="20971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37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5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95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();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brackets at the end of the “</a:t>
                      </a:r>
                      <a:r>
                        <a:rPr lang="en-GB" sz="11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()”;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selecting Log in button displays message instead of going to the next login form.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626668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 in button moves to next form 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2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/>
              <a:t>Pair Programming Log: Driver: Jackson Observer: Darius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4319"/>
              </p:ext>
            </p:extLst>
          </p:nvPr>
        </p:nvGraphicFramePr>
        <p:xfrm>
          <a:off x="778932" y="2353331"/>
          <a:ext cx="8175677" cy="3051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594">
                  <a:extLst>
                    <a:ext uri="{9D8B030D-6E8A-4147-A177-3AD203B41FA5}">
                      <a16:colId xmlns:a16="http://schemas.microsoft.com/office/drawing/2014/main" val="3169772730"/>
                    </a:ext>
                  </a:extLst>
                </a:gridCol>
                <a:gridCol w="1297102">
                  <a:extLst>
                    <a:ext uri="{9D8B030D-6E8A-4147-A177-3AD203B41FA5}">
                      <a16:colId xmlns:a16="http://schemas.microsoft.com/office/drawing/2014/main" val="1976435013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4033450689"/>
                    </a:ext>
                  </a:extLst>
                </a:gridCol>
                <a:gridCol w="2508067">
                  <a:extLst>
                    <a:ext uri="{9D8B030D-6E8A-4147-A177-3AD203B41FA5}">
                      <a16:colId xmlns:a16="http://schemas.microsoft.com/office/drawing/2014/main" val="1593628307"/>
                    </a:ext>
                  </a:extLst>
                </a:gridCol>
                <a:gridCol w="1779648">
                  <a:extLst>
                    <a:ext uri="{9D8B030D-6E8A-4147-A177-3AD203B41FA5}">
                      <a16:colId xmlns:a16="http://schemas.microsoft.com/office/drawing/2014/main" val="310577444"/>
                    </a:ext>
                  </a:extLst>
                </a:gridCol>
              </a:tblGrid>
              <a:tr h="1507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894708"/>
                  </a:ext>
                </a:extLst>
              </a:tr>
              <a:tr h="735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Choose the function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Break for every cases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666904"/>
                  </a:ext>
                </a:extLst>
              </a:tr>
              <a:tr h="808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 playlist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Remember to press; at the end of codes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8200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Sprint Backlog </a:t>
            </a:r>
            <a:br>
              <a:rPr lang="en-GB" dirty="0"/>
            </a:br>
            <a:r>
              <a:rPr lang="en-GB" sz="1600" dirty="0"/>
              <a:t>Sprint Backlog is a list a task identified by the scrum team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06" y="2482850"/>
            <a:ext cx="7477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601F-B207-438D-9C72-46864FF4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3437F-9BA3-4AB8-96FC-25ED992F4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4" t="13293" b="-1060"/>
          <a:stretch/>
        </p:blipFill>
        <p:spPr>
          <a:xfrm>
            <a:off x="833353" y="2005892"/>
            <a:ext cx="10683717" cy="46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654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Software Presentation</vt:lpstr>
      <vt:lpstr>Group Dynamics</vt:lpstr>
      <vt:lpstr>User Stories</vt:lpstr>
      <vt:lpstr>Product Backlog  -Feature required for Spotify  -Product backlog placed in correct sequence – Value/Cost/Knowledge/Risk NOT FINISHED </vt:lpstr>
      <vt:lpstr>Sprint Planning  Sprint Planning is the subset of the product backlog  During sprint planning the team have agreed on a sprint goal  </vt:lpstr>
      <vt:lpstr>Pair Programming Log: Driver: Darius Observer: Jackson</vt:lpstr>
      <vt:lpstr>Pair Programming Log: Driver: Jackson Observer: Darius</vt:lpstr>
      <vt:lpstr>Sprint Backlog  Sprint Backlog is a list a task identified by the scrum team  </vt:lpstr>
      <vt:lpstr>Class Diagram</vt:lpstr>
      <vt:lpstr>Tools and Toolsets</vt:lpstr>
      <vt:lpstr>Evaluation</vt:lpstr>
      <vt:lpstr>Thank you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test</dc:creator>
  <cp:lastModifiedBy>Darius Richardson</cp:lastModifiedBy>
  <cp:revision>4</cp:revision>
  <dcterms:created xsi:type="dcterms:W3CDTF">2019-10-29T13:56:36Z</dcterms:created>
  <dcterms:modified xsi:type="dcterms:W3CDTF">2019-10-31T16:41:26Z</dcterms:modified>
</cp:coreProperties>
</file>