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3" r:id="rId5"/>
    <p:sldId id="258" r:id="rId6"/>
    <p:sldId id="265" r:id="rId7"/>
    <p:sldId id="267" r:id="rId8"/>
    <p:sldId id="262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10/30/2019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10/30/2019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10/30/2019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10/30/2019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10/30/2019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10/30/2019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Software Presentation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Group 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0834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Evaluation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476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2082" y="2294094"/>
            <a:ext cx="2798364" cy="1499616"/>
          </a:xfrm>
        </p:spPr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2580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Group Dynamics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Each member of the group has suggested ideas and improvements throughout the ongoing weeks. </a:t>
            </a:r>
          </a:p>
          <a:p>
            <a:r>
              <a:rPr lang="en-GB" dirty="0" smtClean="0"/>
              <a:t>Luke – Set up </a:t>
            </a:r>
            <a:r>
              <a:rPr lang="en-GB" dirty="0" err="1"/>
              <a:t>G</a:t>
            </a:r>
            <a:r>
              <a:rPr lang="en-GB" dirty="0" err="1" smtClean="0"/>
              <a:t>ithub</a:t>
            </a:r>
            <a:r>
              <a:rPr lang="en-GB" dirty="0" smtClean="0"/>
              <a:t> platform, programmed </a:t>
            </a:r>
            <a:r>
              <a:rPr lang="en-GB" dirty="0"/>
              <a:t>artefact </a:t>
            </a:r>
            <a:endParaRPr lang="en-GB" dirty="0" smtClean="0"/>
          </a:p>
          <a:p>
            <a:r>
              <a:rPr lang="en-GB" dirty="0" smtClean="0"/>
              <a:t>Darius – Pair programming logs, Programmed </a:t>
            </a:r>
            <a:r>
              <a:rPr lang="en-GB" dirty="0"/>
              <a:t>artefact </a:t>
            </a:r>
            <a:endParaRPr lang="en-GB" dirty="0" smtClean="0"/>
          </a:p>
          <a:p>
            <a:r>
              <a:rPr lang="en-GB" dirty="0" smtClean="0"/>
              <a:t>Hayden – Programmed artefact </a:t>
            </a:r>
          </a:p>
          <a:p>
            <a:r>
              <a:rPr lang="en-GB" dirty="0" smtClean="0"/>
              <a:t>Savannah – </a:t>
            </a:r>
            <a:r>
              <a:rPr lang="en-GB" dirty="0"/>
              <a:t>Product backlog, sprint planning, user </a:t>
            </a:r>
            <a:r>
              <a:rPr lang="en-GB" dirty="0" smtClean="0"/>
              <a:t>stories, presentation</a:t>
            </a:r>
          </a:p>
          <a:p>
            <a:r>
              <a:rPr lang="en-GB" dirty="0" smtClean="0"/>
              <a:t>Caitlin – Product backlog, sprint planning, sprint backlog, user stories </a:t>
            </a:r>
          </a:p>
          <a:p>
            <a:r>
              <a:rPr lang="en-GB" dirty="0" smtClean="0"/>
              <a:t>Jackson – UI</a:t>
            </a:r>
          </a:p>
        </p:txBody>
      </p:sp>
    </p:spTree>
    <p:extLst>
      <p:ext uri="{BB962C8B-B14F-4D97-AF65-F5344CB8AC3E}">
        <p14:creationId xmlns:p14="http://schemas.microsoft.com/office/powerpoint/2010/main" val="2408957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 Stories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As </a:t>
            </a:r>
            <a:r>
              <a:rPr lang="en-GB" b="1" dirty="0"/>
              <a:t>a &lt; type of user &gt;, I want &lt; some goal &gt; so that &lt; some reason &gt;.</a:t>
            </a:r>
            <a:endParaRPr lang="en-GB" dirty="0"/>
          </a:p>
          <a:p>
            <a:r>
              <a:rPr lang="en-GB" b="1" dirty="0"/>
              <a:t> </a:t>
            </a:r>
            <a:endParaRPr lang="en-GB" dirty="0"/>
          </a:p>
          <a:p>
            <a:r>
              <a:rPr lang="en-GB" dirty="0"/>
              <a:t>As a user I want to authorise my account without any errors so that I can access Spotify’s news related playlists.</a:t>
            </a:r>
          </a:p>
          <a:p>
            <a:r>
              <a:rPr lang="en-GB" dirty="0"/>
              <a:t>As a user I want to read the article related to the song on the playlist</a:t>
            </a:r>
          </a:p>
          <a:p>
            <a:r>
              <a:rPr lang="en-GB" dirty="0"/>
              <a:t>As a user I want a user friendly, easy and efficient GUI so that my experience is pleasant and enjoyable. </a:t>
            </a:r>
          </a:p>
          <a:p>
            <a:r>
              <a:rPr lang="en-GB" dirty="0"/>
              <a:t>As a user I want to be able to download my news related playlist to listen offline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7983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436" y="435588"/>
            <a:ext cx="9720072" cy="149961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Product Backlog </a:t>
            </a:r>
            <a:br>
              <a:rPr lang="en-GB" dirty="0" smtClean="0"/>
            </a:br>
            <a:r>
              <a:rPr lang="en-GB" sz="1600" b="1" dirty="0"/>
              <a:t>-</a:t>
            </a:r>
            <a:r>
              <a:rPr lang="en-GB" sz="1600" dirty="0"/>
              <a:t>Feature required for Spotify </a:t>
            </a:r>
            <a:br>
              <a:rPr lang="en-GB" sz="1600" dirty="0"/>
            </a:br>
            <a:r>
              <a:rPr lang="en-GB" sz="1600" dirty="0" smtClean="0"/>
              <a:t>-Product </a:t>
            </a:r>
            <a:r>
              <a:rPr lang="en-GB" sz="1600" dirty="0"/>
              <a:t>backlog placed in correct sequence – </a:t>
            </a:r>
            <a:r>
              <a:rPr lang="en-GB" sz="1600" dirty="0" smtClean="0"/>
              <a:t>Value/Cost/Knowledge/Risk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NOT FINISHED 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649388" y="2226754"/>
          <a:ext cx="4469362" cy="41412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3773">
                  <a:extLst>
                    <a:ext uri="{9D8B030D-6E8A-4147-A177-3AD203B41FA5}">
                      <a16:colId xmlns:a16="http://schemas.microsoft.com/office/drawing/2014/main" val="2461879978"/>
                    </a:ext>
                  </a:extLst>
                </a:gridCol>
                <a:gridCol w="1212022">
                  <a:extLst>
                    <a:ext uri="{9D8B030D-6E8A-4147-A177-3AD203B41FA5}">
                      <a16:colId xmlns:a16="http://schemas.microsoft.com/office/drawing/2014/main" val="1059767346"/>
                    </a:ext>
                  </a:extLst>
                </a:gridCol>
                <a:gridCol w="575525">
                  <a:extLst>
                    <a:ext uri="{9D8B030D-6E8A-4147-A177-3AD203B41FA5}">
                      <a16:colId xmlns:a16="http://schemas.microsoft.com/office/drawing/2014/main" val="1418945718"/>
                    </a:ext>
                  </a:extLst>
                </a:gridCol>
                <a:gridCol w="893773">
                  <a:extLst>
                    <a:ext uri="{9D8B030D-6E8A-4147-A177-3AD203B41FA5}">
                      <a16:colId xmlns:a16="http://schemas.microsoft.com/office/drawing/2014/main" val="2437744196"/>
                    </a:ext>
                  </a:extLst>
                </a:gridCol>
                <a:gridCol w="894269">
                  <a:extLst>
                    <a:ext uri="{9D8B030D-6E8A-4147-A177-3AD203B41FA5}">
                      <a16:colId xmlns:a16="http://schemas.microsoft.com/office/drawing/2014/main" val="3514644214"/>
                    </a:ext>
                  </a:extLst>
                </a:gridCol>
              </a:tblGrid>
              <a:tr h="2800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ID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Product Backlog Item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Sprint Points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Business Value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Priority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extLst>
                  <a:ext uri="{0D108BD9-81ED-4DB2-BD59-A6C34878D82A}">
                    <a16:rowId xmlns:a16="http://schemas.microsoft.com/office/drawing/2014/main" val="3974479799"/>
                  </a:ext>
                </a:extLst>
              </a:tr>
              <a:tr h="6364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As a user I want to authorise my account without any errors so that I can access Spotify’s news related playlists.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extLst>
                  <a:ext uri="{0D108BD9-81ED-4DB2-BD59-A6C34878D82A}">
                    <a16:rowId xmlns:a16="http://schemas.microsoft.com/office/drawing/2014/main" val="2414680188"/>
                  </a:ext>
                </a:extLst>
              </a:tr>
              <a:tr h="6364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2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Create a playlist that’s relating the new headlines of the day </a:t>
                      </a:r>
                      <a:endParaRPr lang="en-GB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GB" sz="9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2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extLst>
                  <a:ext uri="{0D108BD9-81ED-4DB2-BD59-A6C34878D82A}">
                    <a16:rowId xmlns:a16="http://schemas.microsoft.com/office/drawing/2014/main" val="1878458424"/>
                  </a:ext>
                </a:extLst>
              </a:tr>
              <a:tr h="8910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3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As a user I would like a user friendly, easy and efficient GUI so that my experience is pleasant and enjoyable. </a:t>
                      </a:r>
                      <a:endParaRPr lang="en-GB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GB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 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3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extLst>
                  <a:ext uri="{0D108BD9-81ED-4DB2-BD59-A6C34878D82A}">
                    <a16:rowId xmlns:a16="http://schemas.microsoft.com/office/drawing/2014/main" val="4124026374"/>
                  </a:ext>
                </a:extLst>
              </a:tr>
              <a:tr h="3946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4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Saving the playlist to the users account</a:t>
                      </a:r>
                      <a:endParaRPr lang="en-GB" sz="9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4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extLst>
                  <a:ext uri="{0D108BD9-81ED-4DB2-BD59-A6C34878D82A}">
                    <a16:rowId xmlns:a16="http://schemas.microsoft.com/office/drawing/2014/main" val="1984354453"/>
                  </a:ext>
                </a:extLst>
              </a:tr>
              <a:tr h="5474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5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As a user I want to read the article related to the song on the playlist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5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extLst>
                  <a:ext uri="{0D108BD9-81ED-4DB2-BD59-A6C34878D82A}">
                    <a16:rowId xmlns:a16="http://schemas.microsoft.com/office/drawing/2014/main" val="2155195183"/>
                  </a:ext>
                </a:extLst>
              </a:tr>
              <a:tr h="6364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6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As a user I would like to be able to download my news related playlist to listen offline</a:t>
                      </a:r>
                      <a:endParaRPr lang="en-GB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6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extLst>
                  <a:ext uri="{0D108BD9-81ED-4DB2-BD59-A6C34878D82A}">
                    <a16:rowId xmlns:a16="http://schemas.microsoft.com/office/drawing/2014/main" val="3468224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7580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749" y="410649"/>
            <a:ext cx="9720072" cy="1499616"/>
          </a:xfrm>
        </p:spPr>
        <p:txBody>
          <a:bodyPr>
            <a:normAutofit fontScale="90000"/>
          </a:bodyPr>
          <a:lstStyle/>
          <a:p>
            <a:pPr lvl="0"/>
            <a:r>
              <a:rPr lang="en-GB" dirty="0" smtClean="0"/>
              <a:t>Sprint Planning </a:t>
            </a:r>
            <a:br>
              <a:rPr lang="en-GB" dirty="0" smtClean="0"/>
            </a:br>
            <a:r>
              <a:rPr lang="en-GB" sz="2200" dirty="0"/>
              <a:t>Sprint Planning is the subset of the product backlog </a:t>
            </a:r>
            <a:br>
              <a:rPr lang="en-GB" sz="2200" dirty="0"/>
            </a:br>
            <a:r>
              <a:rPr lang="en-GB" sz="2200" dirty="0"/>
              <a:t>During sprint planning the team have agreed on a sprint goal 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0859"/>
              </p:ext>
            </p:extLst>
          </p:nvPr>
        </p:nvGraphicFramePr>
        <p:xfrm>
          <a:off x="2477015" y="2069868"/>
          <a:ext cx="5636207" cy="40227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9235">
                  <a:extLst>
                    <a:ext uri="{9D8B030D-6E8A-4147-A177-3AD203B41FA5}">
                      <a16:colId xmlns:a16="http://schemas.microsoft.com/office/drawing/2014/main" val="495754055"/>
                    </a:ext>
                  </a:extLst>
                </a:gridCol>
                <a:gridCol w="2832141">
                  <a:extLst>
                    <a:ext uri="{9D8B030D-6E8A-4147-A177-3AD203B41FA5}">
                      <a16:colId xmlns:a16="http://schemas.microsoft.com/office/drawing/2014/main" val="1782140272"/>
                    </a:ext>
                  </a:extLst>
                </a:gridCol>
                <a:gridCol w="1944831">
                  <a:extLst>
                    <a:ext uri="{9D8B030D-6E8A-4147-A177-3AD203B41FA5}">
                      <a16:colId xmlns:a16="http://schemas.microsoft.com/office/drawing/2014/main" val="3274615722"/>
                    </a:ext>
                  </a:extLst>
                </a:gridCol>
              </a:tblGrid>
              <a:tr h="3546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Product Backlog ID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Product – To do 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Outcome – What to Achieve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extLst>
                  <a:ext uri="{0D108BD9-81ED-4DB2-BD59-A6C34878D82A}">
                    <a16:rowId xmlns:a16="http://schemas.microsoft.com/office/drawing/2014/main" val="337617253"/>
                  </a:ext>
                </a:extLst>
              </a:tr>
              <a:tr h="8284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1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As a user I want to authorise my account without any errors so that I can access Spotify’s news related playlists.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For the user to be-able to log in to their account with having any errors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For the user to be able to sign up 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extLst>
                  <a:ext uri="{0D108BD9-81ED-4DB2-BD59-A6C34878D82A}">
                    <a16:rowId xmlns:a16="http://schemas.microsoft.com/office/drawing/2014/main" val="2270290792"/>
                  </a:ext>
                </a:extLst>
              </a:tr>
              <a:tr h="4733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2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Create a playlist that’s relating the new headlines of the day 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Program Spotify to create daily playlist relating the news headlines 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extLst>
                  <a:ext uri="{0D108BD9-81ED-4DB2-BD59-A6C34878D82A}">
                    <a16:rowId xmlns:a16="http://schemas.microsoft.com/office/drawing/2014/main" val="3874575996"/>
                  </a:ext>
                </a:extLst>
              </a:tr>
              <a:tr h="4733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3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As a user I would like a user friendly, easy and efficient GUI so that my experience is pleasant and enjoyable.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To create a UI that the clients can use which is efficient and is user friendly.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extLst>
                  <a:ext uri="{0D108BD9-81ED-4DB2-BD59-A6C34878D82A}">
                    <a16:rowId xmlns:a16="http://schemas.microsoft.com/office/drawing/2014/main" val="2906838362"/>
                  </a:ext>
                </a:extLst>
              </a:tr>
              <a:tr h="4733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4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>
                          <a:effectLst/>
                        </a:rPr>
                        <a:t>Saving the playlist to the users account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>
                          <a:effectLst/>
                        </a:rPr>
                        <a:t> 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>
                          <a:effectLst/>
                        </a:rPr>
                        <a:t>For the clients to be able to save the playlist to their individual user account. 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extLst>
                  <a:ext uri="{0D108BD9-81ED-4DB2-BD59-A6C34878D82A}">
                    <a16:rowId xmlns:a16="http://schemas.microsoft.com/office/drawing/2014/main" val="2305130590"/>
                  </a:ext>
                </a:extLst>
              </a:tr>
              <a:tr h="7097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5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As a user I want to read the article related to the song on the playlist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Program Spotify to be able to give you the link to be able to  read an article relating the headlines 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extLst>
                  <a:ext uri="{0D108BD9-81ED-4DB2-BD59-A6C34878D82A}">
                    <a16:rowId xmlns:a16="http://schemas.microsoft.com/office/drawing/2014/main" val="378285995"/>
                  </a:ext>
                </a:extLst>
              </a:tr>
              <a:tr h="7097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6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As a user I would like to be able to download my news related playlist to listen offline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>
                          <a:effectLst/>
                        </a:rPr>
                        <a:t>To program Spotify making sure  the clients/ customers able to download the playlist 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extLst>
                  <a:ext uri="{0D108BD9-81ED-4DB2-BD59-A6C34878D82A}">
                    <a16:rowId xmlns:a16="http://schemas.microsoft.com/office/drawing/2014/main" val="3783885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1658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932" y="551350"/>
            <a:ext cx="11751733" cy="1480650"/>
          </a:xfrm>
        </p:spPr>
        <p:txBody>
          <a:bodyPr/>
          <a:lstStyle/>
          <a:p>
            <a:r>
              <a:rPr lang="en-GB" dirty="0" smtClean="0"/>
              <a:t>Pair Programming Log: Driver: Darius Observer: Jackson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153871"/>
              </p:ext>
            </p:extLst>
          </p:nvPr>
        </p:nvGraphicFramePr>
        <p:xfrm>
          <a:off x="185575" y="2032001"/>
          <a:ext cx="10888826" cy="38460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2991">
                  <a:extLst>
                    <a:ext uri="{9D8B030D-6E8A-4147-A177-3AD203B41FA5}">
                      <a16:colId xmlns:a16="http://schemas.microsoft.com/office/drawing/2014/main" val="1808003361"/>
                    </a:ext>
                  </a:extLst>
                </a:gridCol>
                <a:gridCol w="1385672">
                  <a:extLst>
                    <a:ext uri="{9D8B030D-6E8A-4147-A177-3AD203B41FA5}">
                      <a16:colId xmlns:a16="http://schemas.microsoft.com/office/drawing/2014/main" val="3035148868"/>
                    </a:ext>
                  </a:extLst>
                </a:gridCol>
                <a:gridCol w="1384779">
                  <a:extLst>
                    <a:ext uri="{9D8B030D-6E8A-4147-A177-3AD203B41FA5}">
                      <a16:colId xmlns:a16="http://schemas.microsoft.com/office/drawing/2014/main" val="1092703709"/>
                    </a:ext>
                  </a:extLst>
                </a:gridCol>
                <a:gridCol w="2679322">
                  <a:extLst>
                    <a:ext uri="{9D8B030D-6E8A-4147-A177-3AD203B41FA5}">
                      <a16:colId xmlns:a16="http://schemas.microsoft.com/office/drawing/2014/main" val="1943483210"/>
                    </a:ext>
                  </a:extLst>
                </a:gridCol>
                <a:gridCol w="2028031">
                  <a:extLst>
                    <a:ext uri="{9D8B030D-6E8A-4147-A177-3AD203B41FA5}">
                      <a16:colId xmlns:a16="http://schemas.microsoft.com/office/drawing/2014/main" val="894418458"/>
                    </a:ext>
                  </a:extLst>
                </a:gridCol>
                <a:gridCol w="2028031">
                  <a:extLst>
                    <a:ext uri="{9D8B030D-6E8A-4147-A177-3AD203B41FA5}">
                      <a16:colId xmlns:a16="http://schemas.microsoft.com/office/drawing/2014/main" val="4228983985"/>
                    </a:ext>
                  </a:extLst>
                </a:gridCol>
              </a:tblGrid>
              <a:tr h="93699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 session started</a:t>
                      </a:r>
                      <a:endParaRPr lang="en-GB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Number of lines of code written</a:t>
                      </a:r>
                      <a:endParaRPr lang="en-GB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Errors spotted (and by whom)</a:t>
                      </a:r>
                      <a:endParaRPr lang="en-GB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Activity (what’s being coded), or tested, or compiled</a:t>
                      </a:r>
                      <a:endParaRPr lang="en-GB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Comments</a:t>
                      </a:r>
                      <a:endParaRPr lang="en-GB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Fixed error</a:t>
                      </a:r>
                      <a:endParaRPr lang="en-GB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0888987"/>
                  </a:ext>
                </a:extLst>
              </a:tr>
              <a:tr h="47052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29/10/2019</a:t>
                      </a:r>
                      <a:endParaRPr lang="en-GB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Line: 24</a:t>
                      </a:r>
                      <a:endParaRPr lang="en-GB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GB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MessageBox.Show(“Please input the user name”)</a:t>
                      </a:r>
                      <a:endParaRPr lang="en-GB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Add speech marks to the text.</a:t>
                      </a:r>
                      <a:endParaRPr lang="en-GB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  <a:endParaRPr lang="en-GB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2484163"/>
                  </a:ext>
                </a:extLst>
              </a:tr>
              <a:tr h="209714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29/10/2019</a:t>
                      </a:r>
                      <a:endParaRPr lang="en-GB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Line: 24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Line: 37</a:t>
                      </a:r>
                      <a:endParaRPr lang="en-GB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GB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50" b="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this.Close</a:t>
                      </a:r>
                      <a:r>
                        <a:rPr lang="en-GB" sz="95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();</a:t>
                      </a:r>
                      <a:endParaRPr lang="en-GB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Add brackets at the end of the “</a:t>
                      </a:r>
                      <a:r>
                        <a:rPr lang="en-GB" sz="1100" b="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this.Close</a:t>
                      </a:r>
                      <a:r>
                        <a:rPr lang="en-GB" sz="11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()”;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When selecting Log in button displays message instead of going to the next login form.</a:t>
                      </a:r>
                      <a:endParaRPr lang="en-GB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  <a:endParaRPr lang="en-GB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3626668"/>
                  </a:ext>
                </a:extLst>
              </a:tr>
              <a:tr h="34133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29/10/2019</a:t>
                      </a:r>
                      <a:endParaRPr lang="en-GB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N/A</a:t>
                      </a:r>
                      <a:endParaRPr lang="en-GB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GB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Sign in button moves to next form </a:t>
                      </a:r>
                      <a:endParaRPr lang="en-GB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N/A</a:t>
                      </a:r>
                      <a:endParaRPr lang="en-GB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N/A</a:t>
                      </a:r>
                      <a:endParaRPr lang="en-GB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9220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0891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932" y="551350"/>
            <a:ext cx="11125201" cy="1480650"/>
          </a:xfrm>
        </p:spPr>
        <p:txBody>
          <a:bodyPr/>
          <a:lstStyle/>
          <a:p>
            <a:r>
              <a:rPr lang="en-GB" dirty="0" smtClean="0"/>
              <a:t>Pair Programming Log: Driver: Jackson Observer: Darius</a:t>
            </a:r>
            <a:endParaRPr lang="en-GB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524319"/>
              </p:ext>
            </p:extLst>
          </p:nvPr>
        </p:nvGraphicFramePr>
        <p:xfrm>
          <a:off x="778932" y="2353331"/>
          <a:ext cx="8175677" cy="30511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4594">
                  <a:extLst>
                    <a:ext uri="{9D8B030D-6E8A-4147-A177-3AD203B41FA5}">
                      <a16:colId xmlns:a16="http://schemas.microsoft.com/office/drawing/2014/main" val="3169772730"/>
                    </a:ext>
                  </a:extLst>
                </a:gridCol>
                <a:gridCol w="1297102">
                  <a:extLst>
                    <a:ext uri="{9D8B030D-6E8A-4147-A177-3AD203B41FA5}">
                      <a16:colId xmlns:a16="http://schemas.microsoft.com/office/drawing/2014/main" val="1976435013"/>
                    </a:ext>
                  </a:extLst>
                </a:gridCol>
                <a:gridCol w="1296266">
                  <a:extLst>
                    <a:ext uri="{9D8B030D-6E8A-4147-A177-3AD203B41FA5}">
                      <a16:colId xmlns:a16="http://schemas.microsoft.com/office/drawing/2014/main" val="4033450689"/>
                    </a:ext>
                  </a:extLst>
                </a:gridCol>
                <a:gridCol w="2508067">
                  <a:extLst>
                    <a:ext uri="{9D8B030D-6E8A-4147-A177-3AD203B41FA5}">
                      <a16:colId xmlns:a16="http://schemas.microsoft.com/office/drawing/2014/main" val="1593628307"/>
                    </a:ext>
                  </a:extLst>
                </a:gridCol>
                <a:gridCol w="1779648">
                  <a:extLst>
                    <a:ext uri="{9D8B030D-6E8A-4147-A177-3AD203B41FA5}">
                      <a16:colId xmlns:a16="http://schemas.microsoft.com/office/drawing/2014/main" val="310577444"/>
                    </a:ext>
                  </a:extLst>
                </a:gridCol>
              </a:tblGrid>
              <a:tr h="15074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 session started</a:t>
                      </a:r>
                      <a:endParaRPr lang="en-GB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Number of lines of code written</a:t>
                      </a:r>
                      <a:endParaRPr lang="en-GB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Errors spotted (and by whom)</a:t>
                      </a:r>
                      <a:endParaRPr lang="en-GB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Activity (what’s being coded), or tested, or compiled</a:t>
                      </a:r>
                      <a:endParaRPr lang="en-GB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Comments</a:t>
                      </a:r>
                      <a:endParaRPr lang="en-GB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8894708"/>
                  </a:ext>
                </a:extLst>
              </a:tr>
              <a:tr h="7350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29/10/2019</a:t>
                      </a:r>
                      <a:endParaRPr lang="en-GB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Choose the function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 the Break for every cases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8666904"/>
                  </a:ext>
                </a:extLst>
              </a:tr>
              <a:tr h="8086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29/10/2019</a:t>
                      </a:r>
                      <a:endParaRPr lang="en-GB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58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Update playlist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Remember to press; at the end of codes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0820032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17045" y="2217738"/>
            <a:ext cx="14128073" cy="77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937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749" y="410649"/>
            <a:ext cx="9720072" cy="1499616"/>
          </a:xfrm>
        </p:spPr>
        <p:txBody>
          <a:bodyPr>
            <a:normAutofit fontScale="90000"/>
          </a:bodyPr>
          <a:lstStyle/>
          <a:p>
            <a:r>
              <a:rPr lang="en-GB" dirty="0"/>
              <a:t>Sprint Backlog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1600" dirty="0"/>
              <a:t>Sprint Backlog is a list a task identified by the scrum team 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5506" y="2482850"/>
            <a:ext cx="747712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718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 and Toolsets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As a group, we have used the </a:t>
            </a:r>
            <a:r>
              <a:rPr lang="en-GB" dirty="0" err="1" smtClean="0"/>
              <a:t>github</a:t>
            </a:r>
            <a:r>
              <a:rPr lang="en-GB" dirty="0" smtClean="0"/>
              <a:t> platform to upload pieces of work which contributes to the overall assignment. </a:t>
            </a:r>
          </a:p>
          <a:p>
            <a:pPr marL="0" indent="0">
              <a:buNone/>
            </a:pPr>
            <a:r>
              <a:rPr lang="en-GB" dirty="0" smtClean="0"/>
              <a:t>We have also used Draw.io to create any diagrams required throughout. </a:t>
            </a:r>
          </a:p>
          <a:p>
            <a:pPr marL="0" indent="0">
              <a:buNone/>
            </a:pPr>
            <a:r>
              <a:rPr lang="en-GB" smtClean="0"/>
              <a:t>Visual studio </a:t>
            </a: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7778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21</TotalTime>
  <Words>638</Words>
  <Application>Microsoft Office PowerPoint</Application>
  <PresentationFormat>Widescreen</PresentationFormat>
  <Paragraphs>143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Times New Roman</vt:lpstr>
      <vt:lpstr>Tw Cen MT</vt:lpstr>
      <vt:lpstr>Tw Cen MT Condensed</vt:lpstr>
      <vt:lpstr>Wingdings 3</vt:lpstr>
      <vt:lpstr>Integral</vt:lpstr>
      <vt:lpstr>Software Presentation</vt:lpstr>
      <vt:lpstr>Group Dynamics</vt:lpstr>
      <vt:lpstr>User Stories</vt:lpstr>
      <vt:lpstr>Product Backlog  -Feature required for Spotify  -Product backlog placed in correct sequence – Value/Cost/Knowledge/Risk NOT FINISHED </vt:lpstr>
      <vt:lpstr>Sprint Planning  Sprint Planning is the subset of the product backlog  During sprint planning the team have agreed on a sprint goal  </vt:lpstr>
      <vt:lpstr>Pair Programming Log: Driver: Darius Observer: Jackson</vt:lpstr>
      <vt:lpstr>Pair Programming Log: Driver: Jackson Observer: Darius</vt:lpstr>
      <vt:lpstr>Sprint Backlog  Sprint Backlog is a list a task identified by the scrum team  </vt:lpstr>
      <vt:lpstr>Tools and Toolsets</vt:lpstr>
      <vt:lpstr>Evaluation</vt:lpstr>
      <vt:lpstr>Thank you</vt:lpstr>
    </vt:vector>
  </TitlesOfParts>
  <Company>University of Lincoln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Presentation</dc:title>
  <dc:creator>test</dc:creator>
  <cp:lastModifiedBy>Darius Richardson (17641915)</cp:lastModifiedBy>
  <cp:revision>4</cp:revision>
  <dcterms:created xsi:type="dcterms:W3CDTF">2019-10-29T13:56:36Z</dcterms:created>
  <dcterms:modified xsi:type="dcterms:W3CDTF">2019-10-30T14:50:16Z</dcterms:modified>
</cp:coreProperties>
</file>