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6250-530C-B3DE-B29A-4970CC28A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A95B2-1B27-E90D-6871-A2ABEBC98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202DB-21C1-9FC9-AD11-AD43C2DA29A3}"/>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5" name="Footer Placeholder 4">
            <a:extLst>
              <a:ext uri="{FF2B5EF4-FFF2-40B4-BE49-F238E27FC236}">
                <a16:creationId xmlns:a16="http://schemas.microsoft.com/office/drawing/2014/main" id="{9CE0B32C-2B82-D5AE-A085-A4F1AEF65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3F786-FDDD-2374-1932-A3EBD5D6AC27}"/>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220005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3CE5-4FAF-2613-28B6-2A4EB04FF8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F73532-46D2-7870-E69E-FF5E36AF8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51282-8280-DB9D-A9C3-BEBC1D099A5E}"/>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5" name="Footer Placeholder 4">
            <a:extLst>
              <a:ext uri="{FF2B5EF4-FFF2-40B4-BE49-F238E27FC236}">
                <a16:creationId xmlns:a16="http://schemas.microsoft.com/office/drawing/2014/main" id="{2DB0F1C5-7C68-331B-F409-03BFCE7C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9A198-51B8-12DD-E28B-3F9405053897}"/>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386920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F502D-4E27-69E8-9E85-76D4998EA6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7B300-3ACF-0768-D0E1-6062F1211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64459-1FDF-8F6A-8F93-4F142464E5A9}"/>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5" name="Footer Placeholder 4">
            <a:extLst>
              <a:ext uri="{FF2B5EF4-FFF2-40B4-BE49-F238E27FC236}">
                <a16:creationId xmlns:a16="http://schemas.microsoft.com/office/drawing/2014/main" id="{C9F658AA-211A-0B95-AF11-7A5D1AA4F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D358A-6444-B7BC-DF9C-80C4705803B7}"/>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102589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F042-3467-F86C-512B-F23C4963A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A8AEA8-C196-34DE-D23C-1190AD2BA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4EE09-4B86-8733-8278-67502CC648F9}"/>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5" name="Footer Placeholder 4">
            <a:extLst>
              <a:ext uri="{FF2B5EF4-FFF2-40B4-BE49-F238E27FC236}">
                <a16:creationId xmlns:a16="http://schemas.microsoft.com/office/drawing/2014/main" id="{BDCAAFA4-5BBD-7239-3068-591A58167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54F2F-C31A-0C27-E158-1D639AF8AB4C}"/>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186230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98BD-D6C3-28E9-6871-C911D216A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0B98F1-95B8-57A1-17EE-33C046FA5D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F245E9-DB73-0FC7-A400-540E1D834492}"/>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5" name="Footer Placeholder 4">
            <a:extLst>
              <a:ext uri="{FF2B5EF4-FFF2-40B4-BE49-F238E27FC236}">
                <a16:creationId xmlns:a16="http://schemas.microsoft.com/office/drawing/2014/main" id="{8812E98A-0FB1-F5E1-A311-B90C1E862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B9239-10E8-A7EF-C823-D10B4D95BA5C}"/>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390262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3EF9-228C-60BE-9A8A-F71AE24A6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98E8A-9418-415F-FB80-FB8D8DDD9E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DDE30-E928-6A51-86D4-9E6BB19F06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0817A2-A558-CF11-7406-2E02CA0137EB}"/>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6" name="Footer Placeholder 5">
            <a:extLst>
              <a:ext uri="{FF2B5EF4-FFF2-40B4-BE49-F238E27FC236}">
                <a16:creationId xmlns:a16="http://schemas.microsoft.com/office/drawing/2014/main" id="{4EDF3490-7ECE-CD44-6085-682A21763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F04B8-4CD8-8A77-8150-44CC0E76EE7E}"/>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150307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E0DD-373A-1F2B-A1E8-4D84B8713F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B40AE1-7ABC-B794-E701-49570711E1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F2D19A-5DFF-DCA3-7110-5C9350959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BBBE9C-0336-BCB9-8A34-EC7FD6BA7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427A3-1EBB-4EA7-D990-6532F87A8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EC6E4-A79C-B181-1657-15A80B491B41}"/>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8" name="Footer Placeholder 7">
            <a:extLst>
              <a:ext uri="{FF2B5EF4-FFF2-40B4-BE49-F238E27FC236}">
                <a16:creationId xmlns:a16="http://schemas.microsoft.com/office/drawing/2014/main" id="{1C0F6260-5B59-D76E-182F-4B50ED9BD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DF7FD-6F0E-5D9F-674A-E9E7181AF1C8}"/>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104945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EC81-59D8-4C5C-B6FC-0C9CA505C9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A0F383-979A-2912-E8C8-3670C30F297A}"/>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4" name="Footer Placeholder 3">
            <a:extLst>
              <a:ext uri="{FF2B5EF4-FFF2-40B4-BE49-F238E27FC236}">
                <a16:creationId xmlns:a16="http://schemas.microsoft.com/office/drawing/2014/main" id="{395C1868-955B-24C5-3BCD-8736BB3C1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E18461-063D-845A-7EC0-487CE4793355}"/>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341684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3E4B6-15EE-8F7D-4F79-309ACDF2439D}"/>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3" name="Footer Placeholder 2">
            <a:extLst>
              <a:ext uri="{FF2B5EF4-FFF2-40B4-BE49-F238E27FC236}">
                <a16:creationId xmlns:a16="http://schemas.microsoft.com/office/drawing/2014/main" id="{4D4696B6-856C-DAF4-7A15-67C2700FEA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61F5A-8E2F-C1CA-1977-33B10E6E81F5}"/>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307642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3945-BDDF-FC43-90E6-5E9225251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44665-90DD-8985-A46D-D1B6E8BA1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055BB3-6C25-9126-651D-63B96EF44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9A390-5427-245D-8365-3CCE76B5365E}"/>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6" name="Footer Placeholder 5">
            <a:extLst>
              <a:ext uri="{FF2B5EF4-FFF2-40B4-BE49-F238E27FC236}">
                <a16:creationId xmlns:a16="http://schemas.microsoft.com/office/drawing/2014/main" id="{060179AF-1DDA-7AF3-3447-A993CD15E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962D3-87DD-A82D-5B4E-8C73B2EB3B65}"/>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27573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E4D9-C3C2-41EF-02AB-8B3EF9C26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CE3CA-83A3-6E79-0C5C-7936321A2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B5CFC3-9A8B-E5DF-E6BB-06EE722F6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D93FB-D8A4-FE7F-5F19-E563887AA611}"/>
              </a:ext>
            </a:extLst>
          </p:cNvPr>
          <p:cNvSpPr>
            <a:spLocks noGrp="1"/>
          </p:cNvSpPr>
          <p:nvPr>
            <p:ph type="dt" sz="half" idx="10"/>
          </p:nvPr>
        </p:nvSpPr>
        <p:spPr/>
        <p:txBody>
          <a:bodyPr/>
          <a:lstStyle/>
          <a:p>
            <a:fld id="{1A178181-99BF-4120-B4D9-102D3361FF80}" type="datetimeFigureOut">
              <a:rPr lang="en-US" smtClean="0"/>
              <a:t>4/13/2025</a:t>
            </a:fld>
            <a:endParaRPr lang="en-US"/>
          </a:p>
        </p:txBody>
      </p:sp>
      <p:sp>
        <p:nvSpPr>
          <p:cNvPr id="6" name="Footer Placeholder 5">
            <a:extLst>
              <a:ext uri="{FF2B5EF4-FFF2-40B4-BE49-F238E27FC236}">
                <a16:creationId xmlns:a16="http://schemas.microsoft.com/office/drawing/2014/main" id="{D84A1261-DA5E-32C6-C2A6-20E3C5DF7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FD0F7-BB08-D4AA-08B8-D620BB0CA0E7}"/>
              </a:ext>
            </a:extLst>
          </p:cNvPr>
          <p:cNvSpPr>
            <a:spLocks noGrp="1"/>
          </p:cNvSpPr>
          <p:nvPr>
            <p:ph type="sldNum" sz="quarter" idx="12"/>
          </p:nvPr>
        </p:nvSpPr>
        <p:spPr/>
        <p:txBody>
          <a:bodyPr/>
          <a:lstStyle/>
          <a:p>
            <a:fld id="{A0F9D8D5-1776-4572-BD38-F8A2D411876D}" type="slidenum">
              <a:rPr lang="en-US" smtClean="0"/>
              <a:t>‹#›</a:t>
            </a:fld>
            <a:endParaRPr lang="en-US"/>
          </a:p>
        </p:txBody>
      </p:sp>
    </p:spTree>
    <p:extLst>
      <p:ext uri="{BB962C8B-B14F-4D97-AF65-F5344CB8AC3E}">
        <p14:creationId xmlns:p14="http://schemas.microsoft.com/office/powerpoint/2010/main" val="344883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9662B-AF7A-C028-535F-E36E555A5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8881CE-BB10-E893-6A4B-97441AD6A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AC05A-3C00-C034-7E0D-822E132DA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178181-99BF-4120-B4D9-102D3361FF80}" type="datetimeFigureOut">
              <a:rPr lang="en-US" smtClean="0"/>
              <a:t>4/13/2025</a:t>
            </a:fld>
            <a:endParaRPr lang="en-US"/>
          </a:p>
        </p:txBody>
      </p:sp>
      <p:sp>
        <p:nvSpPr>
          <p:cNvPr id="5" name="Footer Placeholder 4">
            <a:extLst>
              <a:ext uri="{FF2B5EF4-FFF2-40B4-BE49-F238E27FC236}">
                <a16:creationId xmlns:a16="http://schemas.microsoft.com/office/drawing/2014/main" id="{DEF28BC5-04B8-DD29-DAEB-9213372D1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2DB615-1360-44A3-52B7-6794DF2A8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F9D8D5-1776-4572-BD38-F8A2D411876D}" type="slidenum">
              <a:rPr lang="en-US" smtClean="0"/>
              <a:t>‹#›</a:t>
            </a:fld>
            <a:endParaRPr lang="en-US"/>
          </a:p>
        </p:txBody>
      </p:sp>
    </p:spTree>
    <p:extLst>
      <p:ext uri="{BB962C8B-B14F-4D97-AF65-F5344CB8AC3E}">
        <p14:creationId xmlns:p14="http://schemas.microsoft.com/office/powerpoint/2010/main" val="3525649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225915-BF69-E94E-C67E-3A1EB5B541A1}"/>
              </a:ext>
            </a:extLst>
          </p:cNvPr>
          <p:cNvPicPr>
            <a:picLocks noChangeAspect="1"/>
          </p:cNvPicPr>
          <p:nvPr/>
        </p:nvPicPr>
        <p:blipFill>
          <a:blip r:embed="rId2"/>
          <a:srcRect b="7087"/>
          <a:stretch/>
        </p:blipFill>
        <p:spPr>
          <a:xfrm>
            <a:off x="0" y="489856"/>
            <a:ext cx="12192000" cy="6368143"/>
          </a:xfrm>
          <a:prstGeom prst="rect">
            <a:avLst/>
          </a:prstGeom>
        </p:spPr>
      </p:pic>
      <p:sp>
        <p:nvSpPr>
          <p:cNvPr id="2" name="Title 1">
            <a:extLst>
              <a:ext uri="{FF2B5EF4-FFF2-40B4-BE49-F238E27FC236}">
                <a16:creationId xmlns:a16="http://schemas.microsoft.com/office/drawing/2014/main" id="{8B7D61D5-0E7B-EEBA-77E8-D392A5AAC848}"/>
              </a:ext>
            </a:extLst>
          </p:cNvPr>
          <p:cNvSpPr>
            <a:spLocks noGrp="1"/>
          </p:cNvSpPr>
          <p:nvPr>
            <p:ph type="ctrTitle"/>
          </p:nvPr>
        </p:nvSpPr>
        <p:spPr>
          <a:xfrm>
            <a:off x="353785" y="-370115"/>
            <a:ext cx="11484429" cy="1937658"/>
          </a:xfrm>
        </p:spPr>
        <p:txBody>
          <a:bodyPr anchor="ctr">
            <a:noAutofit/>
          </a:bodyPr>
          <a:lstStyle/>
          <a:p>
            <a:r>
              <a:rPr lang="en-US" sz="7200" b="1">
                <a:latin typeface="Gadugi" panose="020B0502040204020203" pitchFamily="34" charset="0"/>
                <a:ea typeface="Gadugi" panose="020B0502040204020203" pitchFamily="34" charset="0"/>
              </a:rPr>
              <a:t>OOP Project: Music Maker</a:t>
            </a:r>
            <a:endParaRPr lang="en-US" sz="7200" b="1" dirty="0">
              <a:latin typeface="Gadugi" panose="020B0502040204020203" pitchFamily="34" charset="0"/>
              <a:ea typeface="Gadugi" panose="020B0502040204020203" pitchFamily="34" charset="0"/>
            </a:endParaRPr>
          </a:p>
        </p:txBody>
      </p:sp>
      <p:sp>
        <p:nvSpPr>
          <p:cNvPr id="3" name="Subtitle 2">
            <a:extLst>
              <a:ext uri="{FF2B5EF4-FFF2-40B4-BE49-F238E27FC236}">
                <a16:creationId xmlns:a16="http://schemas.microsoft.com/office/drawing/2014/main" id="{7630DAFC-9FE8-DB34-9F19-B9B9B5921BCF}"/>
              </a:ext>
            </a:extLst>
          </p:cNvPr>
          <p:cNvSpPr>
            <a:spLocks noGrp="1"/>
          </p:cNvSpPr>
          <p:nvPr>
            <p:ph type="subTitle" idx="1"/>
          </p:nvPr>
        </p:nvSpPr>
        <p:spPr>
          <a:xfrm>
            <a:off x="6351814" y="1113809"/>
            <a:ext cx="5486400" cy="1655762"/>
          </a:xfrm>
        </p:spPr>
        <p:txBody>
          <a:bodyPr>
            <a:normAutofit/>
          </a:bodyPr>
          <a:lstStyle/>
          <a:p>
            <a:pPr algn="l"/>
            <a:r>
              <a:rPr lang="en-US" sz="4000" b="1"/>
              <a:t>Luke Whaley/DJ Whale</a:t>
            </a:r>
            <a:endParaRPr lang="en-US" sz="4000" b="1" dirty="0"/>
          </a:p>
        </p:txBody>
      </p:sp>
    </p:spTree>
    <p:extLst>
      <p:ext uri="{BB962C8B-B14F-4D97-AF65-F5344CB8AC3E}">
        <p14:creationId xmlns:p14="http://schemas.microsoft.com/office/powerpoint/2010/main" val="283326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D8A-EF2B-FD44-97A2-82D3352B1F0D}"/>
              </a:ext>
            </a:extLst>
          </p:cNvPr>
          <p:cNvSpPr>
            <a:spLocks noGrp="1"/>
          </p:cNvSpPr>
          <p:nvPr>
            <p:ph type="title"/>
          </p:nvPr>
        </p:nvSpPr>
        <p:spPr>
          <a:xfrm>
            <a:off x="609597" y="1238057"/>
            <a:ext cx="10972802" cy="4381885"/>
          </a:xfrm>
        </p:spPr>
        <p:txBody>
          <a:bodyPr>
            <a:normAutofit/>
          </a:bodyPr>
          <a:lstStyle/>
          <a:p>
            <a:r>
              <a:rPr lang="en-US" dirty="0"/>
              <a:t>My project is a music making program that allows people to create their own songs. The user can set the BPM (beats per minute) of the song, create multiple instruments, and place notes within these different instruments. The user can also save and load their songs.</a:t>
            </a:r>
          </a:p>
        </p:txBody>
      </p:sp>
      <p:sp>
        <p:nvSpPr>
          <p:cNvPr id="4" name="Title 1">
            <a:extLst>
              <a:ext uri="{FF2B5EF4-FFF2-40B4-BE49-F238E27FC236}">
                <a16:creationId xmlns:a16="http://schemas.microsoft.com/office/drawing/2014/main" id="{B69C9E82-EFCE-E752-F5D1-F49E58F385D0}"/>
              </a:ext>
            </a:extLst>
          </p:cNvPr>
          <p:cNvSpPr txBox="1">
            <a:spLocks/>
          </p:cNvSpPr>
          <p:nvPr/>
        </p:nvSpPr>
        <p:spPr>
          <a:xfrm>
            <a:off x="125184" y="-38484"/>
            <a:ext cx="11941629" cy="1513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What is My Project?</a:t>
            </a:r>
          </a:p>
        </p:txBody>
      </p:sp>
    </p:spTree>
    <p:extLst>
      <p:ext uri="{BB962C8B-B14F-4D97-AF65-F5344CB8AC3E}">
        <p14:creationId xmlns:p14="http://schemas.microsoft.com/office/powerpoint/2010/main" val="339483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AB45-1CFF-F19E-3EE6-225C24D1C48F}"/>
              </a:ext>
            </a:extLst>
          </p:cNvPr>
          <p:cNvSpPr>
            <a:spLocks noGrp="1"/>
          </p:cNvSpPr>
          <p:nvPr>
            <p:ph type="title"/>
          </p:nvPr>
        </p:nvSpPr>
        <p:spPr>
          <a:xfrm>
            <a:off x="125184" y="-38484"/>
            <a:ext cx="11941629" cy="1513114"/>
          </a:xfrm>
        </p:spPr>
        <p:txBody>
          <a:bodyPr>
            <a:normAutofit/>
          </a:bodyPr>
          <a:lstStyle/>
          <a:p>
            <a:pPr algn="ctr"/>
            <a:r>
              <a:rPr lang="en-US" sz="6000" b="1" dirty="0"/>
              <a:t>Why I Chose to Make This Project:</a:t>
            </a:r>
          </a:p>
        </p:txBody>
      </p:sp>
      <p:sp>
        <p:nvSpPr>
          <p:cNvPr id="3" name="Content Placeholder 2">
            <a:extLst>
              <a:ext uri="{FF2B5EF4-FFF2-40B4-BE49-F238E27FC236}">
                <a16:creationId xmlns:a16="http://schemas.microsoft.com/office/drawing/2014/main" id="{03636B6E-9886-D108-7E03-027F65268FF4}"/>
              </a:ext>
            </a:extLst>
          </p:cNvPr>
          <p:cNvSpPr>
            <a:spLocks noGrp="1"/>
          </p:cNvSpPr>
          <p:nvPr>
            <p:ph idx="1"/>
          </p:nvPr>
        </p:nvSpPr>
        <p:spPr>
          <a:xfrm>
            <a:off x="256644" y="1149212"/>
            <a:ext cx="5682340" cy="5632587"/>
          </a:xfrm>
        </p:spPr>
        <p:txBody>
          <a:bodyPr>
            <a:normAutofit fontScale="92500"/>
          </a:bodyPr>
          <a:lstStyle/>
          <a:p>
            <a:pPr marL="0" indent="0">
              <a:buNone/>
            </a:pPr>
            <a:r>
              <a:rPr lang="en-US" sz="3600" dirty="0">
                <a:effectLst/>
                <a:latin typeface="Aptos" panose="020B0004020202020204" pitchFamily="34" charset="0"/>
                <a:ea typeface="Aptos" panose="020B0004020202020204" pitchFamily="34" charset="0"/>
                <a:cs typeface="Times New Roman" panose="02020603050405020304" pitchFamily="18" charset="0"/>
              </a:rPr>
              <a:t>I wanted to build this project because in my free time, I make my own music using a program called FL Studio. However, this program may be difficult for new users to learn. I wanted to create a simple and easy to use program that would help people learn the basics of music creation and inspire them to make songs of their own.</a:t>
            </a:r>
            <a:endParaRPr lang="en-US" sz="4800" dirty="0"/>
          </a:p>
          <a:p>
            <a:endParaRPr lang="en-US" sz="3600" dirty="0"/>
          </a:p>
        </p:txBody>
      </p:sp>
      <p:pic>
        <p:nvPicPr>
          <p:cNvPr id="4" name="Picture 3">
            <a:extLst>
              <a:ext uri="{FF2B5EF4-FFF2-40B4-BE49-F238E27FC236}">
                <a16:creationId xmlns:a16="http://schemas.microsoft.com/office/drawing/2014/main" id="{DBE21B0E-AEE7-29F7-57FF-A9498799850F}"/>
              </a:ext>
            </a:extLst>
          </p:cNvPr>
          <p:cNvPicPr>
            <a:picLocks noChangeAspect="1"/>
          </p:cNvPicPr>
          <p:nvPr/>
        </p:nvPicPr>
        <p:blipFill>
          <a:blip r:embed="rId2"/>
          <a:srcRect t="11649" b="25627"/>
          <a:stretch/>
        </p:blipFill>
        <p:spPr>
          <a:xfrm>
            <a:off x="7771987" y="1149212"/>
            <a:ext cx="3037114" cy="1143001"/>
          </a:xfrm>
          <a:prstGeom prst="rect">
            <a:avLst/>
          </a:prstGeom>
        </p:spPr>
      </p:pic>
      <p:pic>
        <p:nvPicPr>
          <p:cNvPr id="5" name="Picture 4">
            <a:extLst>
              <a:ext uri="{FF2B5EF4-FFF2-40B4-BE49-F238E27FC236}">
                <a16:creationId xmlns:a16="http://schemas.microsoft.com/office/drawing/2014/main" id="{0227604B-6F65-17B6-7005-E6DC38437BB2}"/>
              </a:ext>
            </a:extLst>
          </p:cNvPr>
          <p:cNvPicPr>
            <a:picLocks noChangeAspect="1"/>
          </p:cNvPicPr>
          <p:nvPr/>
        </p:nvPicPr>
        <p:blipFill>
          <a:blip r:embed="rId3"/>
          <a:stretch>
            <a:fillRect/>
          </a:stretch>
        </p:blipFill>
        <p:spPr>
          <a:xfrm>
            <a:off x="6253018" y="2348568"/>
            <a:ext cx="5813797" cy="30348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4715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97CCBC-A9D2-8295-187D-12DE9F52DF85}"/>
              </a:ext>
            </a:extLst>
          </p:cNvPr>
          <p:cNvSpPr/>
          <p:nvPr/>
        </p:nvSpPr>
        <p:spPr>
          <a:xfrm>
            <a:off x="0" y="1"/>
            <a:ext cx="5312229"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D6A7F-BF54-1B6B-7388-94BF6673BEC7}"/>
              </a:ext>
            </a:extLst>
          </p:cNvPr>
          <p:cNvSpPr>
            <a:spLocks noGrp="1"/>
          </p:cNvSpPr>
          <p:nvPr>
            <p:ph type="title"/>
          </p:nvPr>
        </p:nvSpPr>
        <p:spPr>
          <a:xfrm>
            <a:off x="288470" y="36965"/>
            <a:ext cx="4735287" cy="1325563"/>
          </a:xfrm>
        </p:spPr>
        <p:txBody>
          <a:bodyPr>
            <a:noAutofit/>
          </a:bodyPr>
          <a:lstStyle/>
          <a:p>
            <a:pPr algn="ctr"/>
            <a:r>
              <a:rPr lang="en-US" sz="4800" b="1" dirty="0"/>
              <a:t>Class Diagram:</a:t>
            </a:r>
          </a:p>
        </p:txBody>
      </p:sp>
      <p:sp>
        <p:nvSpPr>
          <p:cNvPr id="3" name="Content Placeholder 2">
            <a:extLst>
              <a:ext uri="{FF2B5EF4-FFF2-40B4-BE49-F238E27FC236}">
                <a16:creationId xmlns:a16="http://schemas.microsoft.com/office/drawing/2014/main" id="{BE38188D-A881-8355-D482-BEE39CE14AFD}"/>
              </a:ext>
            </a:extLst>
          </p:cNvPr>
          <p:cNvSpPr>
            <a:spLocks noGrp="1"/>
          </p:cNvSpPr>
          <p:nvPr>
            <p:ph idx="1"/>
          </p:nvPr>
        </p:nvSpPr>
        <p:spPr>
          <a:xfrm>
            <a:off x="489856" y="967661"/>
            <a:ext cx="4332514" cy="5778043"/>
          </a:xfrm>
        </p:spPr>
        <p:txBody>
          <a:bodyPr>
            <a:normAutofit lnSpcReduction="10000"/>
          </a:bodyPr>
          <a:lstStyle/>
          <a:p>
            <a:r>
              <a:rPr lang="en-US" sz="2400" dirty="0"/>
              <a:t>This class diagram shows the relationship between the different classes in my project.</a:t>
            </a:r>
          </a:p>
          <a:p>
            <a:r>
              <a:rPr lang="en-US" sz="2400" dirty="0"/>
              <a:t>The Music Maker class uses the song class to play and stop the song. It also includes the Pane subclass, which is used for the note placing UI.</a:t>
            </a:r>
          </a:p>
          <a:p>
            <a:r>
              <a:rPr lang="en-US" sz="2400" dirty="0"/>
              <a:t>The song class contains 8 instruments, each which have arrays that contain the placement and pitch of individual notes. </a:t>
            </a:r>
          </a:p>
          <a:p>
            <a:r>
              <a:rPr lang="en-US" sz="2400" dirty="0"/>
              <a:t>I used arrays to contain this data so the information could easily be written to and read from .txt files.</a:t>
            </a:r>
          </a:p>
        </p:txBody>
      </p:sp>
      <p:pic>
        <p:nvPicPr>
          <p:cNvPr id="9" name="Picture 8">
            <a:extLst>
              <a:ext uri="{FF2B5EF4-FFF2-40B4-BE49-F238E27FC236}">
                <a16:creationId xmlns:a16="http://schemas.microsoft.com/office/drawing/2014/main" id="{8F451E97-3954-30DB-0A4A-A643083ED610}"/>
              </a:ext>
            </a:extLst>
          </p:cNvPr>
          <p:cNvPicPr>
            <a:picLocks noChangeAspect="1"/>
          </p:cNvPicPr>
          <p:nvPr/>
        </p:nvPicPr>
        <p:blipFill>
          <a:blip r:embed="rId2"/>
          <a:stretch>
            <a:fillRect/>
          </a:stretch>
        </p:blipFill>
        <p:spPr>
          <a:xfrm>
            <a:off x="6746967" y="152934"/>
            <a:ext cx="3667993" cy="6633411"/>
          </a:xfrm>
          <a:prstGeom prst="rect">
            <a:avLst/>
          </a:prstGeom>
        </p:spPr>
      </p:pic>
      <p:pic>
        <p:nvPicPr>
          <p:cNvPr id="11" name="Picture 10">
            <a:extLst>
              <a:ext uri="{FF2B5EF4-FFF2-40B4-BE49-F238E27FC236}">
                <a16:creationId xmlns:a16="http://schemas.microsoft.com/office/drawing/2014/main" id="{0856974B-8009-2DCE-52BF-B91DF737CD77}"/>
              </a:ext>
            </a:extLst>
          </p:cNvPr>
          <p:cNvPicPr>
            <a:picLocks noChangeAspect="1"/>
          </p:cNvPicPr>
          <p:nvPr/>
        </p:nvPicPr>
        <p:blipFill>
          <a:blip r:embed="rId3"/>
          <a:stretch>
            <a:fillRect/>
          </a:stretch>
        </p:blipFill>
        <p:spPr>
          <a:xfrm>
            <a:off x="6964530" y="40639"/>
            <a:ext cx="3607997" cy="6745705"/>
          </a:xfrm>
          <a:prstGeom prst="rect">
            <a:avLst/>
          </a:prstGeom>
        </p:spPr>
      </p:pic>
      <p:sp>
        <p:nvSpPr>
          <p:cNvPr id="12" name="Rectangle 11">
            <a:extLst>
              <a:ext uri="{FF2B5EF4-FFF2-40B4-BE49-F238E27FC236}">
                <a16:creationId xmlns:a16="http://schemas.microsoft.com/office/drawing/2014/main" id="{96053312-31DE-2D2F-DBF1-7383EF1AFA76}"/>
              </a:ext>
            </a:extLst>
          </p:cNvPr>
          <p:cNvSpPr/>
          <p:nvPr/>
        </p:nvSpPr>
        <p:spPr>
          <a:xfrm>
            <a:off x="8555489" y="3893800"/>
            <a:ext cx="211917" cy="184666"/>
          </a:xfrm>
          <a:prstGeom prst="rect">
            <a:avLst/>
          </a:prstGeom>
          <a:noFill/>
        </p:spPr>
        <p:txBody>
          <a:bodyPr wrap="none" lIns="91440" tIns="45720" rIns="91440" bIns="45720">
            <a:spAutoFit/>
          </a:bodyPr>
          <a:lstStyle/>
          <a:p>
            <a:pPr algn="ctr"/>
            <a:r>
              <a:rPr lang="en-US" sz="600" b="1" cap="none" spc="0" dirty="0">
                <a:ln w="0"/>
                <a:solidFill>
                  <a:schemeClr val="tx1"/>
                </a:solidFill>
              </a:rPr>
              <a:t>t</a:t>
            </a:r>
            <a:endParaRPr lang="en-US" sz="500" b="1" cap="none" spc="0" dirty="0">
              <a:ln w="0"/>
              <a:solidFill>
                <a:schemeClr val="tx1"/>
              </a:solidFill>
            </a:endParaRPr>
          </a:p>
        </p:txBody>
      </p:sp>
      <p:sp>
        <p:nvSpPr>
          <p:cNvPr id="13" name="Rectangle 12">
            <a:extLst>
              <a:ext uri="{FF2B5EF4-FFF2-40B4-BE49-F238E27FC236}">
                <a16:creationId xmlns:a16="http://schemas.microsoft.com/office/drawing/2014/main" id="{64442595-4927-7A1B-1534-E5A49FC455C1}"/>
              </a:ext>
            </a:extLst>
          </p:cNvPr>
          <p:cNvSpPr/>
          <p:nvPr/>
        </p:nvSpPr>
        <p:spPr>
          <a:xfrm>
            <a:off x="9235235" y="96496"/>
            <a:ext cx="213520" cy="184666"/>
          </a:xfrm>
          <a:prstGeom prst="rect">
            <a:avLst/>
          </a:prstGeom>
          <a:noFill/>
        </p:spPr>
        <p:txBody>
          <a:bodyPr wrap="none" lIns="91440" tIns="45720" rIns="91440" bIns="45720">
            <a:spAutoFit/>
          </a:bodyPr>
          <a:lstStyle/>
          <a:p>
            <a:pPr algn="ctr"/>
            <a:r>
              <a:rPr lang="en-US" sz="600" b="1" dirty="0">
                <a:ln w="0"/>
              </a:rPr>
              <a:t>r</a:t>
            </a:r>
            <a:endParaRPr lang="en-US" sz="500" b="1" cap="none" spc="0" dirty="0">
              <a:ln w="0"/>
              <a:solidFill>
                <a:schemeClr val="tx1"/>
              </a:solidFill>
            </a:endParaRPr>
          </a:p>
        </p:txBody>
      </p:sp>
    </p:spTree>
    <p:extLst>
      <p:ext uri="{BB962C8B-B14F-4D97-AF65-F5344CB8AC3E}">
        <p14:creationId xmlns:p14="http://schemas.microsoft.com/office/powerpoint/2010/main" val="53325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3920-2662-EAB7-AB9D-E7ABDB4A98E7}"/>
              </a:ext>
            </a:extLst>
          </p:cNvPr>
          <p:cNvSpPr>
            <a:spLocks noGrp="1"/>
          </p:cNvSpPr>
          <p:nvPr>
            <p:ph type="title"/>
          </p:nvPr>
        </p:nvSpPr>
        <p:spPr>
          <a:xfrm>
            <a:off x="838200" y="190519"/>
            <a:ext cx="10515600" cy="1325563"/>
          </a:xfrm>
        </p:spPr>
        <p:txBody>
          <a:bodyPr>
            <a:normAutofit/>
          </a:bodyPr>
          <a:lstStyle/>
          <a:p>
            <a:r>
              <a:rPr lang="en-US" sz="6000" b="1" dirty="0"/>
              <a:t>Music Maker Class:</a:t>
            </a:r>
          </a:p>
        </p:txBody>
      </p:sp>
      <p:sp>
        <p:nvSpPr>
          <p:cNvPr id="3" name="Content Placeholder 2">
            <a:extLst>
              <a:ext uri="{FF2B5EF4-FFF2-40B4-BE49-F238E27FC236}">
                <a16:creationId xmlns:a16="http://schemas.microsoft.com/office/drawing/2014/main" id="{1EFA1E5F-AB04-FAD0-10EB-A3613E52B201}"/>
              </a:ext>
            </a:extLst>
          </p:cNvPr>
          <p:cNvSpPr>
            <a:spLocks noGrp="1"/>
          </p:cNvSpPr>
          <p:nvPr>
            <p:ph idx="1"/>
          </p:nvPr>
        </p:nvSpPr>
        <p:spPr>
          <a:xfrm>
            <a:off x="838200" y="1541145"/>
            <a:ext cx="10515600" cy="4351338"/>
          </a:xfrm>
        </p:spPr>
        <p:txBody>
          <a:bodyPr/>
          <a:lstStyle/>
          <a:p>
            <a:r>
              <a:rPr lang="en-US" dirty="0"/>
              <a:t>The music maker class handles the UI elements of my project. It has two different scenes, a scene for viewing the overall song, and a scene for placing notes within an instrument. </a:t>
            </a:r>
          </a:p>
          <a:p>
            <a:r>
              <a:rPr lang="en-US" dirty="0"/>
              <a:t>The music maker class contains the Pane inner class. A grid of Panes is used to create the note placement grid. Event Handlers are used to edit an instrument’s note data when each pane is clicked.</a:t>
            </a:r>
          </a:p>
        </p:txBody>
      </p:sp>
      <p:pic>
        <p:nvPicPr>
          <p:cNvPr id="4" name="Picture 3" descr="A screenshot of a computer screen&#10;&#10;AI-generated content may be incorrect.">
            <a:extLst>
              <a:ext uri="{FF2B5EF4-FFF2-40B4-BE49-F238E27FC236}">
                <a16:creationId xmlns:a16="http://schemas.microsoft.com/office/drawing/2014/main" id="{51E3C5F2-4BFE-8006-24FF-942135EC4BCA}"/>
              </a:ext>
            </a:extLst>
          </p:cNvPr>
          <p:cNvPicPr>
            <a:picLocks noChangeAspect="1"/>
          </p:cNvPicPr>
          <p:nvPr/>
        </p:nvPicPr>
        <p:blipFill rotWithShape="1">
          <a:blip r:embed="rId2"/>
          <a:srcRect b="1158"/>
          <a:stretch/>
        </p:blipFill>
        <p:spPr bwMode="auto">
          <a:xfrm>
            <a:off x="7473158" y="4293533"/>
            <a:ext cx="4335145" cy="2274570"/>
          </a:xfrm>
          <a:prstGeom prst="rect">
            <a:avLst/>
          </a:prstGeom>
          <a:ln w="19050" cap="flat" cmpd="sng" algn="ctr">
            <a:solidFill>
              <a:schemeClr val="bg2">
                <a:lumMod val="50000"/>
              </a:scheme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9B184DFE-5793-1299-26C1-6D8CC58A21CF}"/>
              </a:ext>
            </a:extLst>
          </p:cNvPr>
          <p:cNvSpPr/>
          <p:nvPr/>
        </p:nvSpPr>
        <p:spPr>
          <a:xfrm>
            <a:off x="838200" y="4969153"/>
            <a:ext cx="6634958" cy="923330"/>
          </a:xfrm>
          <a:prstGeom prst="rect">
            <a:avLst/>
          </a:prstGeom>
          <a:noFill/>
        </p:spPr>
        <p:txBody>
          <a:bodyPr wrap="square" lIns="91440" tIns="45720" rIns="91440" bIns="45720">
            <a:spAutoFit/>
          </a:bodyPr>
          <a:lstStyle/>
          <a:p>
            <a:pPr algn="ctr"/>
            <a:r>
              <a:rPr lang="en-US" sz="5400" cap="none" spc="0" dirty="0">
                <a:ln w="0"/>
                <a:solidFill>
                  <a:schemeClr val="tx1"/>
                </a:solidFill>
              </a:rPr>
              <a:t>Note Placement Grid:</a:t>
            </a:r>
          </a:p>
        </p:txBody>
      </p:sp>
    </p:spTree>
    <p:extLst>
      <p:ext uri="{BB962C8B-B14F-4D97-AF65-F5344CB8AC3E}">
        <p14:creationId xmlns:p14="http://schemas.microsoft.com/office/powerpoint/2010/main" val="337657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F0D13-C157-18C7-3F64-DF3FCEC0BB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E743B-8F4A-CAB0-A0A6-0AC6A75643CE}"/>
              </a:ext>
            </a:extLst>
          </p:cNvPr>
          <p:cNvSpPr>
            <a:spLocks noGrp="1"/>
          </p:cNvSpPr>
          <p:nvPr>
            <p:ph type="title"/>
          </p:nvPr>
        </p:nvSpPr>
        <p:spPr>
          <a:xfrm>
            <a:off x="838200" y="134937"/>
            <a:ext cx="10515600" cy="1325563"/>
          </a:xfrm>
        </p:spPr>
        <p:txBody>
          <a:bodyPr>
            <a:normAutofit/>
          </a:bodyPr>
          <a:lstStyle/>
          <a:p>
            <a:r>
              <a:rPr lang="en-US" sz="6000" b="1" dirty="0"/>
              <a:t>Song Class:</a:t>
            </a:r>
          </a:p>
        </p:txBody>
      </p:sp>
      <p:sp>
        <p:nvSpPr>
          <p:cNvPr id="3" name="Content Placeholder 2">
            <a:extLst>
              <a:ext uri="{FF2B5EF4-FFF2-40B4-BE49-F238E27FC236}">
                <a16:creationId xmlns:a16="http://schemas.microsoft.com/office/drawing/2014/main" id="{38FE1DF5-6875-9452-F723-8EED4AD8E23A}"/>
              </a:ext>
            </a:extLst>
          </p:cNvPr>
          <p:cNvSpPr>
            <a:spLocks noGrp="1"/>
          </p:cNvSpPr>
          <p:nvPr>
            <p:ph idx="1"/>
          </p:nvPr>
        </p:nvSpPr>
        <p:spPr>
          <a:xfrm>
            <a:off x="754380" y="1460500"/>
            <a:ext cx="10683240" cy="5397500"/>
          </a:xfrm>
        </p:spPr>
        <p:txBody>
          <a:bodyPr>
            <a:normAutofit fontScale="92500" lnSpcReduction="10000"/>
          </a:bodyPr>
          <a:lstStyle/>
          <a:p>
            <a:r>
              <a:rPr lang="en-US" dirty="0"/>
              <a:t>The Song class contains 8 different instruments that make up the song as well as a variable that determines the song’s BPM (beats per minute). This class also manages the current position in the song. </a:t>
            </a:r>
          </a:p>
          <a:p>
            <a:r>
              <a:rPr lang="en-US" dirty="0"/>
              <a:t>This class has functions that start and stop the song. When the play button is clicked, the Song class starts a timer to determine when to play the notes of the song. When the timer finishes, which occurs every 1/4</a:t>
            </a:r>
            <a:r>
              <a:rPr lang="en-US" baseline="30000" dirty="0"/>
              <a:t>th</a:t>
            </a:r>
            <a:r>
              <a:rPr lang="en-US" dirty="0"/>
              <a:t> of a beat, each instrument checks to see what notes should be played at the current point in the song. When the stop function is called, the timer is canceled, and the song position variable (time) is set to 0.</a:t>
            </a:r>
          </a:p>
          <a:p>
            <a:r>
              <a:rPr lang="en-US" dirty="0"/>
              <a:t>This class also manages saving and loading. When the song is saved, a new folder is created with the song’s name that was typed into the text field. The song’s BPM is saved to the “songdata.txt” file within that folder. Additionally, this class calls each instrument to save their note data to separate .txt files within the same folder. When a song is loaded, the note data and BPM are read from these text files.</a:t>
            </a:r>
          </a:p>
        </p:txBody>
      </p:sp>
    </p:spTree>
    <p:extLst>
      <p:ext uri="{BB962C8B-B14F-4D97-AF65-F5344CB8AC3E}">
        <p14:creationId xmlns:p14="http://schemas.microsoft.com/office/powerpoint/2010/main" val="346542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56759-CD12-8865-2231-260D72DCA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23F72D-B44B-81C1-FA4A-179D7309CC68}"/>
              </a:ext>
            </a:extLst>
          </p:cNvPr>
          <p:cNvSpPr>
            <a:spLocks noGrp="1"/>
          </p:cNvSpPr>
          <p:nvPr>
            <p:ph type="title"/>
          </p:nvPr>
        </p:nvSpPr>
        <p:spPr>
          <a:xfrm>
            <a:off x="838200" y="152400"/>
            <a:ext cx="10515600" cy="1325563"/>
          </a:xfrm>
        </p:spPr>
        <p:txBody>
          <a:bodyPr>
            <a:normAutofit/>
          </a:bodyPr>
          <a:lstStyle/>
          <a:p>
            <a:r>
              <a:rPr lang="en-US" sz="6000" b="1" dirty="0"/>
              <a:t>Instrument Class:</a:t>
            </a:r>
          </a:p>
        </p:txBody>
      </p:sp>
      <p:sp>
        <p:nvSpPr>
          <p:cNvPr id="3" name="Content Placeholder 2">
            <a:extLst>
              <a:ext uri="{FF2B5EF4-FFF2-40B4-BE49-F238E27FC236}">
                <a16:creationId xmlns:a16="http://schemas.microsoft.com/office/drawing/2014/main" id="{557DD362-7DE8-877D-77CC-0EDF7C0A57CF}"/>
              </a:ext>
            </a:extLst>
          </p:cNvPr>
          <p:cNvSpPr>
            <a:spLocks noGrp="1"/>
          </p:cNvSpPr>
          <p:nvPr>
            <p:ph idx="1"/>
          </p:nvPr>
        </p:nvSpPr>
        <p:spPr>
          <a:xfrm>
            <a:off x="838200" y="1267326"/>
            <a:ext cx="10515600" cy="5438274"/>
          </a:xfrm>
        </p:spPr>
        <p:txBody>
          <a:bodyPr>
            <a:normAutofit/>
          </a:bodyPr>
          <a:lstStyle/>
          <a:p>
            <a:r>
              <a:rPr lang="en-US" dirty="0"/>
              <a:t>The instrument class loads .wav files in order to play sounds. This is done by using </a:t>
            </a:r>
            <a:r>
              <a:rPr lang="en-US" dirty="0" err="1"/>
              <a:t>AudioInputStream</a:t>
            </a:r>
            <a:r>
              <a:rPr lang="en-US" dirty="0"/>
              <a:t> and </a:t>
            </a:r>
            <a:r>
              <a:rPr lang="en-US" dirty="0" err="1"/>
              <a:t>AudioSystem</a:t>
            </a:r>
            <a:r>
              <a:rPr lang="en-US" dirty="0"/>
              <a:t>.</a:t>
            </a:r>
          </a:p>
          <a:p>
            <a:r>
              <a:rPr lang="en-US" dirty="0"/>
              <a:t>Each instrument contains two integer arrays: </a:t>
            </a:r>
            <a:r>
              <a:rPr lang="en-US" i="1" dirty="0"/>
              <a:t>playtimes</a:t>
            </a:r>
            <a:r>
              <a:rPr lang="en-US" dirty="0"/>
              <a:t> and </a:t>
            </a:r>
            <a:r>
              <a:rPr lang="en-US" i="1" dirty="0"/>
              <a:t>pitches</a:t>
            </a:r>
            <a:r>
              <a:rPr lang="en-US" dirty="0"/>
              <a:t>. The </a:t>
            </a:r>
            <a:r>
              <a:rPr lang="en-US" i="1" dirty="0"/>
              <a:t>playtimes</a:t>
            </a:r>
            <a:r>
              <a:rPr lang="en-US" dirty="0"/>
              <a:t> array determines if a note is played on a given beat as well as what type of note is played (0 for no note, 1 for tap a note, 2 for hold a note, and 3 for a sustain note).</a:t>
            </a:r>
          </a:p>
          <a:p>
            <a:r>
              <a:rPr lang="en-US" dirty="0"/>
              <a:t>The </a:t>
            </a:r>
            <a:r>
              <a:rPr lang="en-US" i="1" dirty="0"/>
              <a:t>pitches</a:t>
            </a:r>
            <a:r>
              <a:rPr lang="en-US" dirty="0"/>
              <a:t> array determines what pitch each note is, ranging two octaves (24 possible pitches). The folders that contain each instrument’s sounds contain 24 different .wav files numbered from 1 to 24, each with a different note pitch. What pitch is played at each note is determined by the number that is contained within the pitches array at the current section of the song.</a:t>
            </a:r>
          </a:p>
        </p:txBody>
      </p:sp>
    </p:spTree>
    <p:extLst>
      <p:ext uri="{BB962C8B-B14F-4D97-AF65-F5344CB8AC3E}">
        <p14:creationId xmlns:p14="http://schemas.microsoft.com/office/powerpoint/2010/main" val="31542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B3C64-9FD8-B69A-84EF-C0C519DC0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C8398-3B71-E85E-0FC9-82CF3F8A7FA3}"/>
              </a:ext>
            </a:extLst>
          </p:cNvPr>
          <p:cNvSpPr>
            <a:spLocks noGrp="1"/>
          </p:cNvSpPr>
          <p:nvPr>
            <p:ph type="title"/>
          </p:nvPr>
        </p:nvSpPr>
        <p:spPr>
          <a:xfrm>
            <a:off x="609597" y="1088572"/>
            <a:ext cx="10972802" cy="1513114"/>
          </a:xfrm>
        </p:spPr>
        <p:txBody>
          <a:bodyPr>
            <a:normAutofit/>
          </a:bodyPr>
          <a:lstStyle/>
          <a:p>
            <a:r>
              <a:rPr lang="en-US" dirty="0"/>
              <a:t>When making this project, I learned many new coding techniques, such as:</a:t>
            </a:r>
          </a:p>
        </p:txBody>
      </p:sp>
      <p:sp>
        <p:nvSpPr>
          <p:cNvPr id="4" name="Title 1">
            <a:extLst>
              <a:ext uri="{FF2B5EF4-FFF2-40B4-BE49-F238E27FC236}">
                <a16:creationId xmlns:a16="http://schemas.microsoft.com/office/drawing/2014/main" id="{725B8B3C-CDC8-BC2B-E44B-B35238D2CC21}"/>
              </a:ext>
            </a:extLst>
          </p:cNvPr>
          <p:cNvSpPr txBox="1">
            <a:spLocks/>
          </p:cNvSpPr>
          <p:nvPr/>
        </p:nvSpPr>
        <p:spPr>
          <a:xfrm>
            <a:off x="125184" y="-38484"/>
            <a:ext cx="11941629" cy="151311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What I Learned by Making This Project:</a:t>
            </a:r>
          </a:p>
        </p:txBody>
      </p:sp>
      <p:sp>
        <p:nvSpPr>
          <p:cNvPr id="3" name="Title 1">
            <a:extLst>
              <a:ext uri="{FF2B5EF4-FFF2-40B4-BE49-F238E27FC236}">
                <a16:creationId xmlns:a16="http://schemas.microsoft.com/office/drawing/2014/main" id="{3B4A87AB-1A84-E8BA-FC32-F97E9924B89B}"/>
              </a:ext>
            </a:extLst>
          </p:cNvPr>
          <p:cNvSpPr txBox="1">
            <a:spLocks/>
          </p:cNvSpPr>
          <p:nvPr/>
        </p:nvSpPr>
        <p:spPr>
          <a:xfrm>
            <a:off x="609597" y="2601686"/>
            <a:ext cx="10972802" cy="386442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1. How to load and play sounds in Java.</a:t>
            </a:r>
            <a:br>
              <a:rPr lang="en-US" dirty="0"/>
            </a:br>
            <a:br>
              <a:rPr lang="en-US" dirty="0"/>
            </a:br>
            <a:r>
              <a:rPr lang="en-US" dirty="0"/>
              <a:t>2. How to create timers in Java.</a:t>
            </a:r>
            <a:br>
              <a:rPr lang="en-US" dirty="0"/>
            </a:br>
            <a:br>
              <a:rPr lang="en-US" dirty="0"/>
            </a:br>
            <a:r>
              <a:rPr lang="en-US" dirty="0"/>
              <a:t>3. How to implement multiple scenes using JavaFX.</a:t>
            </a:r>
            <a:br>
              <a:rPr lang="en-US" dirty="0"/>
            </a:br>
            <a:br>
              <a:rPr lang="en-US" dirty="0"/>
            </a:br>
            <a:r>
              <a:rPr lang="en-US" dirty="0"/>
              <a:t>4. How to create folders with code and use file paths to locate specific files within them.</a:t>
            </a:r>
          </a:p>
        </p:txBody>
      </p:sp>
    </p:spTree>
    <p:extLst>
      <p:ext uri="{BB962C8B-B14F-4D97-AF65-F5344CB8AC3E}">
        <p14:creationId xmlns:p14="http://schemas.microsoft.com/office/powerpoint/2010/main" val="278585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5484</TotalTime>
  <Words>772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Gadugi</vt:lpstr>
      <vt:lpstr>Office Theme</vt:lpstr>
      <vt:lpstr>OOP Project: Music Maker</vt:lpstr>
      <vt:lpstr>My project is a music making program that allows people to create their own songs. The user can set the BPM (beats per minute) of the song, create multiple instruments, and place notes within these different instruments. The user can also save and load their songs.</vt:lpstr>
      <vt:lpstr>Why I Chose to Make This Project:</vt:lpstr>
      <vt:lpstr>Class Diagram:</vt:lpstr>
      <vt:lpstr>Music Maker Class:</vt:lpstr>
      <vt:lpstr>Song Class:</vt:lpstr>
      <vt:lpstr>Instrument Class:</vt:lpstr>
      <vt:lpstr>When making this project, I learned many new coding techniques, such 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Whaley</dc:creator>
  <cp:lastModifiedBy>Luke Whaley</cp:lastModifiedBy>
  <cp:revision>6</cp:revision>
  <dcterms:created xsi:type="dcterms:W3CDTF">2025-04-13T05:56:54Z</dcterms:created>
  <dcterms:modified xsi:type="dcterms:W3CDTF">2025-04-17T01:21:04Z</dcterms:modified>
</cp:coreProperties>
</file>