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4" autoAdjust="0"/>
    <p:restoredTop sz="94660"/>
  </p:normalViewPr>
  <p:slideViewPr>
    <p:cSldViewPr snapToGrid="0">
      <p:cViewPr varScale="1">
        <p:scale>
          <a:sx n="61" d="100"/>
          <a:sy n="61" d="100"/>
        </p:scale>
        <p:origin x="33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5182FAD-DF18-4C54-9FFC-5FFB06DD6FF1}"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E520E9B-5E46-4CF4-94E2-7B45040360CB}" type="slidenum">
              <a:rPr lang="en-US" smtClean="0"/>
              <a:t>‹#›</a:t>
            </a:fld>
            <a:endParaRPr lang="en-US"/>
          </a:p>
        </p:txBody>
      </p:sp>
    </p:spTree>
    <p:extLst>
      <p:ext uri="{BB962C8B-B14F-4D97-AF65-F5344CB8AC3E}">
        <p14:creationId xmlns:p14="http://schemas.microsoft.com/office/powerpoint/2010/main" val="239845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5182FAD-DF18-4C54-9FFC-5FFB06DD6FF1}"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520E9B-5E46-4CF4-94E2-7B45040360CB}" type="slidenum">
              <a:rPr lang="en-US" smtClean="0"/>
              <a:t>‹#›</a:t>
            </a:fld>
            <a:endParaRPr lang="en-US"/>
          </a:p>
        </p:txBody>
      </p:sp>
    </p:spTree>
    <p:extLst>
      <p:ext uri="{BB962C8B-B14F-4D97-AF65-F5344CB8AC3E}">
        <p14:creationId xmlns:p14="http://schemas.microsoft.com/office/powerpoint/2010/main" val="353732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5182FAD-DF18-4C54-9FFC-5FFB06DD6FF1}"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520E9B-5E46-4CF4-94E2-7B45040360C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4122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E5182FAD-DF18-4C54-9FFC-5FFB06DD6FF1}"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520E9B-5E46-4CF4-94E2-7B45040360CB}" type="slidenum">
              <a:rPr lang="en-US" smtClean="0"/>
              <a:t>‹#›</a:t>
            </a:fld>
            <a:endParaRPr lang="en-US"/>
          </a:p>
        </p:txBody>
      </p:sp>
    </p:spTree>
    <p:extLst>
      <p:ext uri="{BB962C8B-B14F-4D97-AF65-F5344CB8AC3E}">
        <p14:creationId xmlns:p14="http://schemas.microsoft.com/office/powerpoint/2010/main" val="2804429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E5182FAD-DF18-4C54-9FFC-5FFB06DD6FF1}"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520E9B-5E46-4CF4-94E2-7B45040360C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663958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E5182FAD-DF18-4C54-9FFC-5FFB06DD6FF1}"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520E9B-5E46-4CF4-94E2-7B45040360CB}" type="slidenum">
              <a:rPr lang="en-US" smtClean="0"/>
              <a:t>‹#›</a:t>
            </a:fld>
            <a:endParaRPr lang="en-US"/>
          </a:p>
        </p:txBody>
      </p:sp>
    </p:spTree>
    <p:extLst>
      <p:ext uri="{BB962C8B-B14F-4D97-AF65-F5344CB8AC3E}">
        <p14:creationId xmlns:p14="http://schemas.microsoft.com/office/powerpoint/2010/main" val="29112847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5182FAD-DF18-4C54-9FFC-5FFB06DD6FF1}"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520E9B-5E46-4CF4-94E2-7B45040360CB}" type="slidenum">
              <a:rPr lang="en-US" smtClean="0"/>
              <a:t>‹#›</a:t>
            </a:fld>
            <a:endParaRPr lang="en-US"/>
          </a:p>
        </p:txBody>
      </p:sp>
    </p:spTree>
    <p:extLst>
      <p:ext uri="{BB962C8B-B14F-4D97-AF65-F5344CB8AC3E}">
        <p14:creationId xmlns:p14="http://schemas.microsoft.com/office/powerpoint/2010/main" val="1038877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5182FAD-DF18-4C54-9FFC-5FFB06DD6FF1}"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520E9B-5E46-4CF4-94E2-7B45040360CB}" type="slidenum">
              <a:rPr lang="en-US" smtClean="0"/>
              <a:t>‹#›</a:t>
            </a:fld>
            <a:endParaRPr lang="en-US"/>
          </a:p>
        </p:txBody>
      </p:sp>
    </p:spTree>
    <p:extLst>
      <p:ext uri="{BB962C8B-B14F-4D97-AF65-F5344CB8AC3E}">
        <p14:creationId xmlns:p14="http://schemas.microsoft.com/office/powerpoint/2010/main" val="4046328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5182FAD-DF18-4C54-9FFC-5FFB06DD6FF1}"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E520E9B-5E46-4CF4-94E2-7B45040360CB}" type="slidenum">
              <a:rPr lang="en-US" smtClean="0"/>
              <a:t>‹#›</a:t>
            </a:fld>
            <a:endParaRPr lang="en-US"/>
          </a:p>
        </p:txBody>
      </p:sp>
    </p:spTree>
    <p:extLst>
      <p:ext uri="{BB962C8B-B14F-4D97-AF65-F5344CB8AC3E}">
        <p14:creationId xmlns:p14="http://schemas.microsoft.com/office/powerpoint/2010/main" val="3636290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5182FAD-DF18-4C54-9FFC-5FFB06DD6FF1}" type="datetimeFigureOut">
              <a:rPr lang="en-US" smtClean="0"/>
              <a:t>8/6/2025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E520E9B-5E46-4CF4-94E2-7B45040360CB}" type="slidenum">
              <a:rPr lang="en-US" smtClean="0"/>
              <a:t>‹#›</a:t>
            </a:fld>
            <a:endParaRPr lang="en-US"/>
          </a:p>
        </p:txBody>
      </p:sp>
    </p:spTree>
    <p:extLst>
      <p:ext uri="{BB962C8B-B14F-4D97-AF65-F5344CB8AC3E}">
        <p14:creationId xmlns:p14="http://schemas.microsoft.com/office/powerpoint/2010/main" val="285236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5182FAD-DF18-4C54-9FFC-5FFB06DD6FF1}"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E520E9B-5E46-4CF4-94E2-7B45040360CB}" type="slidenum">
              <a:rPr lang="en-US" smtClean="0"/>
              <a:t>‹#›</a:t>
            </a:fld>
            <a:endParaRPr lang="en-US"/>
          </a:p>
        </p:txBody>
      </p:sp>
    </p:spTree>
    <p:extLst>
      <p:ext uri="{BB962C8B-B14F-4D97-AF65-F5344CB8AC3E}">
        <p14:creationId xmlns:p14="http://schemas.microsoft.com/office/powerpoint/2010/main" val="163940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5182FAD-DF18-4C54-9FFC-5FFB06DD6FF1}" type="datetimeFigureOut">
              <a:rPr lang="en-US" smtClean="0"/>
              <a:t>8/6/2025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E520E9B-5E46-4CF4-94E2-7B45040360CB}" type="slidenum">
              <a:rPr lang="en-US" smtClean="0"/>
              <a:t>‹#›</a:t>
            </a:fld>
            <a:endParaRPr lang="en-US"/>
          </a:p>
        </p:txBody>
      </p:sp>
    </p:spTree>
    <p:extLst>
      <p:ext uri="{BB962C8B-B14F-4D97-AF65-F5344CB8AC3E}">
        <p14:creationId xmlns:p14="http://schemas.microsoft.com/office/powerpoint/2010/main" val="3188151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5182FAD-DF18-4C54-9FFC-5FFB06DD6FF1}" type="datetimeFigureOut">
              <a:rPr lang="en-US" smtClean="0"/>
              <a:t>8/6/2025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E520E9B-5E46-4CF4-94E2-7B45040360CB}" type="slidenum">
              <a:rPr lang="en-US" smtClean="0"/>
              <a:t>‹#›</a:t>
            </a:fld>
            <a:endParaRPr lang="en-US"/>
          </a:p>
        </p:txBody>
      </p:sp>
    </p:spTree>
    <p:extLst>
      <p:ext uri="{BB962C8B-B14F-4D97-AF65-F5344CB8AC3E}">
        <p14:creationId xmlns:p14="http://schemas.microsoft.com/office/powerpoint/2010/main" val="1020685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182FAD-DF18-4C54-9FFC-5FFB06DD6FF1}" type="datetimeFigureOut">
              <a:rPr lang="en-US" smtClean="0"/>
              <a:t>8/6/2025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E520E9B-5E46-4CF4-94E2-7B45040360CB}" type="slidenum">
              <a:rPr lang="en-US" smtClean="0"/>
              <a:t>‹#›</a:t>
            </a:fld>
            <a:endParaRPr lang="en-US"/>
          </a:p>
        </p:txBody>
      </p:sp>
    </p:spTree>
    <p:extLst>
      <p:ext uri="{BB962C8B-B14F-4D97-AF65-F5344CB8AC3E}">
        <p14:creationId xmlns:p14="http://schemas.microsoft.com/office/powerpoint/2010/main" val="263804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5182FAD-DF18-4C54-9FFC-5FFB06DD6FF1}"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E520E9B-5E46-4CF4-94E2-7B45040360CB}" type="slidenum">
              <a:rPr lang="en-US" smtClean="0"/>
              <a:t>‹#›</a:t>
            </a:fld>
            <a:endParaRPr lang="en-US"/>
          </a:p>
        </p:txBody>
      </p:sp>
    </p:spTree>
    <p:extLst>
      <p:ext uri="{BB962C8B-B14F-4D97-AF65-F5344CB8AC3E}">
        <p14:creationId xmlns:p14="http://schemas.microsoft.com/office/powerpoint/2010/main" val="219040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5182FAD-DF18-4C54-9FFC-5FFB06DD6FF1}" type="datetimeFigureOut">
              <a:rPr lang="en-US" smtClean="0"/>
              <a:t>8/6/2025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E520E9B-5E46-4CF4-94E2-7B45040360CB}" type="slidenum">
              <a:rPr lang="en-US" smtClean="0"/>
              <a:t>‹#›</a:t>
            </a:fld>
            <a:endParaRPr lang="en-US"/>
          </a:p>
        </p:txBody>
      </p:sp>
    </p:spTree>
    <p:extLst>
      <p:ext uri="{BB962C8B-B14F-4D97-AF65-F5344CB8AC3E}">
        <p14:creationId xmlns:p14="http://schemas.microsoft.com/office/powerpoint/2010/main" val="3104721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5182FAD-DF18-4C54-9FFC-5FFB06DD6FF1}" type="datetimeFigureOut">
              <a:rPr lang="en-US" smtClean="0"/>
              <a:t>8/6/2025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E520E9B-5E46-4CF4-94E2-7B45040360CB}" type="slidenum">
              <a:rPr lang="en-US" smtClean="0"/>
              <a:t>‹#›</a:t>
            </a:fld>
            <a:endParaRPr lang="en-US"/>
          </a:p>
        </p:txBody>
      </p:sp>
    </p:spTree>
    <p:extLst>
      <p:ext uri="{BB962C8B-B14F-4D97-AF65-F5344CB8AC3E}">
        <p14:creationId xmlns:p14="http://schemas.microsoft.com/office/powerpoint/2010/main" val="34730689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mohamedaminesoltani/repair-phone-technician/data"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06C177D6-3F03-AFEE-09C7-0D654541CDF4}"/>
              </a:ext>
            </a:extLst>
          </p:cNvPr>
          <p:cNvPicPr>
            <a:picLocks noChangeAspect="1"/>
          </p:cNvPicPr>
          <p:nvPr/>
        </p:nvPicPr>
        <p:blipFill>
          <a:blip r:embed="rId2"/>
          <a:stretch>
            <a:fillRect/>
          </a:stretch>
        </p:blipFill>
        <p:spPr>
          <a:xfrm>
            <a:off x="7721835" y="0"/>
            <a:ext cx="4470165" cy="2980110"/>
          </a:xfrm>
          <a:prstGeom prst="rect">
            <a:avLst/>
          </a:prstGeom>
        </p:spPr>
      </p:pic>
      <p:sp>
        <p:nvSpPr>
          <p:cNvPr id="2" name="标题 1">
            <a:extLst>
              <a:ext uri="{FF2B5EF4-FFF2-40B4-BE49-F238E27FC236}">
                <a16:creationId xmlns:a16="http://schemas.microsoft.com/office/drawing/2014/main" id="{3C7111A3-5F3E-C146-E0E5-BFDECB528107}"/>
              </a:ext>
            </a:extLst>
          </p:cNvPr>
          <p:cNvSpPr>
            <a:spLocks noGrp="1"/>
          </p:cNvSpPr>
          <p:nvPr>
            <p:ph type="ctrTitle"/>
          </p:nvPr>
        </p:nvSpPr>
        <p:spPr>
          <a:xfrm>
            <a:off x="1787548" y="224409"/>
            <a:ext cx="8915399" cy="1753644"/>
          </a:xfrm>
        </p:spPr>
        <p:txBody>
          <a:bodyPr>
            <a:normAutofit/>
          </a:bodyPr>
          <a:lstStyle/>
          <a:p>
            <a:pPr algn="ctr"/>
            <a:r>
              <a:rPr lang="en-US" b="1" dirty="0">
                <a:latin typeface="Times New Roman" panose="02020603050405020304" pitchFamily="18" charset="0"/>
                <a:cs typeface="Times New Roman" panose="02020603050405020304" pitchFamily="18" charset="0"/>
              </a:rPr>
              <a:t>Final Project</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Statistical Analysis </a:t>
            </a:r>
          </a:p>
        </p:txBody>
      </p:sp>
      <p:sp>
        <p:nvSpPr>
          <p:cNvPr id="3" name="副标题 2">
            <a:extLst>
              <a:ext uri="{FF2B5EF4-FFF2-40B4-BE49-F238E27FC236}">
                <a16:creationId xmlns:a16="http://schemas.microsoft.com/office/drawing/2014/main" id="{153F10EB-B026-DE7C-3DCB-1454A65021F3}"/>
              </a:ext>
            </a:extLst>
          </p:cNvPr>
          <p:cNvSpPr>
            <a:spLocks noGrp="1"/>
          </p:cNvSpPr>
          <p:nvPr>
            <p:ph type="subTitle" idx="1"/>
          </p:nvPr>
        </p:nvSpPr>
        <p:spPr>
          <a:xfrm>
            <a:off x="1875230" y="3396765"/>
            <a:ext cx="10174808" cy="1126283"/>
          </a:xfrm>
        </p:spPr>
        <p:txBody>
          <a:bodyPr>
            <a:noAutofit/>
          </a:bodyPr>
          <a:lstStyle/>
          <a:p>
            <a:pPr algn="ctr"/>
            <a:r>
              <a:rPr lang="en-US" sz="2800" b="1" dirty="0">
                <a:solidFill>
                  <a:schemeClr val="tx1"/>
                </a:solidFill>
                <a:latin typeface="Times New Roman" panose="02020603050405020304" pitchFamily="18" charset="0"/>
                <a:cs typeface="Times New Roman" panose="02020603050405020304" pitchFamily="18" charset="0"/>
              </a:rPr>
              <a:t>Common Failure Types in Electronic Device Repairs</a:t>
            </a:r>
          </a:p>
          <a:p>
            <a:pPr algn="ctr"/>
            <a:r>
              <a:rPr lang="en-US" sz="2800" b="1" dirty="0">
                <a:solidFill>
                  <a:schemeClr val="tx1"/>
                </a:solidFill>
                <a:latin typeface="Times New Roman" panose="02020603050405020304" pitchFamily="18" charset="0"/>
                <a:cs typeface="Times New Roman" panose="02020603050405020304" pitchFamily="18" charset="0"/>
              </a:rPr>
              <a:t>Exploring the relationship between device type and repair success</a:t>
            </a:r>
          </a:p>
        </p:txBody>
      </p:sp>
      <p:sp>
        <p:nvSpPr>
          <p:cNvPr id="4" name="文本框 3">
            <a:extLst>
              <a:ext uri="{FF2B5EF4-FFF2-40B4-BE49-F238E27FC236}">
                <a16:creationId xmlns:a16="http://schemas.microsoft.com/office/drawing/2014/main" id="{C46A453B-66C4-3108-4D93-E999A54B53B8}"/>
              </a:ext>
            </a:extLst>
          </p:cNvPr>
          <p:cNvSpPr txBox="1"/>
          <p:nvPr/>
        </p:nvSpPr>
        <p:spPr>
          <a:xfrm>
            <a:off x="2017712" y="5063931"/>
            <a:ext cx="8455069" cy="156966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Course</a:t>
            </a:r>
            <a:r>
              <a:rPr lang="en-US" sz="2400" dirty="0">
                <a:latin typeface="Times New Roman" panose="02020603050405020304" pitchFamily="18" charset="0"/>
                <a:cs typeface="Times New Roman" panose="02020603050405020304" pitchFamily="18" charset="0"/>
              </a:rPr>
              <a:t>: INDE 6333 - Probability and Statistics for Engineers</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Instructor</a:t>
            </a:r>
            <a:r>
              <a:rPr lang="en-US" sz="2400" dirty="0">
                <a:latin typeface="Times New Roman" panose="02020603050405020304" pitchFamily="18" charset="0"/>
                <a:cs typeface="Times New Roman" panose="02020603050405020304" pitchFamily="18" charset="0"/>
              </a:rPr>
              <a:t>: Dr. </a:t>
            </a:r>
            <a:r>
              <a:rPr lang="en-US" sz="2400" dirty="0" err="1">
                <a:latin typeface="Times New Roman" panose="02020603050405020304" pitchFamily="18" charset="0"/>
                <a:cs typeface="Times New Roman" panose="02020603050405020304" pitchFamily="18" charset="0"/>
              </a:rPr>
              <a:t>Nirathi</a:t>
            </a:r>
            <a:r>
              <a:rPr lang="en-US" sz="2400" dirty="0">
                <a:latin typeface="Times New Roman" panose="02020603050405020304" pitchFamily="18" charset="0"/>
                <a:cs typeface="Times New Roman" panose="02020603050405020304" pitchFamily="18" charset="0"/>
              </a:rPr>
              <a:t> Keerthi Govindu</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Student</a:t>
            </a:r>
            <a:r>
              <a:rPr lang="en-US" sz="2400" dirty="0">
                <a:latin typeface="Times New Roman" panose="02020603050405020304" pitchFamily="18" charset="0"/>
                <a:cs typeface="Times New Roman" panose="02020603050405020304" pitchFamily="18" charset="0"/>
              </a:rPr>
              <a:t>: Lujia Wu</a:t>
            </a:r>
            <a:br>
              <a:rPr lang="en-US" sz="2400"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Date</a:t>
            </a:r>
            <a:r>
              <a:rPr lang="en-US" sz="2400" dirty="0">
                <a:latin typeface="Times New Roman" panose="02020603050405020304" pitchFamily="18" charset="0"/>
                <a:cs typeface="Times New Roman" panose="02020603050405020304" pitchFamily="18" charset="0"/>
              </a:rPr>
              <a:t>: July 30, 2025</a:t>
            </a:r>
          </a:p>
        </p:txBody>
      </p:sp>
    </p:spTree>
    <p:extLst>
      <p:ext uri="{BB962C8B-B14F-4D97-AF65-F5344CB8AC3E}">
        <p14:creationId xmlns:p14="http://schemas.microsoft.com/office/powerpoint/2010/main" val="2038985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49FC6CF-5556-C7D4-F959-4BBD9B6BFF3F}"/>
              </a:ext>
            </a:extLst>
          </p:cNvPr>
          <p:cNvSpPr txBox="1"/>
          <p:nvPr/>
        </p:nvSpPr>
        <p:spPr>
          <a:xfrm>
            <a:off x="2194142" y="2803661"/>
            <a:ext cx="7803715" cy="1200329"/>
          </a:xfrm>
          <a:prstGeom prst="rect">
            <a:avLst/>
          </a:prstGeom>
          <a:noFill/>
        </p:spPr>
        <p:txBody>
          <a:bodyPr wrap="square" rtlCol="0">
            <a:spAutoFit/>
          </a:bodyPr>
          <a:lstStyle/>
          <a:p>
            <a:pPr algn="ctr"/>
            <a:r>
              <a:rPr lang="en-US" sz="72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73414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B3DD097C-A1B5-2FEB-F5CA-AAFD08659DC3}"/>
              </a:ext>
            </a:extLst>
          </p:cNvPr>
          <p:cNvPicPr>
            <a:picLocks noChangeAspect="1"/>
          </p:cNvPicPr>
          <p:nvPr/>
        </p:nvPicPr>
        <p:blipFill>
          <a:blip r:embed="rId2"/>
          <a:stretch>
            <a:fillRect/>
          </a:stretch>
        </p:blipFill>
        <p:spPr>
          <a:xfrm>
            <a:off x="7419583" y="0"/>
            <a:ext cx="4772417" cy="3181611"/>
          </a:xfrm>
          <a:prstGeom prst="rect">
            <a:avLst/>
          </a:prstGeom>
        </p:spPr>
      </p:pic>
      <p:sp>
        <p:nvSpPr>
          <p:cNvPr id="2" name="文本框 1">
            <a:extLst>
              <a:ext uri="{FF2B5EF4-FFF2-40B4-BE49-F238E27FC236}">
                <a16:creationId xmlns:a16="http://schemas.microsoft.com/office/drawing/2014/main" id="{389AF118-B039-3975-E7B0-49EEF46F8FC4}"/>
              </a:ext>
            </a:extLst>
          </p:cNvPr>
          <p:cNvSpPr txBox="1"/>
          <p:nvPr/>
        </p:nvSpPr>
        <p:spPr>
          <a:xfrm>
            <a:off x="3208750" y="212942"/>
            <a:ext cx="5774499" cy="523220"/>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Background &amp; Objectives</a:t>
            </a:r>
          </a:p>
        </p:txBody>
      </p:sp>
      <p:sp>
        <p:nvSpPr>
          <p:cNvPr id="3" name="文本框 2">
            <a:extLst>
              <a:ext uri="{FF2B5EF4-FFF2-40B4-BE49-F238E27FC236}">
                <a16:creationId xmlns:a16="http://schemas.microsoft.com/office/drawing/2014/main" id="{0D533FE0-CB85-CE1C-5C41-082B1AAE10A6}"/>
              </a:ext>
            </a:extLst>
          </p:cNvPr>
          <p:cNvSpPr txBox="1"/>
          <p:nvPr/>
        </p:nvSpPr>
        <p:spPr>
          <a:xfrm>
            <a:off x="1099157" y="1295418"/>
            <a:ext cx="9993684" cy="5262979"/>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Project Focus:</a:t>
            </a:r>
          </a:p>
          <a:p>
            <a:r>
              <a:rPr lang="en-US" sz="2800" dirty="0">
                <a:latin typeface="Times New Roman" panose="02020603050405020304" pitchFamily="18" charset="0"/>
                <a:cs typeface="Times New Roman" panose="02020603050405020304" pitchFamily="18" charset="0"/>
              </a:rPr>
              <a:t>Common failure types in electronic device repairs</a:t>
            </a:r>
          </a:p>
          <a:p>
            <a:r>
              <a:rPr lang="en-US" sz="2800" b="1" dirty="0">
                <a:latin typeface="Times New Roman" panose="02020603050405020304" pitchFamily="18" charset="0"/>
                <a:cs typeface="Times New Roman" panose="02020603050405020304" pitchFamily="18" charset="0"/>
              </a:rPr>
              <a:t>Engineering Relevance:</a:t>
            </a:r>
          </a:p>
          <a:p>
            <a:r>
              <a:rPr lang="en-US" sz="2800" dirty="0">
                <a:latin typeface="Times New Roman" panose="02020603050405020304" pitchFamily="18" charset="0"/>
                <a:cs typeface="Times New Roman" panose="02020603050405020304" pitchFamily="18" charset="0"/>
              </a:rPr>
              <a:t>Useful for reliability analysis, repair optimization, and consumer service quality.</a:t>
            </a:r>
          </a:p>
          <a:p>
            <a:r>
              <a:rPr lang="en-US" sz="2800" b="1" dirty="0">
                <a:latin typeface="Times New Roman" panose="02020603050405020304" pitchFamily="18" charset="0"/>
                <a:cs typeface="Times New Roman" panose="02020603050405020304" pitchFamily="18" charset="0"/>
              </a:rPr>
              <a:t>Main Objectives: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Identify frequent problems in different device types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Analyze device-wise repair success rates</a:t>
            </a:r>
          </a:p>
          <a:p>
            <a:pPr marL="342900" indent="-3429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Test if device type affects repair outcome</a:t>
            </a:r>
          </a:p>
          <a:p>
            <a:r>
              <a:rPr lang="en-US" sz="2800" b="1" dirty="0">
                <a:latin typeface="Times New Roman" panose="02020603050405020304" pitchFamily="18" charset="0"/>
                <a:cs typeface="Times New Roman" panose="02020603050405020304" pitchFamily="18" charset="0"/>
              </a:rPr>
              <a:t>Research Question:</a:t>
            </a:r>
          </a:p>
          <a:p>
            <a:r>
              <a:rPr lang="en-US" sz="2800" dirty="0">
                <a:latin typeface="Times New Roman" panose="02020603050405020304" pitchFamily="18" charset="0"/>
                <a:cs typeface="Times New Roman" panose="02020603050405020304" pitchFamily="18" charset="0"/>
              </a:rPr>
              <a:t>Is there a statistically significant association between device type and repair success?</a:t>
            </a:r>
          </a:p>
        </p:txBody>
      </p:sp>
    </p:spTree>
    <p:extLst>
      <p:ext uri="{BB962C8B-B14F-4D97-AF65-F5344CB8AC3E}">
        <p14:creationId xmlns:p14="http://schemas.microsoft.com/office/powerpoint/2010/main" val="2676816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5BFE6CE-19AD-5899-00BA-BD8C4E6047BB}"/>
              </a:ext>
            </a:extLst>
          </p:cNvPr>
          <p:cNvSpPr txBox="1"/>
          <p:nvPr/>
        </p:nvSpPr>
        <p:spPr>
          <a:xfrm>
            <a:off x="2642992" y="37579"/>
            <a:ext cx="660121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Dataset Overview</a:t>
            </a:r>
          </a:p>
        </p:txBody>
      </p:sp>
      <p:sp>
        <p:nvSpPr>
          <p:cNvPr id="3" name="文本框 2">
            <a:extLst>
              <a:ext uri="{FF2B5EF4-FFF2-40B4-BE49-F238E27FC236}">
                <a16:creationId xmlns:a16="http://schemas.microsoft.com/office/drawing/2014/main" id="{95C3D288-763F-82E3-54F5-5319AA00EDC1}"/>
              </a:ext>
            </a:extLst>
          </p:cNvPr>
          <p:cNvSpPr txBox="1"/>
          <p:nvPr/>
        </p:nvSpPr>
        <p:spPr>
          <a:xfrm>
            <a:off x="2066795" y="1002082"/>
            <a:ext cx="9720197" cy="50167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Source: Kaggle – Repair Phone Technician</a:t>
            </a:r>
          </a:p>
          <a:p>
            <a:r>
              <a:rPr lang="en-US" sz="2000" dirty="0">
                <a:latin typeface="Times New Roman" panose="02020603050405020304" pitchFamily="18" charset="0"/>
                <a:cs typeface="Times New Roman" panose="02020603050405020304" pitchFamily="18" charset="0"/>
                <a:hlinkClick r:id="rId2"/>
              </a:rPr>
              <a:t>https://www.kaggle.com/datasets/mohamedaminesoltani/repair-phone-technician/data</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Total Records: 528 repair entries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Key Columns: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Name: Device brand/model</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Type: Device type (SMARTPHONE, CELL, PAD)</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Type of issue (e.g., lcd, charge, off)</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Fixed YES/NO: Indicates whether the device was successfully repaired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Why this dataset?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Real-world, engineering-relevant data</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Categorical structure enables statistical testing</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Useful for reliability/performance assessment</a:t>
            </a:r>
          </a:p>
        </p:txBody>
      </p:sp>
    </p:spTree>
    <p:extLst>
      <p:ext uri="{BB962C8B-B14F-4D97-AF65-F5344CB8AC3E}">
        <p14:creationId xmlns:p14="http://schemas.microsoft.com/office/powerpoint/2010/main" val="625794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3958FD-4191-3C2A-CDC5-6A2D4BAACC21}"/>
              </a:ext>
            </a:extLst>
          </p:cNvPr>
          <p:cNvSpPr>
            <a:spLocks noGrp="1"/>
          </p:cNvSpPr>
          <p:nvPr>
            <p:ph type="title"/>
          </p:nvPr>
        </p:nvSpPr>
        <p:spPr>
          <a:xfrm>
            <a:off x="3081440" y="185699"/>
            <a:ext cx="6601179" cy="879013"/>
          </a:xfrm>
        </p:spPr>
        <p:txBody>
          <a:bodyPr/>
          <a:lstStyle/>
          <a:p>
            <a:pPr algn="ctr"/>
            <a:r>
              <a:rPr lang="en-US" dirty="0">
                <a:latin typeface="Times New Roman" panose="02020603050405020304" pitchFamily="18" charset="0"/>
                <a:cs typeface="Times New Roman" panose="02020603050405020304" pitchFamily="18" charset="0"/>
              </a:rPr>
              <a:t>Statistical Methods Used</a:t>
            </a:r>
          </a:p>
        </p:txBody>
      </p:sp>
      <p:sp>
        <p:nvSpPr>
          <p:cNvPr id="3" name="文本框 2">
            <a:extLst>
              <a:ext uri="{FF2B5EF4-FFF2-40B4-BE49-F238E27FC236}">
                <a16:creationId xmlns:a16="http://schemas.microsoft.com/office/drawing/2014/main" id="{C7F0787F-0057-9F38-5B12-F94D03282370}"/>
              </a:ext>
            </a:extLst>
          </p:cNvPr>
          <p:cNvSpPr txBox="1"/>
          <p:nvPr/>
        </p:nvSpPr>
        <p:spPr>
          <a:xfrm>
            <a:off x="2517731" y="886102"/>
            <a:ext cx="8730642" cy="4401205"/>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 Descriptive Statistics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Count of devices by type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Repair outcomes (YES/NO)</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Success rate calculation by device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Frequency Analysis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Count of each problem type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Identification of most frequent issues (e.g., lcd, charge)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Chi-Square Test of Independence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Tested association between device type and repair success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Observed vs. expected counts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Significance determined using p-value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Tools Used: Microsoft Excel (PivotTables, formulas, CHISQ.TEST)</a:t>
            </a:r>
          </a:p>
        </p:txBody>
      </p:sp>
    </p:spTree>
    <p:extLst>
      <p:ext uri="{BB962C8B-B14F-4D97-AF65-F5344CB8AC3E}">
        <p14:creationId xmlns:p14="http://schemas.microsoft.com/office/powerpoint/2010/main" val="11809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BE96A909-CC0C-31E4-5C09-24E5812A80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2937"/>
            <a:ext cx="6388273" cy="3655063"/>
          </a:xfrm>
          <a:prstGeom prst="rect">
            <a:avLst/>
          </a:prstGeom>
        </p:spPr>
      </p:pic>
      <p:sp>
        <p:nvSpPr>
          <p:cNvPr id="2" name="标题 1">
            <a:extLst>
              <a:ext uri="{FF2B5EF4-FFF2-40B4-BE49-F238E27FC236}">
                <a16:creationId xmlns:a16="http://schemas.microsoft.com/office/drawing/2014/main" id="{52C3DCEF-27FD-650D-2466-588E9949091D}"/>
              </a:ext>
            </a:extLst>
          </p:cNvPr>
          <p:cNvSpPr>
            <a:spLocks noGrp="1"/>
          </p:cNvSpPr>
          <p:nvPr>
            <p:ph type="title"/>
          </p:nvPr>
        </p:nvSpPr>
        <p:spPr>
          <a:xfrm>
            <a:off x="1640156" y="167761"/>
            <a:ext cx="8911687" cy="1280890"/>
          </a:xfrm>
        </p:spPr>
        <p:txBody>
          <a:bodyPr/>
          <a:lstStyle/>
          <a:p>
            <a:pPr algn="ctr"/>
            <a:r>
              <a:rPr lang="en-US" dirty="0">
                <a:latin typeface="Times New Roman" panose="02020603050405020304" pitchFamily="18" charset="0"/>
                <a:cs typeface="Times New Roman" panose="02020603050405020304" pitchFamily="18" charset="0"/>
              </a:rPr>
              <a:t>Key Findings and Interpretation 1</a:t>
            </a:r>
          </a:p>
        </p:txBody>
      </p:sp>
      <p:sp>
        <p:nvSpPr>
          <p:cNvPr id="3" name="文本框 2">
            <a:extLst>
              <a:ext uri="{FF2B5EF4-FFF2-40B4-BE49-F238E27FC236}">
                <a16:creationId xmlns:a16="http://schemas.microsoft.com/office/drawing/2014/main" id="{C98692F8-EFAA-C3B1-5D4F-7E0923DDDD37}"/>
              </a:ext>
            </a:extLst>
          </p:cNvPr>
          <p:cNvSpPr txBox="1"/>
          <p:nvPr/>
        </p:nvSpPr>
        <p:spPr>
          <a:xfrm>
            <a:off x="2634605" y="808206"/>
            <a:ext cx="7761999" cy="1938992"/>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Repair Success Rates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SMARTPHONE: 84.83% (341/402)</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CELL: 92.05% (81/88)</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PAD: 92.11% (35/38)</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average success rate of </a:t>
            </a:r>
            <a:r>
              <a:rPr lang="en-US" sz="2000" b="1" dirty="0">
                <a:latin typeface="Times New Roman" panose="02020603050405020304" pitchFamily="18" charset="0"/>
                <a:cs typeface="Times New Roman" panose="02020603050405020304" pitchFamily="18" charset="0"/>
              </a:rPr>
              <a:t>about 86.6%</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PAD and CELL had slightly higher success rates than SMARTPHONE.</a:t>
            </a:r>
          </a:p>
        </p:txBody>
      </p:sp>
      <p:pic>
        <p:nvPicPr>
          <p:cNvPr id="5" name="图片 4">
            <a:extLst>
              <a:ext uri="{FF2B5EF4-FFF2-40B4-BE49-F238E27FC236}">
                <a16:creationId xmlns:a16="http://schemas.microsoft.com/office/drawing/2014/main" id="{D41A6473-312F-7868-8ADA-17681E840E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8273" y="3202938"/>
            <a:ext cx="5893105" cy="3655062"/>
          </a:xfrm>
          <a:prstGeom prst="rect">
            <a:avLst/>
          </a:prstGeom>
        </p:spPr>
      </p:pic>
    </p:spTree>
    <p:extLst>
      <p:ext uri="{BB962C8B-B14F-4D97-AF65-F5344CB8AC3E}">
        <p14:creationId xmlns:p14="http://schemas.microsoft.com/office/powerpoint/2010/main" val="997579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09A45FB6-55A8-1C0A-A433-28FBC87D87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050" y="826718"/>
            <a:ext cx="11945514" cy="5908213"/>
          </a:xfrm>
          <a:prstGeom prst="rect">
            <a:avLst/>
          </a:prstGeom>
        </p:spPr>
      </p:pic>
      <p:sp>
        <p:nvSpPr>
          <p:cNvPr id="2" name="标题 1">
            <a:extLst>
              <a:ext uri="{FF2B5EF4-FFF2-40B4-BE49-F238E27FC236}">
                <a16:creationId xmlns:a16="http://schemas.microsoft.com/office/drawing/2014/main" id="{29C8D462-2AB7-3593-142C-7C8E6D52F61E}"/>
              </a:ext>
            </a:extLst>
          </p:cNvPr>
          <p:cNvSpPr>
            <a:spLocks noGrp="1"/>
          </p:cNvSpPr>
          <p:nvPr>
            <p:ph type="title"/>
          </p:nvPr>
        </p:nvSpPr>
        <p:spPr>
          <a:xfrm>
            <a:off x="2066832" y="123069"/>
            <a:ext cx="8354824" cy="866487"/>
          </a:xfrm>
        </p:spPr>
        <p:txBody>
          <a:bodyPr/>
          <a:lstStyle/>
          <a:p>
            <a:pPr algn="ctr"/>
            <a:r>
              <a:rPr lang="en-US" dirty="0">
                <a:latin typeface="Times New Roman" panose="02020603050405020304" pitchFamily="18" charset="0"/>
                <a:cs typeface="Times New Roman" panose="02020603050405020304" pitchFamily="18" charset="0"/>
              </a:rPr>
              <a:t>Key Findings and Interpretation 2</a:t>
            </a:r>
            <a:endParaRPr lang="en-US" dirty="0"/>
          </a:p>
        </p:txBody>
      </p:sp>
      <p:sp>
        <p:nvSpPr>
          <p:cNvPr id="3" name="文本框 2">
            <a:extLst>
              <a:ext uri="{FF2B5EF4-FFF2-40B4-BE49-F238E27FC236}">
                <a16:creationId xmlns:a16="http://schemas.microsoft.com/office/drawing/2014/main" id="{0E4A3367-8BC2-CA42-D437-8EAF718C83E7}"/>
              </a:ext>
            </a:extLst>
          </p:cNvPr>
          <p:cNvSpPr txBox="1"/>
          <p:nvPr/>
        </p:nvSpPr>
        <p:spPr>
          <a:xfrm>
            <a:off x="4379971" y="1991638"/>
            <a:ext cx="6755668" cy="1631216"/>
          </a:xfrm>
          <a:prstGeom prst="rect">
            <a:avLst/>
          </a:prstGeom>
          <a:noFill/>
        </p:spPr>
        <p:txBody>
          <a:bodyPr wrap="square" rtlCol="0">
            <a:spAutoFit/>
          </a:bodyPr>
          <a:lstStyle/>
          <a:p>
            <a:r>
              <a:rPr lang="en-US" sz="2000" dirty="0">
                <a:solidFill>
                  <a:srgbClr val="FF0000"/>
                </a:solidFill>
                <a:latin typeface="Times New Roman" panose="02020603050405020304" pitchFamily="18" charset="0"/>
                <a:cs typeface="Times New Roman" panose="02020603050405020304" pitchFamily="18" charset="0"/>
              </a:rPr>
              <a:t>Most Frequent Problems</a:t>
            </a:r>
          </a:p>
          <a:p>
            <a:pPr marL="285750" indent="-28575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LCD issues: 213</a:t>
            </a:r>
          </a:p>
          <a:p>
            <a:pPr marL="285750" indent="-28575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Charging issues: 88</a:t>
            </a:r>
          </a:p>
          <a:p>
            <a:pPr marL="285750" indent="-28575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Power-off (won’t turn on): 51</a:t>
            </a:r>
          </a:p>
          <a:p>
            <a:pPr marL="285750" indent="-285750">
              <a:buFont typeface="Arial" panose="020B0604020202020204" pitchFamily="34" charset="0"/>
              <a:buChar char="•"/>
            </a:pPr>
            <a:r>
              <a:rPr lang="en-US" sz="2000" dirty="0">
                <a:solidFill>
                  <a:srgbClr val="FF0000"/>
                </a:solidFill>
                <a:latin typeface="Times New Roman" panose="02020603050405020304" pitchFamily="18" charset="0"/>
                <a:cs typeface="Times New Roman" panose="02020603050405020304" pitchFamily="18" charset="0"/>
              </a:rPr>
              <a:t>Touch screen issues: 37</a:t>
            </a:r>
          </a:p>
        </p:txBody>
      </p:sp>
    </p:spTree>
    <p:extLst>
      <p:ext uri="{BB962C8B-B14F-4D97-AF65-F5344CB8AC3E}">
        <p14:creationId xmlns:p14="http://schemas.microsoft.com/office/powerpoint/2010/main" val="2522121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545F699-B274-4C6B-C81C-598D4F4DC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83" y="3118980"/>
            <a:ext cx="12109592" cy="3739019"/>
          </a:xfrm>
          <a:prstGeom prst="rect">
            <a:avLst/>
          </a:prstGeom>
        </p:spPr>
      </p:pic>
      <p:sp>
        <p:nvSpPr>
          <p:cNvPr id="2" name="标题 1">
            <a:extLst>
              <a:ext uri="{FF2B5EF4-FFF2-40B4-BE49-F238E27FC236}">
                <a16:creationId xmlns:a16="http://schemas.microsoft.com/office/drawing/2014/main" id="{50359D7A-B0A0-B686-A7E2-AD53BD49E0A3}"/>
              </a:ext>
            </a:extLst>
          </p:cNvPr>
          <p:cNvSpPr>
            <a:spLocks noGrp="1"/>
          </p:cNvSpPr>
          <p:nvPr>
            <p:ph type="title"/>
          </p:nvPr>
        </p:nvSpPr>
        <p:spPr>
          <a:xfrm>
            <a:off x="1878940" y="173173"/>
            <a:ext cx="8911687" cy="791331"/>
          </a:xfrm>
        </p:spPr>
        <p:txBody>
          <a:bodyPr/>
          <a:lstStyle/>
          <a:p>
            <a:pPr algn="ctr"/>
            <a:r>
              <a:rPr lang="en-US" dirty="0">
                <a:latin typeface="Times New Roman" panose="02020603050405020304" pitchFamily="18" charset="0"/>
                <a:cs typeface="Times New Roman" panose="02020603050405020304" pitchFamily="18" charset="0"/>
              </a:rPr>
              <a:t>Key Findings and Interpretation 3</a:t>
            </a:r>
            <a:endParaRPr lang="en-US" dirty="0"/>
          </a:p>
        </p:txBody>
      </p:sp>
      <p:sp>
        <p:nvSpPr>
          <p:cNvPr id="3" name="文本框 2">
            <a:extLst>
              <a:ext uri="{FF2B5EF4-FFF2-40B4-BE49-F238E27FC236}">
                <a16:creationId xmlns:a16="http://schemas.microsoft.com/office/drawing/2014/main" id="{439FA048-AB26-C9B8-B514-D3F6163DF593}"/>
              </a:ext>
            </a:extLst>
          </p:cNvPr>
          <p:cNvSpPr txBox="1"/>
          <p:nvPr/>
        </p:nvSpPr>
        <p:spPr>
          <a:xfrm>
            <a:off x="2636182" y="964504"/>
            <a:ext cx="8511981" cy="156966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Chi-Square Test Results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χ² = 4.3144, </a:t>
            </a:r>
            <a:r>
              <a:rPr lang="en-US" sz="2400" dirty="0" err="1">
                <a:latin typeface="Times New Roman" panose="02020603050405020304" pitchFamily="18" charset="0"/>
                <a:cs typeface="Times New Roman" panose="02020603050405020304" pitchFamily="18" charset="0"/>
              </a:rPr>
              <a:t>df</a:t>
            </a:r>
            <a:r>
              <a:rPr lang="en-US" sz="2400" dirty="0">
                <a:latin typeface="Times New Roman" panose="02020603050405020304" pitchFamily="18" charset="0"/>
                <a:cs typeface="Times New Roman" panose="02020603050405020304" pitchFamily="18" charset="0"/>
              </a:rPr>
              <a:t> = 2, p = 0.1155</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 &gt; 0.05 → No significant association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Cannot conclude that device type affects repair success</a:t>
            </a:r>
          </a:p>
        </p:txBody>
      </p:sp>
    </p:spTree>
    <p:extLst>
      <p:ext uri="{BB962C8B-B14F-4D97-AF65-F5344CB8AC3E}">
        <p14:creationId xmlns:p14="http://schemas.microsoft.com/office/powerpoint/2010/main" val="2858957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4421C0-61EE-88DB-FA3A-DB14E93916EE}"/>
              </a:ext>
            </a:extLst>
          </p:cNvPr>
          <p:cNvSpPr>
            <a:spLocks noGrp="1"/>
          </p:cNvSpPr>
          <p:nvPr>
            <p:ph type="title"/>
          </p:nvPr>
        </p:nvSpPr>
        <p:spPr>
          <a:xfrm>
            <a:off x="2054306" y="0"/>
            <a:ext cx="8517662" cy="1052186"/>
          </a:xfrm>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文本框 2">
            <a:extLst>
              <a:ext uri="{FF2B5EF4-FFF2-40B4-BE49-F238E27FC236}">
                <a16:creationId xmlns:a16="http://schemas.microsoft.com/office/drawing/2014/main" id="{2A5BC1FB-6EF6-BF40-3C71-E668406DBB59}"/>
              </a:ext>
            </a:extLst>
          </p:cNvPr>
          <p:cNvSpPr txBox="1"/>
          <p:nvPr/>
        </p:nvSpPr>
        <p:spPr>
          <a:xfrm>
            <a:off x="2204580" y="1653436"/>
            <a:ext cx="8818324" cy="406265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goal of this statistical analysis project was to explore whether the type of electronic device impacts the likelihood of successful repair. Using a real-world dataset of 528 repair records from Kaggle, we performed descriptive statistics, frequency analysis, and a Chi-Square test of independence. The descriptive analysis revealed that while CELL and PAD devices exhibited slightly higher repair success rates than SMARTPHONES, the overall repair success rate was high across all device types at 86.55%. Most repair issues were concentrated around LCD and charging problems, which together accounted for over 50% of all cases. Hypothesis testing using a chi-square statistic (χ² = 4.3144, </a:t>
            </a:r>
            <a:r>
              <a:rPr lang="en-US" sz="2000" dirty="0" err="1">
                <a:latin typeface="Times New Roman" panose="02020603050405020304" pitchFamily="18" charset="0"/>
                <a:cs typeface="Times New Roman" panose="02020603050405020304" pitchFamily="18" charset="0"/>
              </a:rPr>
              <a:t>df</a:t>
            </a:r>
            <a:r>
              <a:rPr lang="en-US" sz="2000" dirty="0">
                <a:latin typeface="Times New Roman" panose="02020603050405020304" pitchFamily="18" charset="0"/>
                <a:cs typeface="Times New Roman" panose="02020603050405020304" pitchFamily="18" charset="0"/>
              </a:rPr>
              <a:t> = 2) yielded a p-value of 0.1155. Since this value is greater than the common significance level of 0.05, we failed to reject the null hypothesis. This indicates that the observed differences in repair success rates among device types are not statistically significant.</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30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C5FBEA81-A459-55EC-D176-172EB93BA370}"/>
              </a:ext>
            </a:extLst>
          </p:cNvPr>
          <p:cNvSpPr txBox="1"/>
          <p:nvPr/>
        </p:nvSpPr>
        <p:spPr>
          <a:xfrm>
            <a:off x="3114805" y="250521"/>
            <a:ext cx="5962389"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Recommendations</a:t>
            </a:r>
          </a:p>
        </p:txBody>
      </p:sp>
      <p:sp>
        <p:nvSpPr>
          <p:cNvPr id="3" name="文本框 2">
            <a:extLst>
              <a:ext uri="{FF2B5EF4-FFF2-40B4-BE49-F238E27FC236}">
                <a16:creationId xmlns:a16="http://schemas.microsoft.com/office/drawing/2014/main" id="{A37C41DE-23DA-E888-1075-DA553BEEFFC2}"/>
              </a:ext>
            </a:extLst>
          </p:cNvPr>
          <p:cNvSpPr txBox="1"/>
          <p:nvPr/>
        </p:nvSpPr>
        <p:spPr>
          <a:xfrm>
            <a:off x="2404997" y="871800"/>
            <a:ext cx="8830849" cy="4247317"/>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Improve design and quality of LCD and charging components to reduce common failure rates.</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Provide enhanced technician training for high-frequency problem types.</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Implement standardized diagnostic procedures to improve repair consistency.</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Track repeat repairs to detect chronic issues and potential design flaws.</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Conduct periodic quality audits to monitor technician performance and ensure service reliability.</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Gather post-repair customer feedback to assess satisfaction and real-world outcomes.</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Analyze the cost-benefit ratio of repairs to support data-driven decision-making.</a:t>
            </a:r>
          </a:p>
        </p:txBody>
      </p:sp>
    </p:spTree>
    <p:extLst>
      <p:ext uri="{BB962C8B-B14F-4D97-AF65-F5344CB8AC3E}">
        <p14:creationId xmlns:p14="http://schemas.microsoft.com/office/powerpoint/2010/main" val="3578992812"/>
      </p:ext>
    </p:extLst>
  </p:cSld>
  <p:clrMapOvr>
    <a:masterClrMapping/>
  </p:clrMapOvr>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335</TotalTime>
  <Words>656</Words>
  <Application>Microsoft Office PowerPoint</Application>
  <PresentationFormat>宽屏</PresentationFormat>
  <Paragraphs>82</Paragraphs>
  <Slides>10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Arial</vt:lpstr>
      <vt:lpstr>Century Gothic</vt:lpstr>
      <vt:lpstr>Times New Roman</vt:lpstr>
      <vt:lpstr>Wingdings 3</vt:lpstr>
      <vt:lpstr>丝状</vt:lpstr>
      <vt:lpstr>Final Project Statistical Analysis </vt:lpstr>
      <vt:lpstr>PowerPoint 演示文稿</vt:lpstr>
      <vt:lpstr>PowerPoint 演示文稿</vt:lpstr>
      <vt:lpstr>Statistical Methods Used</vt:lpstr>
      <vt:lpstr>Key Findings and Interpretation 1</vt:lpstr>
      <vt:lpstr>Key Findings and Interpretation 2</vt:lpstr>
      <vt:lpstr>Key Findings and Interpretation 3</vt:lpstr>
      <vt:lpstr>Conclusion</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Lujia Wu</dc:creator>
  <cp:lastModifiedBy>Lujia Wu</cp:lastModifiedBy>
  <cp:revision>6</cp:revision>
  <dcterms:created xsi:type="dcterms:W3CDTF">2025-07-30T05:29:32Z</dcterms:created>
  <dcterms:modified xsi:type="dcterms:W3CDTF">2025-08-07T02:32:35Z</dcterms:modified>
</cp:coreProperties>
</file>