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9" r:id="rId8"/>
    <p:sldId id="262" r:id="rId9"/>
    <p:sldId id="270" r:id="rId10"/>
    <p:sldId id="271" r:id="rId11"/>
    <p:sldId id="263" r:id="rId12"/>
    <p:sldId id="264" r:id="rId13"/>
    <p:sldId id="272" r:id="rId14"/>
    <p:sldId id="265" r:id="rId15"/>
    <p:sldId id="266" r:id="rId16"/>
    <p:sldId id="267" r:id="rId17"/>
    <p:sldId id="26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0" d="100"/>
          <a:sy n="120" d="100"/>
        </p:scale>
        <p:origin x="53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8E3FDB8-C0C7-4287-B5B6-B6843C4FDA16}" type="datetimeFigureOut">
              <a:rPr lang="en-US" smtClean="0"/>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3C902-AA03-4A7B-BADE-668FE06C90E2}" type="slidenum">
              <a:rPr lang="en-US" smtClean="0"/>
              <a:t>‹#›</a:t>
            </a:fld>
            <a:endParaRPr lang="en-US"/>
          </a:p>
        </p:txBody>
      </p:sp>
    </p:spTree>
    <p:extLst>
      <p:ext uri="{BB962C8B-B14F-4D97-AF65-F5344CB8AC3E}">
        <p14:creationId xmlns:p14="http://schemas.microsoft.com/office/powerpoint/2010/main" val="2871741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E3FDB8-C0C7-4287-B5B6-B6843C4FDA16}" type="datetimeFigureOut">
              <a:rPr lang="en-US" smtClean="0"/>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3C902-AA03-4A7B-BADE-668FE06C90E2}" type="slidenum">
              <a:rPr lang="en-US" smtClean="0"/>
              <a:t>‹#›</a:t>
            </a:fld>
            <a:endParaRPr lang="en-US"/>
          </a:p>
        </p:txBody>
      </p:sp>
    </p:spTree>
    <p:extLst>
      <p:ext uri="{BB962C8B-B14F-4D97-AF65-F5344CB8AC3E}">
        <p14:creationId xmlns:p14="http://schemas.microsoft.com/office/powerpoint/2010/main" val="2825114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E3FDB8-C0C7-4287-B5B6-B6843C4FDA16}" type="datetimeFigureOut">
              <a:rPr lang="en-US" smtClean="0"/>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3C902-AA03-4A7B-BADE-668FE06C90E2}" type="slidenum">
              <a:rPr lang="en-US" smtClean="0"/>
              <a:t>‹#›</a:t>
            </a:fld>
            <a:endParaRPr lang="en-US"/>
          </a:p>
        </p:txBody>
      </p:sp>
    </p:spTree>
    <p:extLst>
      <p:ext uri="{BB962C8B-B14F-4D97-AF65-F5344CB8AC3E}">
        <p14:creationId xmlns:p14="http://schemas.microsoft.com/office/powerpoint/2010/main" val="904269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E3FDB8-C0C7-4287-B5B6-B6843C4FDA16}" type="datetimeFigureOut">
              <a:rPr lang="en-US" smtClean="0"/>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3C902-AA03-4A7B-BADE-668FE06C90E2}" type="slidenum">
              <a:rPr lang="en-US" smtClean="0"/>
              <a:t>‹#›</a:t>
            </a:fld>
            <a:endParaRPr lang="en-US"/>
          </a:p>
        </p:txBody>
      </p:sp>
    </p:spTree>
    <p:extLst>
      <p:ext uri="{BB962C8B-B14F-4D97-AF65-F5344CB8AC3E}">
        <p14:creationId xmlns:p14="http://schemas.microsoft.com/office/powerpoint/2010/main" val="1010763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E3FDB8-C0C7-4287-B5B6-B6843C4FDA16}" type="datetimeFigureOut">
              <a:rPr lang="en-US" smtClean="0"/>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3C902-AA03-4A7B-BADE-668FE06C90E2}" type="slidenum">
              <a:rPr lang="en-US" smtClean="0"/>
              <a:t>‹#›</a:t>
            </a:fld>
            <a:endParaRPr lang="en-US"/>
          </a:p>
        </p:txBody>
      </p:sp>
    </p:spTree>
    <p:extLst>
      <p:ext uri="{BB962C8B-B14F-4D97-AF65-F5344CB8AC3E}">
        <p14:creationId xmlns:p14="http://schemas.microsoft.com/office/powerpoint/2010/main" val="3345530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E3FDB8-C0C7-4287-B5B6-B6843C4FDA16}" type="datetimeFigureOut">
              <a:rPr lang="en-US" smtClean="0"/>
              <a:t>3/13/2017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C3C902-AA03-4A7B-BADE-668FE06C90E2}" type="slidenum">
              <a:rPr lang="en-US" smtClean="0"/>
              <a:t>‹#›</a:t>
            </a:fld>
            <a:endParaRPr lang="en-US"/>
          </a:p>
        </p:txBody>
      </p:sp>
    </p:spTree>
    <p:extLst>
      <p:ext uri="{BB962C8B-B14F-4D97-AF65-F5344CB8AC3E}">
        <p14:creationId xmlns:p14="http://schemas.microsoft.com/office/powerpoint/2010/main" val="3926877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E3FDB8-C0C7-4287-B5B6-B6843C4FDA16}" type="datetimeFigureOut">
              <a:rPr lang="en-US" smtClean="0"/>
              <a:t>3/13/2017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C3C902-AA03-4A7B-BADE-668FE06C90E2}" type="slidenum">
              <a:rPr lang="en-US" smtClean="0"/>
              <a:t>‹#›</a:t>
            </a:fld>
            <a:endParaRPr lang="en-US"/>
          </a:p>
        </p:txBody>
      </p:sp>
    </p:spTree>
    <p:extLst>
      <p:ext uri="{BB962C8B-B14F-4D97-AF65-F5344CB8AC3E}">
        <p14:creationId xmlns:p14="http://schemas.microsoft.com/office/powerpoint/2010/main" val="2240529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E3FDB8-C0C7-4287-B5B6-B6843C4FDA16}" type="datetimeFigureOut">
              <a:rPr lang="en-US" smtClean="0"/>
              <a:t>3/13/2017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C3C902-AA03-4A7B-BADE-668FE06C90E2}" type="slidenum">
              <a:rPr lang="en-US" smtClean="0"/>
              <a:t>‹#›</a:t>
            </a:fld>
            <a:endParaRPr lang="en-US"/>
          </a:p>
        </p:txBody>
      </p:sp>
    </p:spTree>
    <p:extLst>
      <p:ext uri="{BB962C8B-B14F-4D97-AF65-F5344CB8AC3E}">
        <p14:creationId xmlns:p14="http://schemas.microsoft.com/office/powerpoint/2010/main" val="253381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E3FDB8-C0C7-4287-B5B6-B6843C4FDA16}" type="datetimeFigureOut">
              <a:rPr lang="en-US" smtClean="0"/>
              <a:t>3/13/2017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C3C902-AA03-4A7B-BADE-668FE06C90E2}" type="slidenum">
              <a:rPr lang="en-US" smtClean="0"/>
              <a:t>‹#›</a:t>
            </a:fld>
            <a:endParaRPr lang="en-US"/>
          </a:p>
        </p:txBody>
      </p:sp>
    </p:spTree>
    <p:extLst>
      <p:ext uri="{BB962C8B-B14F-4D97-AF65-F5344CB8AC3E}">
        <p14:creationId xmlns:p14="http://schemas.microsoft.com/office/powerpoint/2010/main" val="685153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E3FDB8-C0C7-4287-B5B6-B6843C4FDA16}" type="datetimeFigureOut">
              <a:rPr lang="en-US" smtClean="0"/>
              <a:t>3/13/2017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C3C902-AA03-4A7B-BADE-668FE06C90E2}" type="slidenum">
              <a:rPr lang="en-US" smtClean="0"/>
              <a:t>‹#›</a:t>
            </a:fld>
            <a:endParaRPr lang="en-US"/>
          </a:p>
        </p:txBody>
      </p:sp>
    </p:spTree>
    <p:extLst>
      <p:ext uri="{BB962C8B-B14F-4D97-AF65-F5344CB8AC3E}">
        <p14:creationId xmlns:p14="http://schemas.microsoft.com/office/powerpoint/2010/main" val="1148533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E3FDB8-C0C7-4287-B5B6-B6843C4FDA16}" type="datetimeFigureOut">
              <a:rPr lang="en-US" smtClean="0"/>
              <a:t>3/13/2017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C3C902-AA03-4A7B-BADE-668FE06C90E2}" type="slidenum">
              <a:rPr lang="en-US" smtClean="0"/>
              <a:t>‹#›</a:t>
            </a:fld>
            <a:endParaRPr lang="en-US"/>
          </a:p>
        </p:txBody>
      </p:sp>
    </p:spTree>
    <p:extLst>
      <p:ext uri="{BB962C8B-B14F-4D97-AF65-F5344CB8AC3E}">
        <p14:creationId xmlns:p14="http://schemas.microsoft.com/office/powerpoint/2010/main" val="1403993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E3FDB8-C0C7-4287-B5B6-B6843C4FDA16}" type="datetimeFigureOut">
              <a:rPr lang="en-US" smtClean="0"/>
              <a:t>3/13/2017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3C902-AA03-4A7B-BADE-668FE06C90E2}" type="slidenum">
              <a:rPr lang="en-US" smtClean="0"/>
              <a:t>‹#›</a:t>
            </a:fld>
            <a:endParaRPr lang="en-US"/>
          </a:p>
        </p:txBody>
      </p:sp>
    </p:spTree>
    <p:extLst>
      <p:ext uri="{BB962C8B-B14F-4D97-AF65-F5344CB8AC3E}">
        <p14:creationId xmlns:p14="http://schemas.microsoft.com/office/powerpoint/2010/main" val="3549776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OpenTok Video Issues and Solutions</a:t>
            </a:r>
          </a:p>
        </p:txBody>
      </p:sp>
      <p:sp>
        <p:nvSpPr>
          <p:cNvPr id="3" name="Subtitle 2"/>
          <p:cNvSpPr>
            <a:spLocks noGrp="1"/>
          </p:cNvSpPr>
          <p:nvPr>
            <p:ph type="subTitle" idx="1"/>
          </p:nvPr>
        </p:nvSpPr>
        <p:spPr/>
        <p:txBody>
          <a:bodyPr/>
          <a:lstStyle/>
          <a:p>
            <a:r>
              <a:rPr lang="en-US" dirty="0"/>
              <a:t>With prototype implementation</a:t>
            </a:r>
          </a:p>
        </p:txBody>
      </p:sp>
    </p:spTree>
    <p:extLst>
      <p:ext uri="{BB962C8B-B14F-4D97-AF65-F5344CB8AC3E}">
        <p14:creationId xmlns:p14="http://schemas.microsoft.com/office/powerpoint/2010/main" val="1595816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Session is Disconnected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9270" y="1600200"/>
            <a:ext cx="6605459" cy="4525963"/>
          </a:xfrm>
        </p:spPr>
      </p:pic>
    </p:spTree>
    <p:extLst>
      <p:ext uri="{BB962C8B-B14F-4D97-AF65-F5344CB8AC3E}">
        <p14:creationId xmlns:p14="http://schemas.microsoft.com/office/powerpoint/2010/main" val="3182534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Connectivity Issues</a:t>
            </a:r>
          </a:p>
        </p:txBody>
      </p:sp>
      <p:sp>
        <p:nvSpPr>
          <p:cNvPr id="3" name="Content Placeholder 2"/>
          <p:cNvSpPr>
            <a:spLocks noGrp="1"/>
          </p:cNvSpPr>
          <p:nvPr>
            <p:ph idx="1"/>
          </p:nvPr>
        </p:nvSpPr>
        <p:spPr/>
        <p:txBody>
          <a:bodyPr>
            <a:normAutofit lnSpcReduction="10000"/>
          </a:bodyPr>
          <a:lstStyle/>
          <a:p>
            <a:r>
              <a:rPr lang="en-US" dirty="0"/>
              <a:t>With short interruptions, openTok might or might not be able to recover (depending on the network – same or different).</a:t>
            </a:r>
          </a:p>
          <a:p>
            <a:r>
              <a:rPr lang="en-US" dirty="0"/>
              <a:t>With longer interruptions (&gt;1m) openTok will not recover(by design).</a:t>
            </a:r>
          </a:p>
          <a:p>
            <a:r>
              <a:rPr lang="en-US" dirty="0"/>
              <a:t>Currently we do not handle recovery beyond what openTok does. Which means with any network interruption, customer will most likely lose video/audio stream.</a:t>
            </a:r>
          </a:p>
        </p:txBody>
      </p:sp>
    </p:spTree>
    <p:extLst>
      <p:ext uri="{BB962C8B-B14F-4D97-AF65-F5344CB8AC3E}">
        <p14:creationId xmlns:p14="http://schemas.microsoft.com/office/powerpoint/2010/main" val="1099422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Connectivity Solution</a:t>
            </a:r>
          </a:p>
        </p:txBody>
      </p:sp>
      <p:sp>
        <p:nvSpPr>
          <p:cNvPr id="3" name="Content Placeholder 2"/>
          <p:cNvSpPr>
            <a:spLocks noGrp="1"/>
          </p:cNvSpPr>
          <p:nvPr>
            <p:ph idx="1"/>
          </p:nvPr>
        </p:nvSpPr>
        <p:spPr/>
        <p:txBody>
          <a:bodyPr>
            <a:normAutofit fontScale="85000" lnSpcReduction="20000"/>
          </a:bodyPr>
          <a:lstStyle/>
          <a:p>
            <a:r>
              <a:rPr lang="en-US" dirty="0"/>
              <a:t>Initially we’ve tried to rely on the events to recover from interruption. The strategy proves to be unreliable (may work 50-70% of the time) because: </a:t>
            </a:r>
          </a:p>
          <a:p>
            <a:pPr lvl="1"/>
            <a:r>
              <a:rPr lang="en-US" dirty="0"/>
              <a:t>the un-reliability of the events (sometimes not fired, sometimes got more than one).</a:t>
            </a:r>
          </a:p>
          <a:p>
            <a:pPr lvl="1"/>
            <a:r>
              <a:rPr lang="en-US" dirty="0"/>
              <a:t>Might create multiple publishers and/or subscribers.</a:t>
            </a:r>
          </a:p>
          <a:p>
            <a:pPr lvl="1"/>
            <a:r>
              <a:rPr lang="en-US" dirty="0"/>
              <a:t>slowness and possible timing issues of events.</a:t>
            </a:r>
          </a:p>
          <a:p>
            <a:r>
              <a:rPr lang="en-US" dirty="0"/>
              <a:t>A monitoring strategy is implemented. After thorough testing, it is proven to be faster and more effective. Reliability is more than 95%.</a:t>
            </a:r>
          </a:p>
          <a:p>
            <a:r>
              <a:rPr lang="en-US" dirty="0"/>
              <a:t>Take advantage of the signaling support from openTok for effective monitoring of network connection.</a:t>
            </a:r>
          </a:p>
        </p:txBody>
      </p:sp>
    </p:spTree>
    <p:extLst>
      <p:ext uri="{BB962C8B-B14F-4D97-AF65-F5344CB8AC3E}">
        <p14:creationId xmlns:p14="http://schemas.microsoft.com/office/powerpoint/2010/main" val="1979382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problems</a:t>
            </a:r>
          </a:p>
        </p:txBody>
      </p:sp>
      <p:sp>
        <p:nvSpPr>
          <p:cNvPr id="3" name="Content Placeholder 2"/>
          <p:cNvSpPr>
            <a:spLocks noGrp="1"/>
          </p:cNvSpPr>
          <p:nvPr>
            <p:ph idx="1"/>
          </p:nvPr>
        </p:nvSpPr>
        <p:spPr/>
        <p:txBody>
          <a:bodyPr>
            <a:normAutofit fontScale="77500" lnSpcReduction="20000"/>
          </a:bodyPr>
          <a:lstStyle/>
          <a:p>
            <a:r>
              <a:rPr lang="en-US" dirty="0"/>
              <a:t>The mystery for the connection from an unknown user appear to be a second connection from the same user using the same token (probably on the same machine). Apparently </a:t>
            </a:r>
            <a:r>
              <a:rPr lang="en-US" dirty="0" err="1"/>
              <a:t>opentok</a:t>
            </a:r>
            <a:r>
              <a:rPr lang="en-US" dirty="0"/>
              <a:t> is not handling that situation and yet not preventing that from happening. </a:t>
            </a:r>
          </a:p>
          <a:p>
            <a:r>
              <a:rPr lang="en-US" dirty="0"/>
              <a:t>If the patient and doctor logged in from the same machine, they will both be identified as user1.</a:t>
            </a:r>
          </a:p>
          <a:p>
            <a:r>
              <a:rPr lang="en-US" dirty="0"/>
              <a:t>When multiple users are identified as the same user, events might be messed up, for example when closing browser, no disconnect events are fired. Only when closing all of the browser, then a single publisher destroyed event is fired (reason disconnect), but no disconnect event </a:t>
            </a:r>
            <a:r>
              <a:rPr lang="en-US"/>
              <a:t>is detected.</a:t>
            </a:r>
            <a:endParaRPr lang="en-US" dirty="0"/>
          </a:p>
        </p:txBody>
      </p:sp>
    </p:spTree>
    <p:extLst>
      <p:ext uri="{BB962C8B-B14F-4D97-AF65-F5344CB8AC3E}">
        <p14:creationId xmlns:p14="http://schemas.microsoft.com/office/powerpoint/2010/main" val="271292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Connectivity Solution – </a:t>
            </a:r>
            <a:r>
              <a:rPr lang="en-US" sz="3100" dirty="0"/>
              <a:t>code snippet</a:t>
            </a:r>
          </a:p>
        </p:txBody>
      </p:sp>
      <p:sp>
        <p:nvSpPr>
          <p:cNvPr id="3" name="Content Placeholder 2"/>
          <p:cNvSpPr>
            <a:spLocks noGrp="1"/>
          </p:cNvSpPr>
          <p:nvPr>
            <p:ph idx="1"/>
          </p:nvPr>
        </p:nvSpPr>
        <p:spPr/>
        <p:txBody>
          <a:bodyPr>
            <a:noAutofit/>
          </a:bodyPr>
          <a:lstStyle/>
          <a:p>
            <a:pPr marL="0" indent="0">
              <a:buNone/>
            </a:pPr>
            <a:r>
              <a:rPr lang="en-US" sz="800" dirty="0"/>
              <a:t> </a:t>
            </a:r>
            <a:r>
              <a:rPr lang="en-US" sz="800" dirty="0" err="1"/>
              <a:t>var</a:t>
            </a:r>
            <a:r>
              <a:rPr lang="en-US" sz="800" dirty="0"/>
              <a:t> </a:t>
            </a:r>
            <a:r>
              <a:rPr lang="en-US" sz="800" dirty="0" err="1"/>
              <a:t>prevStats</a:t>
            </a:r>
            <a:r>
              <a:rPr lang="en-US" sz="800" dirty="0"/>
              <a:t>;</a:t>
            </a:r>
          </a:p>
          <a:p>
            <a:pPr marL="0" indent="0">
              <a:buNone/>
            </a:pPr>
            <a:r>
              <a:rPr lang="en-US" sz="800" dirty="0"/>
              <a:t>        </a:t>
            </a:r>
            <a:r>
              <a:rPr lang="en-US" sz="800" dirty="0" err="1"/>
              <a:t>var</a:t>
            </a:r>
            <a:r>
              <a:rPr lang="en-US" sz="800" dirty="0"/>
              <a:t> </a:t>
            </a:r>
            <a:r>
              <a:rPr lang="en-US" sz="800" dirty="0" err="1"/>
              <a:t>intervalId</a:t>
            </a:r>
            <a:r>
              <a:rPr lang="en-US" sz="800" dirty="0"/>
              <a:t> = </a:t>
            </a:r>
            <a:r>
              <a:rPr lang="en-US" sz="800" dirty="0" err="1"/>
              <a:t>window.setInterval</a:t>
            </a:r>
            <a:r>
              <a:rPr lang="en-US" sz="800" dirty="0"/>
              <a:t>(function () {</a:t>
            </a:r>
          </a:p>
          <a:p>
            <a:pPr marL="0" indent="0">
              <a:buNone/>
            </a:pPr>
            <a:r>
              <a:rPr lang="en-US" sz="800" dirty="0"/>
              <a:t>            </a:t>
            </a:r>
            <a:r>
              <a:rPr lang="en-US" sz="800" dirty="0" err="1"/>
              <a:t>var</a:t>
            </a:r>
            <a:r>
              <a:rPr lang="en-US" sz="800" dirty="0"/>
              <a:t> cur = new Date();</a:t>
            </a:r>
          </a:p>
          <a:p>
            <a:pPr marL="0" indent="0">
              <a:buNone/>
            </a:pPr>
            <a:r>
              <a:rPr lang="en-US" sz="800" dirty="0"/>
              <a:t>            </a:t>
            </a:r>
            <a:r>
              <a:rPr lang="en-US" sz="800" dirty="0" err="1"/>
              <a:t>var</a:t>
            </a:r>
            <a:r>
              <a:rPr lang="en-US" sz="800" dirty="0"/>
              <a:t> connected = true;</a:t>
            </a:r>
          </a:p>
          <a:p>
            <a:pPr marL="0" indent="0">
              <a:buNone/>
            </a:pPr>
            <a:r>
              <a:rPr lang="en-US" sz="800" dirty="0"/>
              <a:t>            if (cur - </a:t>
            </a:r>
            <a:r>
              <a:rPr lang="en-US" sz="800" dirty="0" err="1"/>
              <a:t>lastSignal</a:t>
            </a:r>
            <a:r>
              <a:rPr lang="en-US" sz="800" dirty="0"/>
              <a:t> &gt; 5000)</a:t>
            </a:r>
          </a:p>
          <a:p>
            <a:pPr marL="0" indent="0">
              <a:buNone/>
            </a:pPr>
            <a:r>
              <a:rPr lang="en-US" sz="800" dirty="0"/>
              <a:t>            {</a:t>
            </a:r>
          </a:p>
          <a:p>
            <a:pPr marL="0" indent="0">
              <a:buNone/>
            </a:pPr>
            <a:r>
              <a:rPr lang="en-US" sz="800" dirty="0"/>
              <a:t>                </a:t>
            </a:r>
            <a:r>
              <a:rPr lang="en-US" sz="800" dirty="0" err="1"/>
              <a:t>document.getElementById</a:t>
            </a:r>
            <a:r>
              <a:rPr lang="en-US" sz="800" dirty="0"/>
              <a:t>("</a:t>
            </a:r>
            <a:r>
              <a:rPr lang="en-US" sz="800" dirty="0" err="1"/>
              <a:t>id_network</a:t>
            </a:r>
            <a:r>
              <a:rPr lang="en-US" sz="800" dirty="0"/>
              <a:t>").</a:t>
            </a:r>
            <a:r>
              <a:rPr lang="en-US" sz="800" dirty="0" err="1"/>
              <a:t>innerHTML</a:t>
            </a:r>
            <a:r>
              <a:rPr lang="en-US" sz="800" dirty="0"/>
              <a:t> = "&lt;P&gt;Network is  lost with the other party.&lt;/P&gt;";</a:t>
            </a:r>
          </a:p>
          <a:p>
            <a:pPr marL="0" indent="0">
              <a:buNone/>
            </a:pPr>
            <a:r>
              <a:rPr lang="en-US" sz="800" dirty="0"/>
              <a:t>                connected = false;</a:t>
            </a:r>
          </a:p>
          <a:p>
            <a:pPr marL="0" indent="0">
              <a:buNone/>
            </a:pPr>
            <a:r>
              <a:rPr lang="en-US" sz="800" dirty="0"/>
              <a:t>            }</a:t>
            </a:r>
          </a:p>
          <a:p>
            <a:pPr marL="0" indent="0">
              <a:buNone/>
            </a:pPr>
            <a:r>
              <a:rPr lang="en-US" sz="800" dirty="0"/>
              <a:t>            else</a:t>
            </a:r>
          </a:p>
          <a:p>
            <a:pPr marL="0" indent="0">
              <a:buNone/>
            </a:pPr>
            <a:r>
              <a:rPr lang="en-US" sz="800" dirty="0"/>
              <a:t>                </a:t>
            </a:r>
            <a:r>
              <a:rPr lang="en-US" sz="800" dirty="0" err="1"/>
              <a:t>document.getElementById</a:t>
            </a:r>
            <a:r>
              <a:rPr lang="en-US" sz="800" dirty="0"/>
              <a:t>("</a:t>
            </a:r>
            <a:r>
              <a:rPr lang="en-US" sz="800" dirty="0" err="1"/>
              <a:t>id_network</a:t>
            </a:r>
            <a:r>
              <a:rPr lang="en-US" sz="800" dirty="0"/>
              <a:t>").</a:t>
            </a:r>
            <a:r>
              <a:rPr lang="en-US" sz="800" dirty="0" err="1"/>
              <a:t>innerHTML</a:t>
            </a:r>
            <a:r>
              <a:rPr lang="en-US" sz="800" dirty="0"/>
              <a:t> = "&lt;P&gt;Network is  up&lt;/P&gt;";</a:t>
            </a:r>
          </a:p>
          <a:p>
            <a:pPr marL="0" indent="0">
              <a:buNone/>
            </a:pPr>
            <a:endParaRPr lang="en-US" sz="800" dirty="0"/>
          </a:p>
          <a:p>
            <a:pPr marL="0" indent="0">
              <a:buNone/>
            </a:pPr>
            <a:r>
              <a:rPr lang="en-US" sz="800" dirty="0"/>
              <a:t>            if (</a:t>
            </a:r>
            <a:r>
              <a:rPr lang="en-US" sz="800" dirty="0" err="1"/>
              <a:t>endSession</a:t>
            </a:r>
            <a:r>
              <a:rPr lang="en-US" sz="800" dirty="0"/>
              <a:t>) {</a:t>
            </a:r>
          </a:p>
          <a:p>
            <a:pPr marL="0" indent="0">
              <a:buNone/>
            </a:pPr>
            <a:r>
              <a:rPr lang="en-US" sz="800" dirty="0"/>
              <a:t>                </a:t>
            </a:r>
            <a:r>
              <a:rPr lang="en-US" sz="800" dirty="0" err="1"/>
              <a:t>window.clearInterval</a:t>
            </a:r>
            <a:r>
              <a:rPr lang="en-US" sz="800" dirty="0"/>
              <a:t>(</a:t>
            </a:r>
            <a:r>
              <a:rPr lang="en-US" sz="800" dirty="0" err="1"/>
              <a:t>intervalId</a:t>
            </a:r>
            <a:r>
              <a:rPr lang="en-US" sz="800" dirty="0"/>
              <a:t>);</a:t>
            </a:r>
          </a:p>
          <a:p>
            <a:pPr marL="0" indent="0">
              <a:buNone/>
            </a:pPr>
            <a:r>
              <a:rPr lang="en-US" sz="800" dirty="0"/>
              <a:t>                return;</a:t>
            </a:r>
          </a:p>
          <a:p>
            <a:pPr marL="0" indent="0">
              <a:buNone/>
            </a:pPr>
            <a:r>
              <a:rPr lang="en-US" sz="800" dirty="0"/>
              <a:t>            }</a:t>
            </a:r>
          </a:p>
          <a:p>
            <a:pPr marL="0" indent="0">
              <a:buNone/>
            </a:pPr>
            <a:endParaRPr lang="en-US" sz="800" dirty="0"/>
          </a:p>
          <a:p>
            <a:pPr marL="0" indent="0">
              <a:buNone/>
            </a:pPr>
            <a:r>
              <a:rPr lang="en-US" sz="800" dirty="0"/>
              <a:t>            if (session != null &amp;&amp; </a:t>
            </a:r>
            <a:r>
              <a:rPr lang="en-US" sz="800" dirty="0" err="1"/>
              <a:t>session.currentState</a:t>
            </a:r>
            <a:r>
              <a:rPr lang="en-US" sz="800" dirty="0"/>
              <a:t> == "connecting")</a:t>
            </a:r>
          </a:p>
          <a:p>
            <a:pPr marL="0" indent="0">
              <a:buNone/>
            </a:pPr>
            <a:r>
              <a:rPr lang="en-US" sz="800" dirty="0"/>
              <a:t>            {</a:t>
            </a:r>
          </a:p>
          <a:p>
            <a:pPr marL="0" indent="0">
              <a:buNone/>
            </a:pPr>
            <a:r>
              <a:rPr lang="en-US" sz="800" dirty="0"/>
              <a:t>                console.log("Interval - session is connecting", (new Date()).</a:t>
            </a:r>
            <a:r>
              <a:rPr lang="en-US" sz="800" dirty="0" err="1"/>
              <a:t>toTimeString</a:t>
            </a:r>
            <a:r>
              <a:rPr lang="en-US" sz="800" dirty="0"/>
              <a:t>());</a:t>
            </a:r>
          </a:p>
          <a:p>
            <a:pPr marL="0" indent="0">
              <a:buNone/>
            </a:pPr>
            <a:r>
              <a:rPr lang="en-US" sz="800" dirty="0"/>
              <a:t>                return;</a:t>
            </a:r>
          </a:p>
          <a:p>
            <a:pPr marL="0" indent="0">
              <a:buNone/>
            </a:pPr>
            <a:r>
              <a:rPr lang="en-US" sz="800" dirty="0"/>
              <a:t>            }</a:t>
            </a:r>
          </a:p>
          <a:p>
            <a:pPr marL="0" indent="0">
              <a:buNone/>
            </a:pPr>
            <a:endParaRPr lang="en-US" sz="800" dirty="0"/>
          </a:p>
          <a:p>
            <a:pPr marL="0" indent="0">
              <a:buNone/>
            </a:pPr>
            <a:r>
              <a:rPr lang="en-US" sz="800" dirty="0"/>
              <a:t>            if (session == null || </a:t>
            </a:r>
            <a:r>
              <a:rPr lang="en-US" sz="800" dirty="0" err="1"/>
              <a:t>session.currentState</a:t>
            </a:r>
            <a:r>
              <a:rPr lang="en-US" sz="800" dirty="0"/>
              <a:t> == "disconnected") {</a:t>
            </a:r>
          </a:p>
          <a:p>
            <a:pPr marL="0" indent="0">
              <a:buNone/>
            </a:pPr>
            <a:r>
              <a:rPr lang="en-US" sz="800" dirty="0"/>
              <a:t>                </a:t>
            </a:r>
            <a:r>
              <a:rPr lang="en-US" sz="800" dirty="0" err="1"/>
              <a:t>connect_session</a:t>
            </a:r>
            <a:r>
              <a:rPr lang="en-US" sz="800" dirty="0"/>
              <a:t>();</a:t>
            </a:r>
          </a:p>
          <a:p>
            <a:pPr marL="0" indent="0">
              <a:buNone/>
            </a:pPr>
            <a:r>
              <a:rPr lang="en-US" sz="800" dirty="0"/>
              <a:t>                return;</a:t>
            </a:r>
          </a:p>
          <a:p>
            <a:pPr marL="0" indent="0">
              <a:buNone/>
            </a:pPr>
            <a:r>
              <a:rPr lang="en-US" sz="800" dirty="0"/>
              <a:t>            }</a:t>
            </a:r>
          </a:p>
          <a:p>
            <a:pPr marL="0" indent="0">
              <a:buNone/>
            </a:pPr>
            <a:endParaRPr lang="en-US" sz="800" dirty="0"/>
          </a:p>
        </p:txBody>
      </p:sp>
    </p:spTree>
    <p:extLst>
      <p:ext uri="{BB962C8B-B14F-4D97-AF65-F5344CB8AC3E}">
        <p14:creationId xmlns:p14="http://schemas.microsoft.com/office/powerpoint/2010/main" val="4193371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Connectivity Solution – </a:t>
            </a:r>
            <a:r>
              <a:rPr lang="en-US" sz="3600" dirty="0"/>
              <a:t>code snippet </a:t>
            </a:r>
            <a:r>
              <a:rPr lang="en-US" sz="3600" dirty="0" err="1"/>
              <a:t>cont</a:t>
            </a:r>
            <a:endParaRPr lang="en-US" sz="3600" dirty="0"/>
          </a:p>
        </p:txBody>
      </p:sp>
      <p:sp>
        <p:nvSpPr>
          <p:cNvPr id="3" name="Content Placeholder 2"/>
          <p:cNvSpPr>
            <a:spLocks noGrp="1"/>
          </p:cNvSpPr>
          <p:nvPr>
            <p:ph idx="1"/>
          </p:nvPr>
        </p:nvSpPr>
        <p:spPr/>
        <p:txBody>
          <a:bodyPr>
            <a:normAutofit fontScale="25000" lnSpcReduction="20000"/>
          </a:bodyPr>
          <a:lstStyle/>
          <a:p>
            <a:pPr marL="0" indent="0">
              <a:buNone/>
            </a:pPr>
            <a:r>
              <a:rPr lang="en-US" dirty="0"/>
              <a:t> </a:t>
            </a:r>
            <a:r>
              <a:rPr lang="en-US" dirty="0" err="1"/>
              <a:t>session.signal</a:t>
            </a:r>
            <a:r>
              <a:rPr lang="en-US" dirty="0"/>
              <a:t>(</a:t>
            </a:r>
          </a:p>
          <a:p>
            <a:pPr marL="0" indent="0">
              <a:buNone/>
            </a:pPr>
            <a:r>
              <a:rPr lang="en-US" dirty="0"/>
              <a:t>                {</a:t>
            </a:r>
          </a:p>
          <a:p>
            <a:pPr marL="0" indent="0">
              <a:buNone/>
            </a:pPr>
            <a:r>
              <a:rPr lang="en-US" dirty="0"/>
              <a:t>                    data: "hello",</a:t>
            </a:r>
          </a:p>
          <a:p>
            <a:pPr marL="0" indent="0">
              <a:buNone/>
            </a:pPr>
            <a:r>
              <a:rPr lang="en-US" dirty="0"/>
              <a:t>                    type: “ping"</a:t>
            </a:r>
          </a:p>
          <a:p>
            <a:pPr marL="0" indent="0">
              <a:buNone/>
            </a:pPr>
            <a:r>
              <a:rPr lang="en-US" dirty="0"/>
              <a:t>                },</a:t>
            </a:r>
          </a:p>
          <a:p>
            <a:pPr marL="0" indent="0">
              <a:buNone/>
            </a:pPr>
            <a:r>
              <a:rPr lang="en-US" dirty="0"/>
              <a:t>                function (error) { });</a:t>
            </a:r>
          </a:p>
          <a:p>
            <a:pPr marL="0" indent="0">
              <a:buNone/>
            </a:pPr>
            <a:endParaRPr lang="en-US" dirty="0"/>
          </a:p>
          <a:p>
            <a:pPr marL="0" indent="0">
              <a:buNone/>
            </a:pPr>
            <a:r>
              <a:rPr lang="en-US" dirty="0"/>
              <a:t>            </a:t>
            </a:r>
            <a:r>
              <a:rPr lang="en-US" dirty="0" err="1"/>
              <a:t>var</a:t>
            </a:r>
            <a:r>
              <a:rPr lang="en-US" dirty="0"/>
              <a:t> a = </a:t>
            </a:r>
            <a:r>
              <a:rPr lang="en-US" dirty="0" err="1"/>
              <a:t>document.getElementsByClassName</a:t>
            </a:r>
            <a:r>
              <a:rPr lang="en-US" dirty="0"/>
              <a:t>("</a:t>
            </a:r>
            <a:r>
              <a:rPr lang="en-US" dirty="0" err="1"/>
              <a:t>OT_mirrored</a:t>
            </a:r>
            <a:r>
              <a:rPr lang="en-US" dirty="0"/>
              <a:t> </a:t>
            </a:r>
            <a:r>
              <a:rPr lang="en-US" dirty="0" err="1"/>
              <a:t>OT_root</a:t>
            </a:r>
            <a:r>
              <a:rPr lang="en-US" dirty="0"/>
              <a:t> </a:t>
            </a:r>
            <a:r>
              <a:rPr lang="en-US" dirty="0" err="1"/>
              <a:t>OT_publisher</a:t>
            </a:r>
            <a:r>
              <a:rPr lang="en-US" dirty="0"/>
              <a:t> </a:t>
            </a:r>
            <a:r>
              <a:rPr lang="en-US" dirty="0" err="1"/>
              <a:t>OT_fit</a:t>
            </a:r>
            <a:r>
              <a:rPr lang="en-US" dirty="0"/>
              <a:t>-mode-cover");</a:t>
            </a:r>
          </a:p>
          <a:p>
            <a:pPr marL="0" indent="0">
              <a:buNone/>
            </a:pPr>
            <a:r>
              <a:rPr lang="en-US" dirty="0"/>
              <a:t>            if (</a:t>
            </a:r>
            <a:r>
              <a:rPr lang="en-US" dirty="0" err="1"/>
              <a:t>a.length</a:t>
            </a:r>
            <a:r>
              <a:rPr lang="en-US" dirty="0"/>
              <a:t> == 0 || publisher == null || </a:t>
            </a:r>
            <a:r>
              <a:rPr lang="en-US" dirty="0" err="1"/>
              <a:t>publisher.session</a:t>
            </a:r>
            <a:r>
              <a:rPr lang="en-US" dirty="0"/>
              <a:t> == null) {</a:t>
            </a:r>
          </a:p>
          <a:p>
            <a:pPr marL="0" indent="0">
              <a:buNone/>
            </a:pPr>
            <a:r>
              <a:rPr lang="en-US" dirty="0"/>
              <a:t>                </a:t>
            </a:r>
            <a:r>
              <a:rPr lang="en-US" dirty="0" err="1"/>
              <a:t>doPub</a:t>
            </a:r>
            <a:r>
              <a:rPr lang="en-US" dirty="0"/>
              <a:t>();</a:t>
            </a:r>
          </a:p>
          <a:p>
            <a:pPr marL="0" indent="0">
              <a:buNone/>
            </a:pPr>
            <a:r>
              <a:rPr lang="en-US" dirty="0"/>
              <a:t>                return;</a:t>
            </a:r>
          </a:p>
          <a:p>
            <a:pPr marL="0" indent="0">
              <a:buNone/>
            </a:pPr>
            <a:r>
              <a:rPr lang="en-US" dirty="0"/>
              <a:t>            }</a:t>
            </a:r>
          </a:p>
          <a:p>
            <a:pPr marL="0" indent="0">
              <a:buNone/>
            </a:pPr>
            <a:endParaRPr lang="en-US" dirty="0"/>
          </a:p>
          <a:p>
            <a:pPr marL="0" indent="0">
              <a:buNone/>
            </a:pPr>
            <a:r>
              <a:rPr lang="en-US" dirty="0"/>
              <a:t>            x = </a:t>
            </a:r>
            <a:r>
              <a:rPr lang="en-US" dirty="0" err="1"/>
              <a:t>document.getElementsByClassName</a:t>
            </a:r>
            <a:r>
              <a:rPr lang="en-US" dirty="0"/>
              <a:t>("</a:t>
            </a:r>
            <a:r>
              <a:rPr lang="en-US" dirty="0" err="1"/>
              <a:t>OT_root</a:t>
            </a:r>
            <a:r>
              <a:rPr lang="en-US" dirty="0"/>
              <a:t> </a:t>
            </a:r>
            <a:r>
              <a:rPr lang="en-US" dirty="0" err="1"/>
              <a:t>OT_subscriber</a:t>
            </a:r>
            <a:r>
              <a:rPr lang="en-US" dirty="0"/>
              <a:t> </a:t>
            </a:r>
            <a:r>
              <a:rPr lang="en-US" dirty="0" err="1"/>
              <a:t>OT_fit</a:t>
            </a:r>
            <a:r>
              <a:rPr lang="en-US" dirty="0"/>
              <a:t>-mode-cover");</a:t>
            </a:r>
          </a:p>
          <a:p>
            <a:pPr marL="0" indent="0">
              <a:buNone/>
            </a:pPr>
            <a:r>
              <a:rPr lang="en-US" dirty="0"/>
              <a:t>            if (</a:t>
            </a:r>
            <a:r>
              <a:rPr lang="en-US" dirty="0" err="1"/>
              <a:t>x.length</a:t>
            </a:r>
            <a:r>
              <a:rPr lang="en-US" dirty="0"/>
              <a:t> == 0 || subscriber == null || </a:t>
            </a:r>
            <a:r>
              <a:rPr lang="en-US" dirty="0" err="1"/>
              <a:t>subscriber.stream</a:t>
            </a:r>
            <a:r>
              <a:rPr lang="en-US" dirty="0"/>
              <a:t> == null) {</a:t>
            </a:r>
          </a:p>
          <a:p>
            <a:pPr marL="0" indent="0">
              <a:buNone/>
            </a:pPr>
            <a:r>
              <a:rPr lang="en-US" dirty="0"/>
              <a:t>                if (connected)</a:t>
            </a:r>
          </a:p>
          <a:p>
            <a:pPr marL="0" indent="0">
              <a:buNone/>
            </a:pPr>
            <a:r>
              <a:rPr lang="en-US" dirty="0"/>
              <a:t>                    </a:t>
            </a:r>
            <a:r>
              <a:rPr lang="en-US" dirty="0" err="1"/>
              <a:t>doSub</a:t>
            </a:r>
            <a:r>
              <a:rPr lang="en-US" dirty="0"/>
              <a:t>();</a:t>
            </a:r>
          </a:p>
          <a:p>
            <a:pPr marL="0" indent="0">
              <a:buNone/>
            </a:pPr>
            <a:r>
              <a:rPr lang="en-US" dirty="0"/>
              <a:t>                return;</a:t>
            </a:r>
          </a:p>
          <a:p>
            <a:pPr marL="0" indent="0">
              <a:buNone/>
            </a:pPr>
            <a:r>
              <a:rPr lang="en-US" dirty="0"/>
              <a:t>            }</a:t>
            </a:r>
          </a:p>
          <a:p>
            <a:pPr marL="0" indent="0">
              <a:buNone/>
            </a:pPr>
            <a:endParaRPr lang="en-US" dirty="0"/>
          </a:p>
          <a:p>
            <a:pPr marL="0" indent="0">
              <a:buNone/>
            </a:pPr>
            <a:r>
              <a:rPr lang="en-US" dirty="0"/>
              <a:t>            </a:t>
            </a:r>
            <a:r>
              <a:rPr lang="en-US" dirty="0" err="1"/>
              <a:t>subscriber.getStats</a:t>
            </a:r>
            <a:r>
              <a:rPr lang="en-US" dirty="0"/>
              <a:t>(function (error, stats) {</a:t>
            </a:r>
          </a:p>
          <a:p>
            <a:pPr marL="0" indent="0">
              <a:buNone/>
            </a:pPr>
            <a:r>
              <a:rPr lang="en-US" dirty="0"/>
              <a:t>                if (error)</a:t>
            </a:r>
          </a:p>
          <a:p>
            <a:pPr marL="0" indent="0">
              <a:buNone/>
            </a:pPr>
            <a:r>
              <a:rPr lang="en-US" dirty="0"/>
              <a:t>                    </a:t>
            </a:r>
            <a:r>
              <a:rPr lang="en-US" dirty="0" err="1"/>
              <a:t>doSub</a:t>
            </a:r>
            <a:r>
              <a:rPr lang="en-US" dirty="0"/>
              <a:t>();</a:t>
            </a:r>
          </a:p>
          <a:p>
            <a:pPr marL="0" indent="0">
              <a:buNone/>
            </a:pPr>
            <a:r>
              <a:rPr lang="en-US" dirty="0"/>
              <a:t>                else if (</a:t>
            </a:r>
            <a:r>
              <a:rPr lang="en-US" dirty="0" err="1"/>
              <a:t>prevStats</a:t>
            </a:r>
            <a:r>
              <a:rPr lang="en-US" dirty="0"/>
              <a:t> &amp;&amp; (</a:t>
            </a:r>
            <a:r>
              <a:rPr lang="en-US" dirty="0" err="1"/>
              <a:t>typeof</a:t>
            </a:r>
            <a:r>
              <a:rPr lang="en-US" dirty="0"/>
              <a:t> </a:t>
            </a:r>
            <a:r>
              <a:rPr lang="en-US" dirty="0" err="1"/>
              <a:t>stats.video</a:t>
            </a:r>
            <a:r>
              <a:rPr lang="en-US" dirty="0"/>
              <a:t> !== 'undefined')) {</a:t>
            </a:r>
          </a:p>
          <a:p>
            <a:pPr marL="0" indent="0">
              <a:buNone/>
            </a:pPr>
            <a:r>
              <a:rPr lang="en-US" dirty="0"/>
              <a:t>                    </a:t>
            </a:r>
            <a:r>
              <a:rPr lang="en-US" dirty="0" err="1"/>
              <a:t>var</a:t>
            </a:r>
            <a:r>
              <a:rPr lang="en-US" dirty="0"/>
              <a:t> </a:t>
            </a:r>
            <a:r>
              <a:rPr lang="en-US" dirty="0" err="1"/>
              <a:t>videoBitRate</a:t>
            </a:r>
            <a:r>
              <a:rPr lang="en-US" dirty="0"/>
              <a:t> = 2 * (</a:t>
            </a:r>
            <a:r>
              <a:rPr lang="en-US" dirty="0" err="1"/>
              <a:t>stats.video.bytesReceived</a:t>
            </a:r>
            <a:r>
              <a:rPr lang="en-US" dirty="0"/>
              <a:t> - </a:t>
            </a:r>
            <a:r>
              <a:rPr lang="en-US" dirty="0" err="1"/>
              <a:t>prevStats.video.bytesReceived</a:t>
            </a:r>
            <a:r>
              <a:rPr lang="en-US" dirty="0"/>
              <a:t>);</a:t>
            </a:r>
          </a:p>
          <a:p>
            <a:pPr marL="0" indent="0">
              <a:buNone/>
            </a:pPr>
            <a:r>
              <a:rPr lang="en-US" dirty="0"/>
              <a:t>                    </a:t>
            </a:r>
            <a:r>
              <a:rPr lang="en-US" dirty="0" err="1"/>
              <a:t>var</a:t>
            </a:r>
            <a:r>
              <a:rPr lang="en-US" dirty="0"/>
              <a:t> </a:t>
            </a:r>
            <a:r>
              <a:rPr lang="en-US" dirty="0" err="1"/>
              <a:t>audioBitRate</a:t>
            </a:r>
            <a:r>
              <a:rPr lang="en-US" dirty="0"/>
              <a:t> = 2 * (</a:t>
            </a:r>
            <a:r>
              <a:rPr lang="en-US" dirty="0" err="1"/>
              <a:t>stats.audio.bytesReceived</a:t>
            </a:r>
            <a:r>
              <a:rPr lang="en-US" dirty="0"/>
              <a:t> - </a:t>
            </a:r>
            <a:r>
              <a:rPr lang="en-US" dirty="0" err="1"/>
              <a:t>prevStats.audio.bytesReceived</a:t>
            </a:r>
            <a:r>
              <a:rPr lang="en-US" dirty="0"/>
              <a:t>);</a:t>
            </a:r>
          </a:p>
          <a:p>
            <a:pPr marL="0" indent="0">
              <a:buNone/>
            </a:pPr>
            <a:r>
              <a:rPr lang="en-US" dirty="0"/>
              <a:t>                    </a:t>
            </a:r>
            <a:r>
              <a:rPr lang="en-US" dirty="0" err="1"/>
              <a:t>document.getElementById</a:t>
            </a:r>
            <a:r>
              <a:rPr lang="en-US" dirty="0"/>
              <a:t>("</a:t>
            </a:r>
            <a:r>
              <a:rPr lang="en-US" dirty="0" err="1"/>
              <a:t>id_status</a:t>
            </a:r>
            <a:r>
              <a:rPr lang="en-US" dirty="0"/>
              <a:t>").</a:t>
            </a:r>
            <a:r>
              <a:rPr lang="en-US" dirty="0" err="1"/>
              <a:t>innerHTML</a:t>
            </a:r>
            <a:r>
              <a:rPr lang="en-US" dirty="0"/>
              <a:t> = "&lt;P&gt;Video: ".</a:t>
            </a:r>
            <a:r>
              <a:rPr lang="en-US" dirty="0" err="1"/>
              <a:t>concat</a:t>
            </a:r>
            <a:r>
              <a:rPr lang="en-US" dirty="0"/>
              <a:t>(</a:t>
            </a:r>
            <a:r>
              <a:rPr lang="en-US" dirty="0" err="1"/>
              <a:t>videoBitRate.toString</a:t>
            </a:r>
            <a:r>
              <a:rPr lang="en-US" dirty="0"/>
              <a:t>(), ", Audio: ", </a:t>
            </a:r>
            <a:r>
              <a:rPr lang="en-US" dirty="0" err="1"/>
              <a:t>audioBitRate.toString</a:t>
            </a:r>
            <a:r>
              <a:rPr lang="en-US" dirty="0"/>
              <a:t>(), ", Frame/s: ", </a:t>
            </a:r>
            <a:r>
              <a:rPr lang="en-US" dirty="0" err="1"/>
              <a:t>stats.video.frameRate</a:t>
            </a:r>
            <a:r>
              <a:rPr lang="en-US" dirty="0"/>
              <a:t>, "&lt;/P&gt;");</a:t>
            </a:r>
          </a:p>
          <a:p>
            <a:pPr marL="0" indent="0">
              <a:buNone/>
            </a:pPr>
            <a:r>
              <a:rPr lang="en-US" dirty="0"/>
              <a:t>                }</a:t>
            </a:r>
          </a:p>
          <a:p>
            <a:pPr marL="0" indent="0">
              <a:buNone/>
            </a:pPr>
            <a:r>
              <a:rPr lang="en-US" dirty="0"/>
              <a:t>                </a:t>
            </a:r>
            <a:r>
              <a:rPr lang="en-US" dirty="0" err="1"/>
              <a:t>prevStats</a:t>
            </a:r>
            <a:r>
              <a:rPr lang="en-US" dirty="0"/>
              <a:t> = stats;</a:t>
            </a:r>
          </a:p>
          <a:p>
            <a:pPr marL="0" indent="0">
              <a:buNone/>
            </a:pPr>
            <a:r>
              <a:rPr lang="en-US" dirty="0"/>
              <a:t>            });</a:t>
            </a:r>
          </a:p>
          <a:p>
            <a:pPr marL="0" indent="0">
              <a:buNone/>
            </a:pPr>
            <a:r>
              <a:rPr lang="en-US" dirty="0"/>
              <a:t>        }, 2000);</a:t>
            </a:r>
          </a:p>
        </p:txBody>
      </p:sp>
    </p:spTree>
    <p:extLst>
      <p:ext uri="{BB962C8B-B14F-4D97-AF65-F5344CB8AC3E}">
        <p14:creationId xmlns:p14="http://schemas.microsoft.com/office/powerpoint/2010/main" val="3580184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 Quality Improvement</a:t>
            </a:r>
          </a:p>
        </p:txBody>
      </p:sp>
      <p:sp>
        <p:nvSpPr>
          <p:cNvPr id="3" name="Content Placeholder 2"/>
          <p:cNvSpPr>
            <a:spLocks noGrp="1"/>
          </p:cNvSpPr>
          <p:nvPr>
            <p:ph idx="1"/>
          </p:nvPr>
        </p:nvSpPr>
        <p:spPr/>
        <p:txBody>
          <a:bodyPr/>
          <a:lstStyle/>
          <a:p>
            <a:pPr marL="0" indent="0">
              <a:buNone/>
            </a:pPr>
            <a:r>
              <a:rPr lang="en-US" dirty="0"/>
              <a:t>By capturing videoDisabled event on subscriber, we can quickly re-enable the video. </a:t>
            </a:r>
          </a:p>
          <a:p>
            <a:pPr marL="0" indent="0">
              <a:buNone/>
            </a:pPr>
            <a:r>
              <a:rPr lang="en-US" dirty="0"/>
              <a:t>OpenTok disables video when serious package loss is detected. But in reality, this happens mostly during short network interruption. When the network is back, video should be resumed.</a:t>
            </a:r>
          </a:p>
        </p:txBody>
      </p:sp>
    </p:spTree>
    <p:extLst>
      <p:ext uri="{BB962C8B-B14F-4D97-AF65-F5344CB8AC3E}">
        <p14:creationId xmlns:p14="http://schemas.microsoft.com/office/powerpoint/2010/main" val="618299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Future Video Quality Improvements</a:t>
            </a:r>
          </a:p>
        </p:txBody>
      </p:sp>
      <p:sp>
        <p:nvSpPr>
          <p:cNvPr id="3" name="Content Placeholder 2"/>
          <p:cNvSpPr>
            <a:spLocks noGrp="1"/>
          </p:cNvSpPr>
          <p:nvPr>
            <p:ph idx="1"/>
          </p:nvPr>
        </p:nvSpPr>
        <p:spPr/>
        <p:txBody>
          <a:bodyPr/>
          <a:lstStyle/>
          <a:p>
            <a:pPr marL="0" indent="0">
              <a:buNone/>
            </a:pPr>
            <a:r>
              <a:rPr lang="en-US" dirty="0"/>
              <a:t>More refined video quality control.</a:t>
            </a:r>
          </a:p>
          <a:p>
            <a:pPr lvl="1"/>
            <a:r>
              <a:rPr lang="en-US" dirty="0"/>
              <a:t>We will have to disable openTok’s default video quality control.</a:t>
            </a:r>
          </a:p>
          <a:p>
            <a:pPr lvl="1"/>
            <a:r>
              <a:rPr lang="en-US" dirty="0"/>
              <a:t>Proactively adjust frame rate, disable/enable video, raise/lower resolution.</a:t>
            </a:r>
          </a:p>
          <a:p>
            <a:pPr lvl="1"/>
            <a:r>
              <a:rPr lang="en-US" dirty="0"/>
              <a:t>Give one channel preference over the other. For example we may want the doctor to see the patient more. We could stop clinician from publishing stream when network is slow.</a:t>
            </a:r>
          </a:p>
        </p:txBody>
      </p:sp>
    </p:spTree>
    <p:extLst>
      <p:ext uri="{BB962C8B-B14F-4D97-AF65-F5344CB8AC3E}">
        <p14:creationId xmlns:p14="http://schemas.microsoft.com/office/powerpoint/2010/main" val="508461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OpenTok Basics I</a:t>
            </a:r>
          </a:p>
        </p:txBody>
      </p:sp>
      <p:sp>
        <p:nvSpPr>
          <p:cNvPr id="3" name="Content Placeholder 2"/>
          <p:cNvSpPr>
            <a:spLocks noGrp="1"/>
          </p:cNvSpPr>
          <p:nvPr>
            <p:ph idx="1"/>
          </p:nvPr>
        </p:nvSpPr>
        <p:spPr/>
        <p:txBody>
          <a:bodyPr>
            <a:normAutofit lnSpcReduction="10000"/>
          </a:bodyPr>
          <a:lstStyle/>
          <a:p>
            <a:r>
              <a:rPr lang="en-US" dirty="0"/>
              <a:t>A session connection is created by a client that connect to a particular session. All clients connected to the same session can “see” each other, thus can have video/audio conversations.</a:t>
            </a:r>
          </a:p>
          <a:p>
            <a:r>
              <a:rPr lang="en-US" dirty="0"/>
              <a:t>Call OpenTok new session API to create a </a:t>
            </a:r>
            <a:r>
              <a:rPr lang="en-US" dirty="0" err="1"/>
              <a:t>sessionId</a:t>
            </a:r>
            <a:r>
              <a:rPr lang="en-US" dirty="0"/>
              <a:t> and two session tokens. A </a:t>
            </a:r>
            <a:r>
              <a:rPr lang="en-US" dirty="0" err="1"/>
              <a:t>sessionId</a:t>
            </a:r>
            <a:r>
              <a:rPr lang="en-US" dirty="0"/>
              <a:t> identifies a session with a timeout of 24 hours. A token identifies a participating party.</a:t>
            </a:r>
          </a:p>
        </p:txBody>
      </p:sp>
    </p:spTree>
    <p:extLst>
      <p:ext uri="{BB962C8B-B14F-4D97-AF65-F5344CB8AC3E}">
        <p14:creationId xmlns:p14="http://schemas.microsoft.com/office/powerpoint/2010/main" val="2814613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OpenTok Basics II</a:t>
            </a:r>
          </a:p>
        </p:txBody>
      </p:sp>
      <p:sp>
        <p:nvSpPr>
          <p:cNvPr id="3" name="Content Placeholder 2"/>
          <p:cNvSpPr>
            <a:spLocks noGrp="1"/>
          </p:cNvSpPr>
          <p:nvPr>
            <p:ph idx="1"/>
          </p:nvPr>
        </p:nvSpPr>
        <p:spPr/>
        <p:txBody>
          <a:bodyPr>
            <a:normAutofit fontScale="92500" lnSpcReduction="20000"/>
          </a:bodyPr>
          <a:lstStyle/>
          <a:p>
            <a:r>
              <a:rPr lang="en-US" dirty="0"/>
              <a:t>Clients communicate by publishing and subscribing to streams.</a:t>
            </a:r>
          </a:p>
          <a:p>
            <a:r>
              <a:rPr lang="en-US" dirty="0"/>
              <a:t>Publishing requires a session connection, </a:t>
            </a:r>
            <a:r>
              <a:rPr lang="en-US" dirty="0">
                <a:highlight>
                  <a:srgbClr val="FFFF00"/>
                </a:highlight>
              </a:rPr>
              <a:t>but it does not require network</a:t>
            </a:r>
            <a:r>
              <a:rPr lang="en-US" dirty="0"/>
              <a:t>. Publishing creates a publisher. A publisher object gets destroyed when a session connection is gone or when unpublished.</a:t>
            </a:r>
          </a:p>
          <a:p>
            <a:r>
              <a:rPr lang="en-US" dirty="0"/>
              <a:t>Subscribing requires a session connection and a foreign stream. A subscriber object gets destroyed when session connection is gone or the underling stream is destroyed.</a:t>
            </a:r>
          </a:p>
          <a:p>
            <a:endParaRPr lang="en-US" dirty="0"/>
          </a:p>
        </p:txBody>
      </p:sp>
    </p:spTree>
    <p:extLst>
      <p:ext uri="{BB962C8B-B14F-4D97-AF65-F5344CB8AC3E}">
        <p14:creationId xmlns:p14="http://schemas.microsoft.com/office/powerpoint/2010/main" val="275549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of Events - Connect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2767" y="1600200"/>
            <a:ext cx="7158465" cy="4525963"/>
          </a:xfrm>
        </p:spPr>
      </p:pic>
    </p:spTree>
    <p:extLst>
      <p:ext uri="{BB962C8B-B14F-4D97-AF65-F5344CB8AC3E}">
        <p14:creationId xmlns:p14="http://schemas.microsoft.com/office/powerpoint/2010/main" val="247865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of Events – Pub &amp; Sub</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9830" y="1600200"/>
            <a:ext cx="7484340" cy="4525963"/>
          </a:xfrm>
        </p:spPr>
      </p:pic>
    </p:spTree>
    <p:extLst>
      <p:ext uri="{BB962C8B-B14F-4D97-AF65-F5344CB8AC3E}">
        <p14:creationId xmlns:p14="http://schemas.microsoft.com/office/powerpoint/2010/main" val="3033499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Sources of Problem</a:t>
            </a:r>
          </a:p>
        </p:txBody>
      </p:sp>
      <p:sp>
        <p:nvSpPr>
          <p:cNvPr id="3" name="Content Placeholder 2"/>
          <p:cNvSpPr>
            <a:spLocks noGrp="1"/>
          </p:cNvSpPr>
          <p:nvPr>
            <p:ph idx="1"/>
          </p:nvPr>
        </p:nvSpPr>
        <p:spPr/>
        <p:txBody>
          <a:bodyPr>
            <a:normAutofit fontScale="70000" lnSpcReduction="20000"/>
          </a:bodyPr>
          <a:lstStyle/>
          <a:p>
            <a:r>
              <a:rPr lang="en-US" dirty="0"/>
              <a:t>Publish could cause </a:t>
            </a:r>
            <a:r>
              <a:rPr lang="en-US" dirty="0">
                <a:highlight>
                  <a:srgbClr val="FFFF00"/>
                </a:highlight>
              </a:rPr>
              <a:t>one or more </a:t>
            </a:r>
            <a:r>
              <a:rPr lang="en-US" dirty="0" err="1">
                <a:highlight>
                  <a:srgbClr val="FFFF00"/>
                </a:highlight>
              </a:rPr>
              <a:t>streamCreated</a:t>
            </a:r>
            <a:r>
              <a:rPr lang="en-US" dirty="0">
                <a:highlight>
                  <a:srgbClr val="FFFF00"/>
                </a:highlight>
              </a:rPr>
              <a:t> events </a:t>
            </a:r>
            <a:r>
              <a:rPr lang="en-US" dirty="0"/>
              <a:t>(I’ve see 2, 3 or 4 of them).</a:t>
            </a:r>
          </a:p>
          <a:p>
            <a:r>
              <a:rPr lang="en-US" dirty="0"/>
              <a:t>When network is disrupted, openTok will try to re-establish the connection once, then it will disconnect. The timeout is about 60 s.</a:t>
            </a:r>
          </a:p>
          <a:p>
            <a:pPr lvl="0"/>
            <a:r>
              <a:rPr lang="en-US" dirty="0"/>
              <a:t>When a new connection is created, we will have a new id. But the other side might not get connectionDestroyed event for the first one yet (timing issue).</a:t>
            </a:r>
          </a:p>
          <a:p>
            <a:r>
              <a:rPr lang="en-US" dirty="0"/>
              <a:t>Video could be disabled under certain situations (packet loss, after reconnection), it can take minutes for openTok to re-enable it.</a:t>
            </a:r>
          </a:p>
          <a:p>
            <a:r>
              <a:rPr lang="en-US" dirty="0"/>
              <a:t>Documentation does not reflect the actual code. For example, </a:t>
            </a:r>
            <a:r>
              <a:rPr lang="en-US" dirty="0" err="1"/>
              <a:t>session.currentState</a:t>
            </a:r>
            <a:r>
              <a:rPr lang="en-US" dirty="0"/>
              <a:t> is not in doc.</a:t>
            </a:r>
          </a:p>
          <a:p>
            <a:r>
              <a:rPr lang="en-US" dirty="0"/>
              <a:t>Inadequate dynamic video/audio adjustments.</a:t>
            </a:r>
          </a:p>
          <a:p>
            <a:r>
              <a:rPr lang="en-US" dirty="0"/>
              <a:t>On Firefox TURNS is not yet supported.</a:t>
            </a:r>
          </a:p>
        </p:txBody>
      </p:sp>
    </p:spTree>
    <p:extLst>
      <p:ext uri="{BB962C8B-B14F-4D97-AF65-F5344CB8AC3E}">
        <p14:creationId xmlns:p14="http://schemas.microsoft.com/office/powerpoint/2010/main" val="2361469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Sources of Problem - </a:t>
            </a:r>
            <a:r>
              <a:rPr lang="en-US" dirty="0" err="1"/>
              <a:t>cont</a:t>
            </a:r>
            <a:endParaRPr lang="en-US" dirty="0"/>
          </a:p>
        </p:txBody>
      </p:sp>
      <p:sp>
        <p:nvSpPr>
          <p:cNvPr id="3" name="Content Placeholder 2"/>
          <p:cNvSpPr>
            <a:spLocks noGrp="1"/>
          </p:cNvSpPr>
          <p:nvPr>
            <p:ph idx="1"/>
          </p:nvPr>
        </p:nvSpPr>
        <p:spPr/>
        <p:txBody>
          <a:bodyPr/>
          <a:lstStyle/>
          <a:p>
            <a:pPr lvl="0"/>
            <a:r>
              <a:rPr lang="en-US" dirty="0"/>
              <a:t>Timing issues. For example, Connection timeout: 60s, streamDestroyed, 65s for self sessionDisconnected, then about 105s for connectionDestroyed.</a:t>
            </a:r>
          </a:p>
          <a:p>
            <a:pPr lvl="0"/>
            <a:r>
              <a:rPr lang="en-US" dirty="0"/>
              <a:t>A stream could be created before the old one is removed. This can cause new subscription to fail (with error 12).</a:t>
            </a:r>
          </a:p>
          <a:p>
            <a:endParaRPr lang="en-US" dirty="0"/>
          </a:p>
        </p:txBody>
      </p:sp>
    </p:spTree>
    <p:extLst>
      <p:ext uri="{BB962C8B-B14F-4D97-AF65-F5344CB8AC3E}">
        <p14:creationId xmlns:p14="http://schemas.microsoft.com/office/powerpoint/2010/main" val="2075836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Customer Problems</a:t>
            </a:r>
          </a:p>
        </p:txBody>
      </p:sp>
      <p:sp>
        <p:nvSpPr>
          <p:cNvPr id="3" name="Content Placeholder 2"/>
          <p:cNvSpPr>
            <a:spLocks noGrp="1"/>
          </p:cNvSpPr>
          <p:nvPr>
            <p:ph idx="1"/>
          </p:nvPr>
        </p:nvSpPr>
        <p:spPr/>
        <p:txBody>
          <a:bodyPr>
            <a:normAutofit fontScale="92500" lnSpcReduction="10000"/>
          </a:bodyPr>
          <a:lstStyle/>
          <a:p>
            <a:r>
              <a:rPr lang="en-US" dirty="0"/>
              <a:t>Connectivity problems. With short network interruption openTok can re-establish connection under certain situation (not 100%). With interruption of more than 1 m openTok will not re-establish connection.</a:t>
            </a:r>
          </a:p>
          <a:p>
            <a:r>
              <a:rPr lang="en-US" dirty="0"/>
              <a:t>Video quality problems:</a:t>
            </a:r>
          </a:p>
          <a:p>
            <a:pPr lvl="1"/>
            <a:r>
              <a:rPr lang="en-US" dirty="0"/>
              <a:t>OpenTok can disable video for longer time than necessary.</a:t>
            </a:r>
          </a:p>
          <a:p>
            <a:pPr lvl="1"/>
            <a:r>
              <a:rPr lang="en-US" dirty="0"/>
              <a:t>Frame rate and resolution dynamic adjustments less than optimal.</a:t>
            </a:r>
          </a:p>
        </p:txBody>
      </p:sp>
    </p:spTree>
    <p:extLst>
      <p:ext uri="{BB962C8B-B14F-4D97-AF65-F5344CB8AC3E}">
        <p14:creationId xmlns:p14="http://schemas.microsoft.com/office/powerpoint/2010/main" val="262493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Video is Disabled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15084"/>
            <a:ext cx="8229600" cy="3296194"/>
          </a:xfrm>
        </p:spPr>
      </p:pic>
    </p:spTree>
    <p:extLst>
      <p:ext uri="{BB962C8B-B14F-4D97-AF65-F5344CB8AC3E}">
        <p14:creationId xmlns:p14="http://schemas.microsoft.com/office/powerpoint/2010/main" val="1658299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TotalTime>
  <Words>1281</Words>
  <Application>Microsoft Office PowerPoint</Application>
  <PresentationFormat>On-screen Show (4:3)</PresentationFormat>
  <Paragraphs>112</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OpenTok Video Issues and Solutions</vt:lpstr>
      <vt:lpstr>OpenTok Basics I</vt:lpstr>
      <vt:lpstr>OpenTok Basics II</vt:lpstr>
      <vt:lpstr>Sequence of Events - Connect</vt:lpstr>
      <vt:lpstr>Sequence of Events – Pub &amp; Sub</vt:lpstr>
      <vt:lpstr>Potential Sources of Problem</vt:lpstr>
      <vt:lpstr>Potential Sources of Problem - cont</vt:lpstr>
      <vt:lpstr>Potential Customer Problems</vt:lpstr>
      <vt:lpstr>When Video is Disabled</vt:lpstr>
      <vt:lpstr>After Session is Disconnected</vt:lpstr>
      <vt:lpstr>Connectivity Issues</vt:lpstr>
      <vt:lpstr>Connectivity Solution</vt:lpstr>
      <vt:lpstr>More problems</vt:lpstr>
      <vt:lpstr>Connectivity Solution – code snippet</vt:lpstr>
      <vt:lpstr>Connectivity Solution – code snippet cont</vt:lpstr>
      <vt:lpstr>Video Quality Improvement</vt:lpstr>
      <vt:lpstr>Future Video Quality Improvements</vt:lpstr>
    </vt:vector>
  </TitlesOfParts>
  <Company>TCS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OpenTok Issues and Solutions</dc:title>
  <dc:creator>Luke Zhao</dc:creator>
  <cp:lastModifiedBy>Luke Zhao</cp:lastModifiedBy>
  <cp:revision>48</cp:revision>
  <dcterms:created xsi:type="dcterms:W3CDTF">2017-01-16T17:15:08Z</dcterms:created>
  <dcterms:modified xsi:type="dcterms:W3CDTF">2017-03-13T21:29:03Z</dcterms:modified>
</cp:coreProperties>
</file>