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63" r:id="rId5"/>
    <p:sldId id="265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18" autoAdjust="0"/>
    <p:restoredTop sz="94660"/>
  </p:normalViewPr>
  <p:slideViewPr>
    <p:cSldViewPr snapToGrid="0">
      <p:cViewPr varScale="1">
        <p:scale>
          <a:sx n="87" d="100"/>
          <a:sy n="87" d="100"/>
        </p:scale>
        <p:origin x="21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355D-1497-4488-BFDC-FCB19565F4A4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44AD-2814-401F-8816-D7F37C48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62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355D-1497-4488-BFDC-FCB19565F4A4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44AD-2814-401F-8816-D7F37C48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7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355D-1497-4488-BFDC-FCB19565F4A4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44AD-2814-401F-8816-D7F37C48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68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355D-1497-4488-BFDC-FCB19565F4A4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44AD-2814-401F-8816-D7F37C48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56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355D-1497-4488-BFDC-FCB19565F4A4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44AD-2814-401F-8816-D7F37C48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355D-1497-4488-BFDC-FCB19565F4A4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44AD-2814-401F-8816-D7F37C48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3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355D-1497-4488-BFDC-FCB19565F4A4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44AD-2814-401F-8816-D7F37C48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63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355D-1497-4488-BFDC-FCB19565F4A4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44AD-2814-401F-8816-D7F37C48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7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355D-1497-4488-BFDC-FCB19565F4A4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44AD-2814-401F-8816-D7F37C48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76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355D-1497-4488-BFDC-FCB19565F4A4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44AD-2814-401F-8816-D7F37C48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0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355D-1497-4488-BFDC-FCB19565F4A4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44AD-2814-401F-8816-D7F37C48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22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C355D-1497-4488-BFDC-FCB19565F4A4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344AD-2814-401F-8816-D7F37C48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98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025570" y="3300735"/>
            <a:ext cx="84021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711909" y="2531294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/>
              <a:t>基于贝叶斯决策的图像分离</a:t>
            </a:r>
            <a:endParaRPr lang="zh-CN" altLang="en-US" sz="4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4063240" y="338637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成员：唐雨操、董林森、李祥、</a:t>
            </a:r>
            <a:r>
              <a:rPr lang="zh-CN" altLang="en-US" dirty="0"/>
              <a:t>李晓彤</a:t>
            </a:r>
            <a:r>
              <a:rPr lang="zh-CN" altLang="en-US" dirty="0" smtClean="0"/>
              <a:t>、</a:t>
            </a:r>
            <a:r>
              <a:rPr lang="zh-CN" altLang="en-US" dirty="0"/>
              <a:t>陆天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338399" y="38276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时间：</a:t>
            </a:r>
            <a:r>
              <a:rPr lang="en-US" altLang="zh-CN" dirty="0" smtClean="0"/>
              <a:t>2017-4-2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61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剪去对角的矩形 5"/>
          <p:cNvSpPr/>
          <p:nvPr/>
        </p:nvSpPr>
        <p:spPr>
          <a:xfrm>
            <a:off x="172720" y="223520"/>
            <a:ext cx="11836400" cy="6421120"/>
          </a:xfrm>
          <a:prstGeom prst="snip2DiagRect">
            <a:avLst/>
          </a:prstGeom>
          <a:noFill/>
          <a:ln w="1524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4800" y="345440"/>
            <a:ext cx="4312024" cy="822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灰度图识别程序过程</a:t>
            </a:r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70481" y="1350643"/>
            <a:ext cx="6372860" cy="4514852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分类器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80031" y="1717346"/>
            <a:ext cx="5953759" cy="172064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训练部件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80031" y="3932669"/>
            <a:ext cx="5953759" cy="17344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识别部件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" name="直接箭头连接符 11"/>
          <p:cNvCxnSpPr>
            <a:stCxn id="23" idx="3"/>
            <a:endCxn id="8" idx="1"/>
          </p:cNvCxnSpPr>
          <p:nvPr/>
        </p:nvCxnSpPr>
        <p:spPr>
          <a:xfrm>
            <a:off x="2085142" y="2576740"/>
            <a:ext cx="694889" cy="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4" idx="3"/>
            <a:endCxn id="9" idx="1"/>
          </p:cNvCxnSpPr>
          <p:nvPr/>
        </p:nvCxnSpPr>
        <p:spPr>
          <a:xfrm>
            <a:off x="2085141" y="4799909"/>
            <a:ext cx="6948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3"/>
            <a:endCxn id="88" idx="1"/>
          </p:cNvCxnSpPr>
          <p:nvPr/>
        </p:nvCxnSpPr>
        <p:spPr>
          <a:xfrm>
            <a:off x="8733790" y="4799909"/>
            <a:ext cx="1245831" cy="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58059" y="2406083"/>
            <a:ext cx="1427083" cy="34131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训练样本集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9120" y="4630520"/>
            <a:ext cx="1506021" cy="338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待识别样本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6" name="直接箭头连接符 25"/>
          <p:cNvCxnSpPr>
            <a:stCxn id="8" idx="2"/>
            <a:endCxn id="9" idx="0"/>
          </p:cNvCxnSpPr>
          <p:nvPr/>
        </p:nvCxnSpPr>
        <p:spPr>
          <a:xfrm>
            <a:off x="5756911" y="3437993"/>
            <a:ext cx="0" cy="494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202912" y="35328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判别函数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933335" y="209090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求</a:t>
            </a:r>
            <a:r>
              <a:rPr lang="zh-CN" altLang="en-US" dirty="0" smtClean="0"/>
              <a:t>均值：对两类分别求取均值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3933335" y="250970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求方差：对两类分别求取方差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3933335" y="294962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判别式：生成两个类判别函数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3112969" y="4360371"/>
            <a:ext cx="529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求概率：将</a:t>
            </a:r>
            <a:r>
              <a:rPr lang="zh-CN" altLang="en-US" dirty="0"/>
              <a:t>待</a:t>
            </a:r>
            <a:r>
              <a:rPr lang="zh-CN" altLang="en-US" dirty="0" smtClean="0"/>
              <a:t>测样本样本</a:t>
            </a:r>
            <a:r>
              <a:rPr lang="en-US" altLang="zh-CN" dirty="0" smtClean="0"/>
              <a:t>x</a:t>
            </a:r>
            <a:r>
              <a:rPr lang="zh-CN" altLang="en-US" dirty="0" smtClean="0"/>
              <a:t>带入判别函数，得出两个概率值</a:t>
            </a:r>
            <a:r>
              <a:rPr lang="en-US" altLang="zh-CN" dirty="0" err="1" smtClean="0"/>
              <a:t>p1,p2</a:t>
            </a:r>
            <a:r>
              <a:rPr lang="zh-CN" altLang="en-US" dirty="0" smtClean="0"/>
              <a:t>，分别代表属于两类的概率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3112969" y="5013760"/>
            <a:ext cx="529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判别：</a:t>
            </a:r>
            <a:r>
              <a:rPr lang="en-US" altLang="zh-CN" dirty="0" err="1" smtClean="0"/>
              <a:t>P1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p2,x</a:t>
            </a:r>
            <a:r>
              <a:rPr lang="zh-CN" altLang="en-US" dirty="0" smtClean="0"/>
              <a:t>属于第一类，反之</a:t>
            </a:r>
            <a:r>
              <a:rPr lang="en-US" altLang="zh-CN" dirty="0" smtClean="0"/>
              <a:t>x</a:t>
            </a:r>
            <a:r>
              <a:rPr lang="zh-CN" altLang="en-US" dirty="0" smtClean="0"/>
              <a:t>属于第二类。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9979621" y="4630520"/>
            <a:ext cx="1084620" cy="34131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label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9092409" y="1177200"/>
                <a:ext cx="2238066" cy="591593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409" y="1177200"/>
                <a:ext cx="2238066" cy="591593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9092409" y="1830992"/>
                <a:ext cx="2238066" cy="115930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409" y="1830992"/>
                <a:ext cx="2238066" cy="11593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9092409" y="3052495"/>
                <a:ext cx="2794391" cy="100379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en-US" altLang="zh-CN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</a:rPr>
                  <a:t>x1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=1/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CN" dirty="0" smtClean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chemeClr val="tx1"/>
                          </a:solidFill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zh-CN" b="0" i="0" baseline="-25000" dirty="0" smtClean="0">
                          <a:solidFill>
                            <a:schemeClr val="tx1"/>
                          </a:solidFill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chemeClr val="tx1"/>
                          </a:solidFill>
                        </a:rPr>
                        <m:t>=1/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CN" dirty="0" smtClean="0">
                    <a:solidFill>
                      <a:schemeClr val="tx1"/>
                    </a:solidFill>
                  </a:rPr>
                </a:b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409" y="3052495"/>
                <a:ext cx="2794391" cy="1003794"/>
              </a:xfrm>
              <a:prstGeom prst="rect">
                <a:avLst/>
              </a:prstGeom>
              <a:blipFill>
                <a:blip r:embed="rId4"/>
                <a:stretch>
                  <a:fillRect l="-1739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>
            <a:stCxn id="59" idx="3"/>
            <a:endCxn id="2" idx="1"/>
          </p:cNvCxnSpPr>
          <p:nvPr/>
        </p:nvCxnSpPr>
        <p:spPr>
          <a:xfrm flipV="1">
            <a:off x="7118822" y="1472997"/>
            <a:ext cx="1973587" cy="802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0" idx="3"/>
            <a:endCxn id="21" idx="1"/>
          </p:cNvCxnSpPr>
          <p:nvPr/>
        </p:nvCxnSpPr>
        <p:spPr>
          <a:xfrm flipV="1">
            <a:off x="7118822" y="2410644"/>
            <a:ext cx="1973587" cy="283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2" idx="3"/>
            <a:endCxn id="22" idx="1"/>
          </p:cNvCxnSpPr>
          <p:nvPr/>
        </p:nvCxnSpPr>
        <p:spPr>
          <a:xfrm>
            <a:off x="7118822" y="3134287"/>
            <a:ext cx="1973587" cy="420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58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3" grpId="0" animBg="1"/>
      <p:bldP spid="24" grpId="0" animBg="1"/>
      <p:bldP spid="27" grpId="0"/>
      <p:bldP spid="59" grpId="0"/>
      <p:bldP spid="60" grpId="0"/>
      <p:bldP spid="62" grpId="0"/>
      <p:bldP spid="72" grpId="0"/>
      <p:bldP spid="86" grpId="0"/>
      <p:bldP spid="88" grpId="0" animBg="1"/>
      <p:bldP spid="2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剪去对角的矩形 5"/>
          <p:cNvSpPr/>
          <p:nvPr/>
        </p:nvSpPr>
        <p:spPr>
          <a:xfrm>
            <a:off x="172720" y="223520"/>
            <a:ext cx="11836400" cy="6421120"/>
          </a:xfrm>
          <a:prstGeom prst="snip2DiagRect">
            <a:avLst/>
          </a:prstGeom>
          <a:noFill/>
          <a:ln w="1524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4799" y="345440"/>
            <a:ext cx="4276165" cy="822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RGB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图识别程序过程</a:t>
            </a:r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70481" y="1350643"/>
            <a:ext cx="6026672" cy="4514852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分类器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80031" y="1717346"/>
            <a:ext cx="5632449" cy="172064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训练部件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80031" y="3932669"/>
            <a:ext cx="5632449" cy="17344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识别部件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" name="直接箭头连接符 11"/>
          <p:cNvCxnSpPr>
            <a:stCxn id="23" idx="3"/>
            <a:endCxn id="8" idx="1"/>
          </p:cNvCxnSpPr>
          <p:nvPr/>
        </p:nvCxnSpPr>
        <p:spPr>
          <a:xfrm>
            <a:off x="2085142" y="2576740"/>
            <a:ext cx="694889" cy="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4" idx="3"/>
            <a:endCxn id="9" idx="1"/>
          </p:cNvCxnSpPr>
          <p:nvPr/>
        </p:nvCxnSpPr>
        <p:spPr>
          <a:xfrm>
            <a:off x="2085141" y="4799909"/>
            <a:ext cx="6948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6" idx="3"/>
            <a:endCxn id="88" idx="1"/>
          </p:cNvCxnSpPr>
          <p:nvPr/>
        </p:nvCxnSpPr>
        <p:spPr>
          <a:xfrm>
            <a:off x="8412480" y="5198426"/>
            <a:ext cx="1348346" cy="16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58059" y="2406083"/>
            <a:ext cx="1427083" cy="34131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训练样本集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9120" y="4630520"/>
            <a:ext cx="1506021" cy="338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待识别样本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6" name="直接箭头连接符 25"/>
          <p:cNvCxnSpPr>
            <a:stCxn id="8" idx="2"/>
            <a:endCxn id="9" idx="0"/>
          </p:cNvCxnSpPr>
          <p:nvPr/>
        </p:nvCxnSpPr>
        <p:spPr>
          <a:xfrm>
            <a:off x="5756911" y="3437993"/>
            <a:ext cx="0" cy="494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202912" y="35328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判别函数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933335" y="209090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求</a:t>
            </a:r>
            <a:r>
              <a:rPr lang="zh-CN" altLang="en-US" dirty="0" smtClean="0"/>
              <a:t>均值：对两类分别求取均值</a:t>
            </a:r>
            <a:r>
              <a:rPr lang="zh-CN" altLang="en-US" dirty="0"/>
              <a:t>矩阵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3933335" y="2509707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求协差阵：对两类分别求取协方差矩阵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3933335" y="294962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判别式：生成两个类判别函数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3112969" y="4360371"/>
            <a:ext cx="529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求概率：将</a:t>
            </a:r>
            <a:r>
              <a:rPr lang="zh-CN" altLang="en-US" dirty="0"/>
              <a:t>待</a:t>
            </a:r>
            <a:r>
              <a:rPr lang="zh-CN" altLang="en-US" dirty="0" smtClean="0"/>
              <a:t>测样本样本</a:t>
            </a:r>
            <a:r>
              <a:rPr lang="en-US" altLang="zh-CN" dirty="0" smtClean="0"/>
              <a:t>x</a:t>
            </a:r>
            <a:r>
              <a:rPr lang="zh-CN" altLang="en-US" dirty="0" smtClean="0"/>
              <a:t>带入判别函数，得出两个概率值</a:t>
            </a:r>
            <a:r>
              <a:rPr lang="en-US" altLang="zh-CN" dirty="0" err="1" smtClean="0"/>
              <a:t>p1,p2</a:t>
            </a:r>
            <a:r>
              <a:rPr lang="zh-CN" altLang="en-US" dirty="0" smtClean="0"/>
              <a:t>，分别代表属于两类的概率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3112969" y="5013760"/>
            <a:ext cx="529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判别：</a:t>
            </a:r>
            <a:r>
              <a:rPr lang="en-US" altLang="zh-CN" dirty="0" err="1" smtClean="0"/>
              <a:t>P1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p2,x</a:t>
            </a:r>
            <a:r>
              <a:rPr lang="zh-CN" altLang="en-US" dirty="0" smtClean="0"/>
              <a:t>属于第一类，反之</a:t>
            </a:r>
            <a:r>
              <a:rPr lang="en-US" altLang="zh-CN" dirty="0" smtClean="0"/>
              <a:t>x</a:t>
            </a:r>
            <a:r>
              <a:rPr lang="zh-CN" altLang="en-US" dirty="0" smtClean="0"/>
              <a:t>属于第二类。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9760826" y="5044267"/>
            <a:ext cx="1084620" cy="34131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label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733792" y="519042"/>
                <a:ext cx="1820272" cy="1809323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4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dirty="0" smtClean="0">
                    <a:solidFill>
                      <a:schemeClr val="tx1"/>
                    </a:solidFill>
                  </a:rPr>
                  <a:t>]T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400" dirty="0" smtClean="0">
                    <a:solidFill>
                      <a:schemeClr val="tx1"/>
                    </a:solidFill>
                  </a:rPr>
                  <a:t>]T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792" y="519042"/>
                <a:ext cx="1820272" cy="1809323"/>
              </a:xfrm>
              <a:prstGeom prst="rect">
                <a:avLst/>
              </a:prstGeom>
              <a:blipFill>
                <a:blip r:embed="rId2"/>
                <a:stretch>
                  <a:fillRect b="-3010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8733792" y="2405445"/>
                <a:ext cx="1834256" cy="1155456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𝐶𝑜𝑣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4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r>
                  <a:rPr lang="en-US" altLang="zh-CN" sz="1400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CN" sz="1400" b="0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792" y="2405445"/>
                <a:ext cx="1834256" cy="1155456"/>
              </a:xfrm>
              <a:prstGeom prst="rect">
                <a:avLst/>
              </a:prstGeom>
              <a:blipFill>
                <a:blip r:embed="rId3"/>
                <a:stretch>
                  <a:fillRect b="-6283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753335" y="3613046"/>
                <a:ext cx="3099602" cy="1079755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400" baseline="-25000" dirty="0" err="1" smtClean="0">
                    <a:solidFill>
                      <a:schemeClr val="tx1"/>
                    </a:solidFill>
                  </a:rPr>
                  <a:t>x1</a:t>
                </a:r>
                <a:r>
                  <a:rPr lang="en-US" altLang="zh-CN" sz="1400" dirty="0" smtClean="0">
                    <a:solidFill>
                      <a:schemeClr val="tx1"/>
                    </a:solidFill>
                  </a:rPr>
                  <a:t>=1/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𝑑𝑒𝑡</m:t>
                        </m:r>
                        <m:sSub>
                          <m:sSub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rad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sz="1400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400" dirty="0">
                          <a:solidFill>
                            <a:schemeClr val="tx1"/>
                          </a:solidFill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sz="1400" baseline="-25000" dirty="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zh-CN" sz="1400" b="0" i="0" baseline="-25000" dirty="0" smtClean="0">
                          <a:solidFill>
                            <a:schemeClr val="tx1"/>
                          </a:solidFill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zh-CN" sz="1400" dirty="0">
                          <a:solidFill>
                            <a:schemeClr val="tx1"/>
                          </a:solidFill>
                        </a:rPr>
                        <m:t>=1/</m:t>
                      </m:r>
                      <m:rad>
                        <m:radPr>
                          <m:degHide m:val="on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𝑑𝑒𝑡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CN" dirty="0" smtClean="0">
                    <a:solidFill>
                      <a:schemeClr val="tx1"/>
                    </a:solidFill>
                  </a:rPr>
                </a:b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3335" y="3613046"/>
                <a:ext cx="3099602" cy="1079755"/>
              </a:xfrm>
              <a:prstGeom prst="rect">
                <a:avLst/>
              </a:prstGeom>
              <a:blipFill>
                <a:blip r:embed="rId4"/>
                <a:stretch>
                  <a:fillRect l="-392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>
            <a:stCxn id="59" idx="3"/>
            <a:endCxn id="2" idx="1"/>
          </p:cNvCxnSpPr>
          <p:nvPr/>
        </p:nvCxnSpPr>
        <p:spPr>
          <a:xfrm flipV="1">
            <a:off x="7580487" y="1423704"/>
            <a:ext cx="1153305" cy="851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0" idx="3"/>
            <a:endCxn id="21" idx="1"/>
          </p:cNvCxnSpPr>
          <p:nvPr/>
        </p:nvCxnSpPr>
        <p:spPr>
          <a:xfrm>
            <a:off x="8042152" y="2694373"/>
            <a:ext cx="691640" cy="288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2" idx="3"/>
            <a:endCxn id="22" idx="1"/>
          </p:cNvCxnSpPr>
          <p:nvPr/>
        </p:nvCxnSpPr>
        <p:spPr>
          <a:xfrm>
            <a:off x="7118822" y="3134287"/>
            <a:ext cx="1634513" cy="1018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64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3" grpId="0" animBg="1"/>
      <p:bldP spid="24" grpId="0" animBg="1"/>
      <p:bldP spid="27" grpId="0"/>
      <p:bldP spid="59" grpId="0"/>
      <p:bldP spid="60" grpId="0"/>
      <p:bldP spid="62" grpId="0"/>
      <p:bldP spid="72" grpId="0"/>
      <p:bldP spid="86" grpId="0"/>
      <p:bldP spid="88" grpId="0" animBg="1"/>
      <p:bldP spid="2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剪去对角的矩形 5"/>
          <p:cNvSpPr/>
          <p:nvPr/>
        </p:nvSpPr>
        <p:spPr>
          <a:xfrm>
            <a:off x="172720" y="223520"/>
            <a:ext cx="11836400" cy="6421120"/>
          </a:xfrm>
          <a:prstGeom prst="snip2DiagRect">
            <a:avLst/>
          </a:prstGeom>
          <a:noFill/>
          <a:ln w="1524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4799" y="345440"/>
            <a:ext cx="4527177" cy="822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EM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算法识别程序过程</a:t>
            </a:r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70481" y="1350643"/>
            <a:ext cx="6372860" cy="4514852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分类器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80031" y="1717346"/>
            <a:ext cx="5953759" cy="172064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训练部件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80031" y="3932669"/>
            <a:ext cx="5953759" cy="17344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识别部件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" name="直接箭头连接符 11"/>
          <p:cNvCxnSpPr>
            <a:stCxn id="23" idx="3"/>
            <a:endCxn id="8" idx="1"/>
          </p:cNvCxnSpPr>
          <p:nvPr/>
        </p:nvCxnSpPr>
        <p:spPr>
          <a:xfrm>
            <a:off x="2085142" y="2576740"/>
            <a:ext cx="694889" cy="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4" idx="3"/>
            <a:endCxn id="9" idx="1"/>
          </p:cNvCxnSpPr>
          <p:nvPr/>
        </p:nvCxnSpPr>
        <p:spPr>
          <a:xfrm>
            <a:off x="2085141" y="4799909"/>
            <a:ext cx="6948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3"/>
            <a:endCxn id="88" idx="1"/>
          </p:cNvCxnSpPr>
          <p:nvPr/>
        </p:nvCxnSpPr>
        <p:spPr>
          <a:xfrm>
            <a:off x="8733790" y="4799909"/>
            <a:ext cx="1245831" cy="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58059" y="2406083"/>
            <a:ext cx="1427083" cy="34131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训练样本集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9120" y="4630520"/>
            <a:ext cx="1506021" cy="338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待识别样本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6" name="直接箭头连接符 25"/>
          <p:cNvCxnSpPr>
            <a:stCxn id="8" idx="2"/>
            <a:endCxn id="9" idx="0"/>
          </p:cNvCxnSpPr>
          <p:nvPr/>
        </p:nvCxnSpPr>
        <p:spPr>
          <a:xfrm>
            <a:off x="5756911" y="3437993"/>
            <a:ext cx="0" cy="494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202912" y="35328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判别函数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112969" y="4360371"/>
            <a:ext cx="529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zh-CN" altLang="en-US" dirty="0"/>
              <a:t>待</a:t>
            </a:r>
            <a:r>
              <a:rPr lang="zh-CN" altLang="en-US" dirty="0" smtClean="0"/>
              <a:t>测样本样本</a:t>
            </a:r>
            <a:r>
              <a:rPr lang="en-US" altLang="zh-CN" dirty="0" smtClean="0"/>
              <a:t>x</a:t>
            </a:r>
            <a:r>
              <a:rPr lang="zh-CN" altLang="en-US" dirty="0" smtClean="0"/>
              <a:t>带入判别函数，得出两个概率值</a:t>
            </a:r>
            <a:r>
              <a:rPr lang="en-US" altLang="zh-CN" dirty="0" err="1" smtClean="0"/>
              <a:t>p1,p2</a:t>
            </a:r>
            <a:r>
              <a:rPr lang="zh-CN" altLang="en-US" dirty="0" smtClean="0"/>
              <a:t>，分别代表属于两类的概率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3112969" y="5013760"/>
            <a:ext cx="529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P1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p2,x</a:t>
            </a:r>
            <a:r>
              <a:rPr lang="zh-CN" altLang="en-US" dirty="0" smtClean="0"/>
              <a:t>属于第一类，反之</a:t>
            </a:r>
            <a:r>
              <a:rPr lang="en-US" altLang="zh-CN" dirty="0" smtClean="0"/>
              <a:t>x</a:t>
            </a:r>
            <a:r>
              <a:rPr lang="zh-CN" altLang="en-US" dirty="0" smtClean="0"/>
              <a:t>属于第二类。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9979621" y="4630520"/>
            <a:ext cx="1084620" cy="34131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label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12969" y="2086543"/>
            <a:ext cx="2177488" cy="4901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类别分布参数估计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26099" y="2086542"/>
            <a:ext cx="1324237" cy="4901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zh-CN" altLang="en-US" dirty="0" smtClean="0">
                <a:solidFill>
                  <a:schemeClr val="tx1"/>
                </a:solidFill>
              </a:rPr>
              <a:t>步骤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002145" y="2858480"/>
            <a:ext cx="1363981" cy="4901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步骤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94017" y="1983982"/>
            <a:ext cx="2350830" cy="69531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使用分布参数计算样本的聚类概率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300815" y="2798990"/>
            <a:ext cx="2350830" cy="6265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根据分类</a:t>
            </a:r>
            <a:r>
              <a:rPr lang="en-US" altLang="zh-CN" dirty="0" smtClean="0">
                <a:solidFill>
                  <a:schemeClr val="tx1"/>
                </a:solidFill>
              </a:rPr>
              <a:t>label</a:t>
            </a:r>
            <a:r>
              <a:rPr lang="zh-CN" altLang="en-US" dirty="0" smtClean="0">
                <a:solidFill>
                  <a:schemeClr val="tx1"/>
                </a:solidFill>
              </a:rPr>
              <a:t>重新计算分布参数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5" idx="3"/>
          </p:cNvCxnSpPr>
          <p:nvPr/>
        </p:nvCxnSpPr>
        <p:spPr>
          <a:xfrm flipV="1">
            <a:off x="5290457" y="2331640"/>
            <a:ext cx="89698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8" idx="2"/>
            <a:endCxn id="29" idx="0"/>
          </p:cNvCxnSpPr>
          <p:nvPr/>
        </p:nvCxnSpPr>
        <p:spPr>
          <a:xfrm flipH="1">
            <a:off x="7684136" y="2576739"/>
            <a:ext cx="4082" cy="281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9" idx="1"/>
          </p:cNvCxnSpPr>
          <p:nvPr/>
        </p:nvCxnSpPr>
        <p:spPr>
          <a:xfrm rot="10800000">
            <a:off x="6187441" y="2331641"/>
            <a:ext cx="814705" cy="771939"/>
          </a:xfrm>
          <a:prstGeom prst="bentConnector3">
            <a:avLst>
              <a:gd name="adj1" fmla="val 10003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28" idx="1"/>
          </p:cNvCxnSpPr>
          <p:nvPr/>
        </p:nvCxnSpPr>
        <p:spPr>
          <a:xfrm flipV="1">
            <a:off x="6187441" y="2331641"/>
            <a:ext cx="83865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8" idx="3"/>
            <a:endCxn id="16" idx="1"/>
          </p:cNvCxnSpPr>
          <p:nvPr/>
        </p:nvCxnSpPr>
        <p:spPr>
          <a:xfrm flipV="1">
            <a:off x="8350336" y="2331640"/>
            <a:ext cx="9436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9" idx="3"/>
            <a:endCxn id="30" idx="1"/>
          </p:cNvCxnSpPr>
          <p:nvPr/>
        </p:nvCxnSpPr>
        <p:spPr>
          <a:xfrm>
            <a:off x="8366126" y="3103579"/>
            <a:ext cx="934689" cy="8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915571" y="25075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B0F0"/>
                </a:solidFill>
              </a:rPr>
              <a:t>重复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112969" y="2867184"/>
            <a:ext cx="2177488" cy="4901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生成判别函数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29" idx="1"/>
            <a:endCxn id="57" idx="3"/>
          </p:cNvCxnSpPr>
          <p:nvPr/>
        </p:nvCxnSpPr>
        <p:spPr>
          <a:xfrm flipH="1">
            <a:off x="5290457" y="3103579"/>
            <a:ext cx="1711688" cy="8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423026" y="291636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B0F0"/>
                </a:solidFill>
              </a:rPr>
              <a:t>收敛时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97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3" grpId="0" animBg="1"/>
      <p:bldP spid="24" grpId="0" animBg="1"/>
      <p:bldP spid="27" grpId="0"/>
      <p:bldP spid="72" grpId="0"/>
      <p:bldP spid="86" grpId="0"/>
      <p:bldP spid="88" grpId="0" animBg="1"/>
      <p:bldP spid="15" grpId="0" animBg="1"/>
      <p:bldP spid="28" grpId="0" animBg="1"/>
      <p:bldP spid="29" grpId="0" animBg="1"/>
      <p:bldP spid="16" grpId="0" animBg="1"/>
      <p:bldP spid="30" grpId="0" animBg="1"/>
      <p:bldP spid="50" grpId="0"/>
      <p:bldP spid="57" grpId="0" animBg="1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剪去对角的矩形 5"/>
          <p:cNvSpPr/>
          <p:nvPr/>
        </p:nvSpPr>
        <p:spPr>
          <a:xfrm>
            <a:off x="172720" y="223520"/>
            <a:ext cx="11836400" cy="6421120"/>
          </a:xfrm>
          <a:prstGeom prst="snip2DiagRect">
            <a:avLst/>
          </a:prstGeom>
          <a:noFill/>
          <a:ln w="1524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4799" y="345440"/>
            <a:ext cx="2178425" cy="822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效果展示</a:t>
            </a:r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2"/>
          <a:srcRect t="7364" r="2415"/>
          <a:stretch/>
        </p:blipFill>
        <p:spPr>
          <a:xfrm>
            <a:off x="304799" y="2119477"/>
            <a:ext cx="3645741" cy="3031309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3"/>
          <a:srcRect t="7756" r="1378"/>
          <a:stretch/>
        </p:blipFill>
        <p:spPr>
          <a:xfrm>
            <a:off x="4169212" y="2119477"/>
            <a:ext cx="3681326" cy="3031309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925286" y="531407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灰度图单通道识别效果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4876800" y="5314071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RGB</a:t>
            </a:r>
            <a:r>
              <a:rPr lang="zh-CN" altLang="en-US" dirty="0" smtClean="0"/>
              <a:t>三通道识别效果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9067800" y="5314071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EM</a:t>
            </a:r>
            <a:r>
              <a:rPr lang="zh-CN" altLang="en-US" dirty="0" smtClean="0"/>
              <a:t>算法识别效果</a:t>
            </a:r>
            <a:endParaRPr lang="zh-CN" altLang="en-US" dirty="0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210" y="2119476"/>
            <a:ext cx="3690289" cy="303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1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5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025570" y="3300735"/>
            <a:ext cx="84021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138003" y="2531294"/>
            <a:ext cx="81772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/>
              <a:t>THANKS FOR YOUR LISTENING</a:t>
            </a:r>
            <a:endParaRPr lang="zh-CN" altLang="en-US" sz="4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403600" y="3343362"/>
            <a:ext cx="5240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唐雨操</a:t>
            </a:r>
            <a:r>
              <a:rPr lang="en-US" altLang="zh-CN" dirty="0"/>
              <a:t>:</a:t>
            </a:r>
            <a:r>
              <a:rPr lang="en-US" altLang="zh-CN" dirty="0" smtClean="0"/>
              <a:t>2014060102017</a:t>
            </a:r>
            <a:r>
              <a:rPr lang="zh-CN" altLang="en-US" dirty="0" smtClean="0"/>
              <a:t>董林森</a:t>
            </a:r>
            <a:r>
              <a:rPr lang="en-US" altLang="zh-CN" dirty="0" smtClean="0"/>
              <a:t>:2014070906006 </a:t>
            </a:r>
          </a:p>
          <a:p>
            <a:pPr algn="ctr"/>
            <a:r>
              <a:rPr lang="zh-CN" altLang="en-US" dirty="0" smtClean="0"/>
              <a:t>李祥</a:t>
            </a:r>
            <a:r>
              <a:rPr lang="en-US" altLang="zh-CN" dirty="0" smtClean="0"/>
              <a:t>:2014060109005</a:t>
            </a:r>
            <a:r>
              <a:rPr lang="zh-CN" altLang="en-US" dirty="0" smtClean="0"/>
              <a:t>李晓彤</a:t>
            </a:r>
            <a:r>
              <a:rPr lang="en-US" altLang="zh-CN" dirty="0"/>
              <a:t>:2016100101018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陆天</a:t>
            </a:r>
            <a:r>
              <a:rPr lang="en-US" altLang="zh-CN" dirty="0"/>
              <a:t>:2016100101013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009606" y="426669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时间：</a:t>
            </a:r>
            <a:r>
              <a:rPr lang="en-US" altLang="zh-CN" dirty="0" smtClean="0"/>
              <a:t>2017-4-2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51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00B0F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330</Words>
  <Application>Microsoft Office PowerPoint</Application>
  <PresentationFormat>宽屏</PresentationFormat>
  <Paragraphs>73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xiang</dc:creator>
  <cp:lastModifiedBy>li xiang</cp:lastModifiedBy>
  <cp:revision>38</cp:revision>
  <dcterms:created xsi:type="dcterms:W3CDTF">2017-03-31T10:34:38Z</dcterms:created>
  <dcterms:modified xsi:type="dcterms:W3CDTF">2017-04-02T09:15:53Z</dcterms:modified>
</cp:coreProperties>
</file>