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8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0FEDA-10F7-4515-BFD5-C96398F4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0D429F-A062-44DB-95DA-A55F2681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40753-04EA-4F95-8E9B-500816EE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6B016-3EE0-4456-A3C4-BF77B2EA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286AE-6C2E-4E1A-80D5-16DF8816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67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00C3E-7105-4E23-A4A6-41977CB6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27AFA2-02EA-4A8B-BE39-D65D6341B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96562-78D3-4BA3-AACF-D666BE44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4A6C0-C95F-48BE-8123-02C1CDB3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1452B-0969-4C00-96C0-75360C1F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7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11F7CD-CA55-40BE-8424-E27CC0C2F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1538C-AF9D-4BAB-83B6-0045819E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7673E8-C15E-427B-9C8B-1646229E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1A6DB-B082-48FD-9577-8530782B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02271-CC66-49C4-86C5-C85DF828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4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E4A70-6B09-437D-BBD7-FD92054D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DE11D-FC4D-49E6-BA6D-BB0B6F79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14431-8811-40EB-8ED9-AFB60393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9DCAC-C2BA-4647-8F0E-1D91EA0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CD363-9C10-4F46-ACD9-89564508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6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DF3C4-16A9-4F77-BCF0-A6DEC242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8D6BBA-3F98-4FEA-96BA-BCEACE9B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B40E7-091F-45A6-88BD-F3528547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1FCE1C-F315-4ED8-B252-0D53ED1F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D4467-39CF-436A-8F04-39F4AE98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4B881-923F-4092-A8D6-50EA19061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95C11-8A61-457D-A5ED-B71F66B43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E5BCC-8039-4A43-A67A-8C61FF24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530CA-ADCD-4301-87CD-7EC4F9B4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1F7B75-2022-483E-B680-05260DF6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30A23-C0C9-4994-BF5F-7E8B5373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6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E846B-151C-4880-AF8B-65F80403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7B997-07DD-4EE4-96C6-55A4337A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7559A3-B1CC-44A5-B928-841FB77D4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FF1088-9404-4A0D-9A5F-EB8C806AE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20B34E-B731-49B1-BA5E-E10F30B53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393568-4971-4BCB-875F-D5A46C14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14436D-0E46-4752-9AC2-22C8B306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C8CD61-448C-4F46-9FBA-7B1C4570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1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13A47-95E7-404D-A0CA-DC378767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14DB06-8EC1-40E2-BA4C-23523D9D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501705-E100-487E-9657-86A53286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CDEB7B-6D5B-4D24-8638-B9A12B3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57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DDAD18-FBCB-49E6-BCA5-849468E6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9BA98A-E070-4435-9E06-E631FF3B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397EE-E1F4-43F1-8A57-582380A0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9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FE4FA-4955-4EA9-A92B-FA791F0C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E6A9A5-FB1A-4908-8203-FF638497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5B850-ED4E-42C3-A230-42632278C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CB9A74-3CE9-43B2-BE61-2B658A3F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E341D-0134-4D11-96FB-E3B43F73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F4555-7431-4918-B674-3917B02B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6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A0503-B443-4B04-B175-E0FDBE8F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E5584-20B5-4D04-B590-360615353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24AFE0-085C-4EE5-A573-DD917C383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B9DE8-624A-4F93-B076-0DADA0E7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E8971C-7934-403E-A5EC-ABF53912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ADAED-C6D9-46B1-AD47-C96B4D7B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6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97960C-814B-4ED8-9C4D-AC0A67C6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4A17D-ADFE-48D6-8E88-4845F3D1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45944-BD84-4833-B159-943318ACB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B738F-FCBF-4414-9F6A-1670A03213E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BBC3D0-EEF0-4C12-A0B1-4A400C566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72640-FB2D-4E01-9EA7-AD573D63B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DCEA6-ADC4-44CE-88D3-F511AD5A0D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70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962EB47-70A6-472F-AA66-355C4C56615D}"/>
              </a:ext>
            </a:extLst>
          </p:cNvPr>
          <p:cNvSpPr/>
          <p:nvPr/>
        </p:nvSpPr>
        <p:spPr>
          <a:xfrm>
            <a:off x="-3894985" y="5626493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736C5A5-CC68-4C37-BA44-7F74A429FB45}"/>
              </a:ext>
            </a:extLst>
          </p:cNvPr>
          <p:cNvSpPr/>
          <p:nvPr/>
        </p:nvSpPr>
        <p:spPr>
          <a:xfrm>
            <a:off x="-3847965" y="1996311"/>
            <a:ext cx="4827304" cy="16307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标注: 右箭头 7">
            <a:extLst>
              <a:ext uri="{FF2B5EF4-FFF2-40B4-BE49-F238E27FC236}">
                <a16:creationId xmlns:a16="http://schemas.microsoft.com/office/drawing/2014/main" id="{EB8EDA9C-1D78-468D-9906-25BBE26B1B93}"/>
              </a:ext>
            </a:extLst>
          </p:cNvPr>
          <p:cNvSpPr/>
          <p:nvPr/>
        </p:nvSpPr>
        <p:spPr>
          <a:xfrm>
            <a:off x="-8902699" y="1978859"/>
            <a:ext cx="9849846" cy="5285841"/>
          </a:xfrm>
          <a:prstGeom prst="rightArrowCallout">
            <a:avLst>
              <a:gd name="adj1" fmla="val 50000"/>
              <a:gd name="adj2" fmla="val 16831"/>
              <a:gd name="adj3" fmla="val 0"/>
              <a:gd name="adj4" fmla="val 4795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D763135-2BB0-421F-B859-50E0788A412B}"/>
              </a:ext>
            </a:extLst>
          </p:cNvPr>
          <p:cNvSpPr/>
          <p:nvPr/>
        </p:nvSpPr>
        <p:spPr>
          <a:xfrm>
            <a:off x="-8902699" y="-1234993"/>
            <a:ext cx="9882038" cy="28682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400" dirty="0">
              <a:solidFill>
                <a:schemeClr val="tx2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560C6F-4F9F-4A90-8253-08B8415F223E}"/>
              </a:ext>
            </a:extLst>
          </p:cNvPr>
          <p:cNvSpPr/>
          <p:nvPr/>
        </p:nvSpPr>
        <p:spPr>
          <a:xfrm>
            <a:off x="9154331" y="-1323700"/>
            <a:ext cx="5179520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FA076B-AD07-475C-8EB9-E807F1040A6F}"/>
              </a:ext>
            </a:extLst>
          </p:cNvPr>
          <p:cNvSpPr/>
          <p:nvPr/>
        </p:nvSpPr>
        <p:spPr>
          <a:xfrm>
            <a:off x="9358239" y="127063"/>
            <a:ext cx="4790897" cy="6961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A888CC4-AFA9-48D3-9865-790950A5A743}"/>
              </a:ext>
            </a:extLst>
          </p:cNvPr>
          <p:cNvSpPr/>
          <p:nvPr/>
        </p:nvSpPr>
        <p:spPr>
          <a:xfrm>
            <a:off x="2294598" y="-1323700"/>
            <a:ext cx="5179520" cy="8588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u="sng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6F6756-6601-4790-8803-1334DC357261}"/>
              </a:ext>
            </a:extLst>
          </p:cNvPr>
          <p:cNvSpPr/>
          <p:nvPr/>
        </p:nvSpPr>
        <p:spPr>
          <a:xfrm>
            <a:off x="2424566" y="127063"/>
            <a:ext cx="4940693" cy="69616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D51172-6945-462B-BE9D-AC15AEBF8158}"/>
              </a:ext>
            </a:extLst>
          </p:cNvPr>
          <p:cNvSpPr/>
          <p:nvPr/>
        </p:nvSpPr>
        <p:spPr>
          <a:xfrm>
            <a:off x="-8791555" y="2083791"/>
            <a:ext cx="3869713" cy="1500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6">
            <a:extLst>
              <a:ext uri="{FF2B5EF4-FFF2-40B4-BE49-F238E27FC236}">
                <a16:creationId xmlns:a16="http://schemas.microsoft.com/office/drawing/2014/main" id="{5A3F6328-1B35-446F-8058-EF3AC5F29B75}"/>
              </a:ext>
            </a:extLst>
          </p:cNvPr>
          <p:cNvSpPr txBox="1"/>
          <p:nvPr/>
        </p:nvSpPr>
        <p:spPr>
          <a:xfrm>
            <a:off x="2487336" y="321587"/>
            <a:ext cx="4742209" cy="65263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1" dirty="0">
                <a:latin typeface="Consolas" panose="020B0609020204030204" pitchFamily="49" charset="0"/>
              </a:rPr>
              <a:t>// rust/kernel/chrdev.rs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/// Character device.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///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/// # Invariants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///   - [`self.0`] is valid and non-null.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struct </a:t>
            </a:r>
            <a:r>
              <a:rPr lang="en-US" altLang="zh-CN" sz="1401" dirty="0" err="1">
                <a:latin typeface="Consolas" panose="020B0609020204030204" pitchFamily="49" charset="0"/>
              </a:rPr>
              <a:t>Cdev</a:t>
            </a:r>
            <a:r>
              <a:rPr lang="en-US" altLang="zh-CN" sz="1401" dirty="0">
                <a:latin typeface="Consolas" panose="020B0609020204030204" pitchFamily="49" charset="0"/>
              </a:rPr>
              <a:t>(*mut bindings::</a:t>
            </a:r>
            <a:r>
              <a:rPr lang="en-US" altLang="zh-CN" sz="1401" dirty="0" err="1">
                <a:latin typeface="Consolas" panose="020B0609020204030204" pitchFamily="49" charset="0"/>
              </a:rPr>
              <a:t>cdev</a:t>
            </a:r>
            <a:r>
              <a:rPr lang="en-US" altLang="zh-CN" sz="1401" dirty="0">
                <a:latin typeface="Consolas" panose="020B0609020204030204" pitchFamily="49" charset="0"/>
              </a:rPr>
              <a:t>);</a:t>
            </a:r>
          </a:p>
          <a:p>
            <a:endParaRPr lang="en-US" altLang="zh-CN" sz="1401" dirty="0">
              <a:latin typeface="Consolas" panose="020B0609020204030204" pitchFamily="49" charset="0"/>
            </a:endParaRPr>
          </a:p>
          <a:p>
            <a:r>
              <a:rPr lang="en-US" altLang="zh-CN" sz="1401" dirty="0">
                <a:latin typeface="Consolas" panose="020B0609020204030204" pitchFamily="49" charset="0"/>
              </a:rPr>
              <a:t>struct </a:t>
            </a:r>
            <a:r>
              <a:rPr lang="en-US" altLang="zh-CN" sz="1401" dirty="0" err="1">
                <a:latin typeface="Consolas" panose="020B0609020204030204" pitchFamily="49" charset="0"/>
              </a:rPr>
              <a:t>RegistrationInner</a:t>
            </a:r>
            <a:r>
              <a:rPr lang="en-US" altLang="zh-CN" sz="1401" dirty="0">
                <a:latin typeface="Consolas" panose="020B0609020204030204" pitchFamily="49" charset="0"/>
              </a:rPr>
              <a:t>&lt;const N: </a:t>
            </a:r>
            <a:r>
              <a:rPr lang="en-US" altLang="zh-CN" sz="1401" dirty="0" err="1">
                <a:latin typeface="Consolas" panose="020B0609020204030204" pitchFamily="49" charset="0"/>
              </a:rPr>
              <a:t>usize</a:t>
            </a:r>
            <a:r>
              <a:rPr lang="en-US" altLang="zh-CN" sz="1401" dirty="0">
                <a:latin typeface="Consolas" panose="020B0609020204030204" pitchFamily="49" charset="0"/>
              </a:rPr>
              <a:t>&gt; {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    </a:t>
            </a:r>
            <a:r>
              <a:rPr lang="en-US" altLang="zh-CN" sz="1401" dirty="0" err="1">
                <a:latin typeface="Consolas" panose="020B0609020204030204" pitchFamily="49" charset="0"/>
              </a:rPr>
              <a:t>cdevs</a:t>
            </a:r>
            <a:r>
              <a:rPr lang="en-US" altLang="zh-CN" sz="1401" dirty="0">
                <a:latin typeface="Consolas" panose="020B0609020204030204" pitchFamily="49" charset="0"/>
              </a:rPr>
              <a:t>: [Option&lt;</a:t>
            </a:r>
            <a:r>
              <a:rPr lang="en-US" altLang="zh-CN" sz="1401" dirty="0" err="1">
                <a:latin typeface="Consolas" panose="020B0609020204030204" pitchFamily="49" charset="0"/>
              </a:rPr>
              <a:t>Cdev</a:t>
            </a:r>
            <a:r>
              <a:rPr lang="en-US" altLang="zh-CN" sz="1401" dirty="0">
                <a:latin typeface="Consolas" panose="020B0609020204030204" pitchFamily="49" charset="0"/>
              </a:rPr>
              <a:t>&gt;; N],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401" dirty="0">
              <a:latin typeface="Consolas" panose="020B0609020204030204" pitchFamily="49" charset="0"/>
            </a:endParaRPr>
          </a:p>
          <a:p>
            <a:r>
              <a:rPr lang="en-US" altLang="zh-CN" sz="1401" dirty="0">
                <a:latin typeface="Consolas" panose="020B0609020204030204" pitchFamily="49" charset="0"/>
              </a:rPr>
              <a:t>pub struct Registration&lt;const N: </a:t>
            </a:r>
            <a:r>
              <a:rPr lang="en-US" altLang="zh-CN" sz="1401" dirty="0" err="1">
                <a:latin typeface="Consolas" panose="020B0609020204030204" pitchFamily="49" charset="0"/>
              </a:rPr>
              <a:t>usize</a:t>
            </a:r>
            <a:r>
              <a:rPr lang="en-US" altLang="zh-CN" sz="1401" dirty="0">
                <a:latin typeface="Consolas" panose="020B0609020204030204" pitchFamily="49" charset="0"/>
              </a:rPr>
              <a:t>&gt; {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    inner: Option&lt;</a:t>
            </a:r>
            <a:r>
              <a:rPr lang="en-US" altLang="zh-CN" sz="1401" dirty="0" err="1">
                <a:latin typeface="Consolas" panose="020B0609020204030204" pitchFamily="49" charset="0"/>
              </a:rPr>
              <a:t>RegistrationInner</a:t>
            </a:r>
            <a:r>
              <a:rPr lang="en-US" altLang="zh-CN" sz="1401" dirty="0">
                <a:latin typeface="Consolas" panose="020B0609020204030204" pitchFamily="49" charset="0"/>
              </a:rPr>
              <a:t>&lt;N&gt;&gt;,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192" dirty="0">
                <a:latin typeface="Consolas" panose="020B0609020204030204" pitchFamily="49" charset="0"/>
              </a:rPr>
            </a:br>
            <a:r>
              <a:rPr lang="en-US" altLang="zh-CN" sz="1401" dirty="0" err="1">
                <a:latin typeface="Consolas" panose="020B0609020204030204" pitchFamily="49" charset="0"/>
              </a:rPr>
              <a:t>impl</a:t>
            </a:r>
            <a:r>
              <a:rPr lang="en-US" altLang="zh-CN" sz="1401" dirty="0">
                <a:latin typeface="Consolas" panose="020B0609020204030204" pitchFamily="49" charset="0"/>
              </a:rPr>
              <a:t> </a:t>
            </a:r>
            <a:r>
              <a:rPr lang="en-US" altLang="zh-CN" sz="1401" dirty="0" err="1">
                <a:latin typeface="Consolas" panose="020B0609020204030204" pitchFamily="49" charset="0"/>
              </a:rPr>
              <a:t>Cdev</a:t>
            </a:r>
            <a:r>
              <a:rPr lang="en-US" altLang="zh-CN" sz="140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    </a:t>
            </a:r>
            <a:r>
              <a:rPr lang="en-US" altLang="zh-CN" sz="1401" dirty="0" err="1">
                <a:latin typeface="Consolas" panose="020B0609020204030204" pitchFamily="49" charset="0"/>
              </a:rPr>
              <a:t>fn</a:t>
            </a:r>
            <a:r>
              <a:rPr lang="en-US" altLang="zh-CN" sz="1401" dirty="0">
                <a:latin typeface="Consolas" panose="020B0609020204030204" pitchFamily="49" charset="0"/>
              </a:rPr>
              <a:t> </a:t>
            </a:r>
            <a:r>
              <a:rPr lang="en-US" altLang="zh-CN" sz="1401" dirty="0" err="1">
                <a:latin typeface="Consolas" panose="020B0609020204030204" pitchFamily="49" charset="0"/>
              </a:rPr>
              <a:t>alloc</a:t>
            </a:r>
            <a:r>
              <a:rPr lang="en-US" altLang="zh-CN" sz="1401" dirty="0">
                <a:latin typeface="Consolas" panose="020B0609020204030204" pitchFamily="49" charset="0"/>
              </a:rPr>
              <a:t>(……) -&gt; Result&lt;Self&gt; {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        // SAFETY: FFI call.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        let c=unsafe{bindings::</a:t>
            </a:r>
            <a:r>
              <a:rPr lang="en-US" altLang="zh-CN" sz="1401" dirty="0" err="1">
                <a:latin typeface="Consolas" panose="020B0609020204030204" pitchFamily="49" charset="0"/>
              </a:rPr>
              <a:t>cdev_alloc</a:t>
            </a:r>
            <a:r>
              <a:rPr lang="en-US" altLang="zh-CN" sz="1401" dirty="0">
                <a:latin typeface="Consolas" panose="020B0609020204030204" pitchFamily="49" charset="0"/>
              </a:rPr>
              <a:t>()};</a:t>
            </a:r>
          </a:p>
          <a:p>
            <a:r>
              <a:rPr lang="en-US" altLang="zh-CN" sz="140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401" dirty="0">
              <a:latin typeface="Consolas" panose="020B0609020204030204" pitchFamily="49" charset="0"/>
            </a:endParaRPr>
          </a:p>
          <a:p>
            <a:endParaRPr lang="en-US" altLang="zh-CN" sz="1401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// rust/kernel/driver.rs</a:t>
            </a:r>
            <a:br>
              <a:rPr lang="en-US" altLang="zh-CN" sz="11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pub trait </a:t>
            </a:r>
            <a:r>
              <a:rPr lang="en-US" altLang="zh-CN" sz="1400" dirty="0" err="1">
                <a:latin typeface="Consolas" panose="020B0609020204030204" pitchFamily="49" charset="0"/>
              </a:rPr>
              <a:t>DriverOps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/// # Safety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/// `reg` must point to valid, </a:t>
            </a:r>
            <a:r>
              <a:rPr lang="en-US" altLang="zh-CN" sz="1400" dirty="0" err="1">
                <a:latin typeface="Consolas" panose="020B0609020204030204" pitchFamily="49" charset="0"/>
              </a:rPr>
              <a:t>initialised</a:t>
            </a:r>
            <a:r>
              <a:rPr lang="en-US" altLang="zh-CN" sz="1400" dirty="0">
                <a:latin typeface="Consolas" panose="020B0609020204030204" pitchFamily="49" charset="0"/>
              </a:rPr>
              <a:t>, and writable memory.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unsafe </a:t>
            </a:r>
            <a:r>
              <a:rPr lang="en-US" altLang="zh-CN" sz="1400" dirty="0" err="1">
                <a:latin typeface="Consolas" panose="020B0609020204030204" pitchFamily="49" charset="0"/>
              </a:rPr>
              <a:t>fn</a:t>
            </a:r>
            <a:r>
              <a:rPr lang="en-US" altLang="zh-CN" sz="1400" dirty="0">
                <a:latin typeface="Consolas" panose="020B0609020204030204" pitchFamily="49" charset="0"/>
              </a:rPr>
              <a:t> register(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    reg: *mut Self::</a:t>
            </a:r>
            <a:r>
              <a:rPr lang="en-US" altLang="zh-CN" sz="1400" dirty="0" err="1">
                <a:latin typeface="Consolas" panose="020B0609020204030204" pitchFamily="49" charset="0"/>
              </a:rPr>
              <a:t>RegType</a:t>
            </a:r>
            <a:r>
              <a:rPr lang="en-US" altLang="zh-CN" sz="1400" dirty="0">
                <a:latin typeface="Consolas" panose="020B0609020204030204" pitchFamily="49" charset="0"/>
              </a:rPr>
              <a:t>,…) -&gt; Result;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093D2A6-6FE7-4E7B-9FF7-2633AB5A969A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979339" y="3504418"/>
            <a:ext cx="496646" cy="11151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2CD1ED21-A573-47CF-AEB7-77960755F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47" y="2446742"/>
            <a:ext cx="1057676" cy="105767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A9ED69C0-3FDC-403B-A983-F27992583CC1}"/>
              </a:ext>
            </a:extLst>
          </p:cNvPr>
          <p:cNvGrpSpPr/>
          <p:nvPr/>
        </p:nvGrpSpPr>
        <p:grpSpPr>
          <a:xfrm>
            <a:off x="-8840769" y="2169006"/>
            <a:ext cx="4426148" cy="1175555"/>
            <a:chOff x="995549" y="2471931"/>
            <a:chExt cx="4426148" cy="117555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4B4034C-DD6F-4DDD-9856-DF5F9DE1B391}"/>
                </a:ext>
              </a:extLst>
            </p:cNvPr>
            <p:cNvSpPr txBox="1"/>
            <p:nvPr/>
          </p:nvSpPr>
          <p:spPr>
            <a:xfrm>
              <a:off x="995549" y="3278154"/>
              <a:ext cx="4426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bindings_helper.h</a:t>
              </a:r>
              <a:endPara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动作按钮: 文档 1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C6AC964D-A58D-4BC8-901C-3756CE1D40FA}"/>
                </a:ext>
              </a:extLst>
            </p:cNvPr>
            <p:cNvSpPr/>
            <p:nvPr/>
          </p:nvSpPr>
          <p:spPr>
            <a:xfrm>
              <a:off x="1287946" y="247193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963A69-73BF-413E-9CBC-E05F5FB49207}"/>
                </a:ext>
              </a:extLst>
            </p:cNvPr>
            <p:cNvSpPr txBox="1"/>
            <p:nvPr/>
          </p:nvSpPr>
          <p:spPr>
            <a:xfrm>
              <a:off x="2204400" y="2686981"/>
              <a:ext cx="314421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#include &lt;</a:t>
              </a:r>
              <a:r>
                <a:rPr lang="en-US" altLang="zh-CN" sz="14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4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3075363-3583-4044-A472-46F1E681CBA5}"/>
              </a:ext>
            </a:extLst>
          </p:cNvPr>
          <p:cNvGrpSpPr/>
          <p:nvPr/>
        </p:nvGrpSpPr>
        <p:grpSpPr>
          <a:xfrm>
            <a:off x="-8930333" y="-474183"/>
            <a:ext cx="1316467" cy="1345562"/>
            <a:chOff x="-6966059" y="-137947"/>
            <a:chExt cx="1316467" cy="1345562"/>
          </a:xfrm>
        </p:grpSpPr>
        <p:pic>
          <p:nvPicPr>
            <p:cNvPr id="23" name="图形 22">
              <a:extLst>
                <a:ext uri="{FF2B5EF4-FFF2-40B4-BE49-F238E27FC236}">
                  <a16:creationId xmlns:a16="http://schemas.microsoft.com/office/drawing/2014/main" id="{4BB85C68-78BE-44A5-987A-BAD65C649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6612625" y="-137947"/>
              <a:ext cx="609600" cy="609600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3BB3040-26ED-4B04-9199-E593AE1B5C95}"/>
                </a:ext>
              </a:extLst>
            </p:cNvPr>
            <p:cNvSpPr txBox="1"/>
            <p:nvPr/>
          </p:nvSpPr>
          <p:spPr>
            <a:xfrm>
              <a:off x="-6966059" y="561284"/>
              <a:ext cx="131646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Rust-Code </a:t>
              </a:r>
            </a:p>
            <a:p>
              <a:pPr algn="ctr"/>
              <a:r>
                <a:rPr lang="en-US" altLang="zh-CN" sz="18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Tree</a:t>
              </a:r>
            </a:p>
          </p:txBody>
        </p:sp>
      </p:grp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2D8FC06-6975-4EB1-BF2C-128D563A48FA}"/>
              </a:ext>
            </a:extLst>
          </p:cNvPr>
          <p:cNvCxnSpPr>
            <a:cxnSpLocks/>
            <a:stCxn id="9" idx="3"/>
            <a:endCxn id="17" idx="0"/>
          </p:cNvCxnSpPr>
          <p:nvPr/>
        </p:nvCxnSpPr>
        <p:spPr>
          <a:xfrm>
            <a:off x="979339" y="199112"/>
            <a:ext cx="496646" cy="224763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CD1EAB0-ADD9-4D61-A099-852726EB50F7}"/>
              </a:ext>
            </a:extLst>
          </p:cNvPr>
          <p:cNvGrpSpPr/>
          <p:nvPr/>
        </p:nvGrpSpPr>
        <p:grpSpPr>
          <a:xfrm>
            <a:off x="3763768" y="-1109540"/>
            <a:ext cx="2170584" cy="1296634"/>
            <a:chOff x="3176790" y="-1057701"/>
            <a:chExt cx="2170584" cy="1296634"/>
          </a:xfrm>
        </p:grpSpPr>
        <p:sp>
          <p:nvSpPr>
            <p:cNvPr id="27" name="动作按钮: 文档 26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740B6DF0-F576-4A55-A4ED-2912324721CF}"/>
                </a:ext>
              </a:extLst>
            </p:cNvPr>
            <p:cNvSpPr/>
            <p:nvPr/>
          </p:nvSpPr>
          <p:spPr>
            <a:xfrm>
              <a:off x="3752985" y="-1057701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145">
              <a:extLst>
                <a:ext uri="{FF2B5EF4-FFF2-40B4-BE49-F238E27FC236}">
                  <a16:creationId xmlns:a16="http://schemas.microsoft.com/office/drawing/2014/main" id="{3FC1127A-0720-40B4-86E1-36D8C4A18788}"/>
                </a:ext>
              </a:extLst>
            </p:cNvPr>
            <p:cNvSpPr txBox="1"/>
            <p:nvPr/>
          </p:nvSpPr>
          <p:spPr>
            <a:xfrm>
              <a:off x="3176790" y="-130399"/>
              <a:ext cx="2170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3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45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19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91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64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36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10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82" algn="l" defTabSz="91434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solidFill>
                    <a:srgbClr val="3B3B3B"/>
                  </a:solidFill>
                  <a:latin typeface="Consolas" panose="020B0609020204030204" pitchFamily="49" charset="0"/>
                </a:rPr>
                <a:t>k</a:t>
              </a:r>
              <a:r>
                <a:rPr lang="en-US" altLang="zh-CN" sz="18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ernel crate</a:t>
              </a:r>
            </a:p>
          </p:txBody>
        </p:sp>
      </p:grp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02EE26A2-5BB8-482D-9248-32E7D9623DD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2004823" y="2970500"/>
            <a:ext cx="289775" cy="508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9E65F67-5683-46DB-B187-3601F306A916}"/>
              </a:ext>
            </a:extLst>
          </p:cNvPr>
          <p:cNvCxnSpPr>
            <a:cxnSpLocks/>
          </p:cNvCxnSpPr>
          <p:nvPr/>
        </p:nvCxnSpPr>
        <p:spPr>
          <a:xfrm flipV="1">
            <a:off x="7474118" y="2975580"/>
            <a:ext cx="337300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38685D3D-DD0E-4F5E-A568-A1F0A098778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8869094" y="2970500"/>
            <a:ext cx="285237" cy="508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动作按钮: 文档 3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97FBF9F-C32E-4BB9-B97D-4BC76B703683}"/>
              </a:ext>
            </a:extLst>
          </p:cNvPr>
          <p:cNvSpPr/>
          <p:nvPr/>
        </p:nvSpPr>
        <p:spPr>
          <a:xfrm>
            <a:off x="11239616" y="-1071051"/>
            <a:ext cx="696562" cy="733579"/>
          </a:xfrm>
          <a:prstGeom prst="actionButton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33" name="文本框 145">
            <a:extLst>
              <a:ext uri="{FF2B5EF4-FFF2-40B4-BE49-F238E27FC236}">
                <a16:creationId xmlns:a16="http://schemas.microsoft.com/office/drawing/2014/main" id="{CD1D01B9-BF16-4F81-91AF-09BC90573AAB}"/>
              </a:ext>
            </a:extLst>
          </p:cNvPr>
          <p:cNvSpPr txBox="1"/>
          <p:nvPr/>
        </p:nvSpPr>
        <p:spPr>
          <a:xfrm>
            <a:off x="10658799" y="-187524"/>
            <a:ext cx="2170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drivers crate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388164A-A5B0-461E-BFF0-66F7B4E70AC4}"/>
              </a:ext>
            </a:extLst>
          </p:cNvPr>
          <p:cNvSpPr txBox="1"/>
          <p:nvPr/>
        </p:nvSpPr>
        <p:spPr>
          <a:xfrm>
            <a:off x="9439568" y="725644"/>
            <a:ext cx="590927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// samples/rust/rust_chrdev.rs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module!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type: </a:t>
            </a:r>
            <a:r>
              <a:rPr lang="en-US" altLang="zh-CN" sz="1400" dirty="0" err="1">
                <a:latin typeface="Consolas" panose="020B0609020204030204" pitchFamily="49" charset="0"/>
              </a:rPr>
              <a:t>RustChrdev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name: "</a:t>
            </a:r>
            <a:r>
              <a:rPr lang="en-US" altLang="zh-CN" sz="1400" dirty="0" err="1">
                <a:latin typeface="Consolas" panose="020B0609020204030204" pitchFamily="49" charset="0"/>
              </a:rPr>
              <a:t>rust_chrdev</a:t>
            </a:r>
            <a:r>
              <a:rPr lang="en-US" altLang="zh-CN" sz="14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author: "Rust for Linux Contributors",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dirty="0" err="1">
                <a:latin typeface="Consolas" panose="020B0609020204030204" pitchFamily="49" charset="0"/>
              </a:rPr>
              <a:t>RustFile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struct </a:t>
            </a:r>
            <a:r>
              <a:rPr lang="en-US" altLang="zh-CN" sz="1400" dirty="0" err="1">
                <a:latin typeface="Consolas" panose="020B0609020204030204" pitchFamily="49" charset="0"/>
              </a:rPr>
              <a:t>RustChrdev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_dev: Pin&lt;Box&lt;</a:t>
            </a:r>
            <a:r>
              <a:rPr lang="en-US" altLang="zh-CN" sz="1400" dirty="0" err="1">
                <a:latin typeface="Consolas" panose="020B0609020204030204" pitchFamily="49" charset="0"/>
              </a:rPr>
              <a:t>chrdev</a:t>
            </a:r>
            <a:r>
              <a:rPr lang="en-US" altLang="zh-CN" sz="1400" dirty="0">
                <a:latin typeface="Consolas" panose="020B0609020204030204" pitchFamily="49" charset="0"/>
              </a:rPr>
              <a:t>::Registration&lt;2&gt;&gt;&gt;,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impl</a:t>
            </a:r>
            <a:r>
              <a:rPr lang="en-US" altLang="zh-CN" sz="1400" dirty="0">
                <a:latin typeface="Consolas" panose="020B0609020204030204" pitchFamily="49" charset="0"/>
              </a:rPr>
              <a:t> kernel::Module for </a:t>
            </a:r>
            <a:r>
              <a:rPr lang="en-US" altLang="zh-CN" sz="1400" dirty="0" err="1">
                <a:latin typeface="Consolas" panose="020B0609020204030204" pitchFamily="49" charset="0"/>
              </a:rPr>
              <a:t>RustChrdev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latin typeface="Consolas" panose="020B0609020204030204" pitchFamily="49" charset="0"/>
              </a:rPr>
              <a:t>fn</a:t>
            </a:r>
            <a:r>
              <a:rPr lang="en-US" altLang="zh-CN" sz="1400" dirty="0"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latin typeface="Consolas" panose="020B0609020204030204" pitchFamily="49" charset="0"/>
              </a:rPr>
              <a:t>init</a:t>
            </a:r>
            <a:r>
              <a:rPr lang="en-US" altLang="zh-CN" sz="1400" dirty="0">
                <a:latin typeface="Consolas" panose="020B0609020204030204" pitchFamily="49" charset="0"/>
              </a:rPr>
              <a:t>(……) -&gt; Result&lt;Self&gt; {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        let mut </a:t>
            </a:r>
            <a:r>
              <a:rPr lang="en-US" altLang="zh-CN" sz="1400" dirty="0" err="1">
                <a:latin typeface="Consolas" panose="020B0609020204030204" pitchFamily="49" charset="0"/>
              </a:rPr>
              <a:t>chr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chrdev</a:t>
            </a:r>
            <a:r>
              <a:rPr lang="en-US" altLang="zh-CN" sz="1400" dirty="0">
                <a:latin typeface="Consolas" panose="020B0609020204030204" pitchFamily="49" charset="0"/>
              </a:rPr>
              <a:t>::Registration::</a:t>
            </a:r>
            <a:r>
              <a:rPr lang="en-US" altLang="zh-CN" sz="1400" dirty="0" err="1">
                <a:latin typeface="Consolas" panose="020B0609020204030204" pitchFamily="49" charset="0"/>
              </a:rPr>
              <a:t>new_pinned</a:t>
            </a:r>
            <a:r>
              <a:rPr lang="en-US" altLang="zh-CN" sz="1400" dirty="0">
                <a:latin typeface="Consolas" panose="020B0609020204030204" pitchFamily="49" charset="0"/>
              </a:rPr>
              <a:t>(……)?;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    </a:t>
            </a:r>
            <a:r>
              <a:rPr lang="en-US" altLang="zh-CN" sz="1400" dirty="0" err="1">
                <a:latin typeface="Consolas" panose="020B0609020204030204" pitchFamily="49" charset="0"/>
              </a:rPr>
              <a:t>chr.as_mut</a:t>
            </a:r>
            <a:r>
              <a:rPr lang="en-US" altLang="zh-CN" sz="1400" dirty="0">
                <a:latin typeface="Consolas" panose="020B0609020204030204" pitchFamily="49" charset="0"/>
              </a:rPr>
              <a:t>().register::&lt;</a:t>
            </a:r>
            <a:r>
              <a:rPr lang="en-US" altLang="zh-CN" sz="1400" dirty="0" err="1">
                <a:latin typeface="Consolas" panose="020B0609020204030204" pitchFamily="49" charset="0"/>
              </a:rPr>
              <a:t>RustFile</a:t>
            </a:r>
            <a:r>
              <a:rPr lang="en-US" altLang="zh-CN" sz="1400" dirty="0">
                <a:latin typeface="Consolas" panose="020B0609020204030204" pitchFamily="49" charset="0"/>
              </a:rPr>
              <a:t>&gt;()?;</a:t>
            </a:r>
          </a:p>
          <a:p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        Ok(</a:t>
            </a:r>
            <a:r>
              <a:rPr lang="en-US" altLang="zh-CN" sz="1400" dirty="0" err="1">
                <a:latin typeface="Consolas" panose="020B0609020204030204" pitchFamily="49" charset="0"/>
              </a:rPr>
              <a:t>RustChrdev</a:t>
            </a:r>
            <a:r>
              <a:rPr lang="en-US" altLang="zh-CN" sz="1400" dirty="0">
                <a:latin typeface="Consolas" panose="020B0609020204030204" pitchFamily="49" charset="0"/>
              </a:rPr>
              <a:t> { _dev: </a:t>
            </a:r>
            <a:r>
              <a:rPr lang="en-US" altLang="zh-CN" sz="1400" dirty="0" err="1">
                <a:latin typeface="Consolas" panose="020B0609020204030204" pitchFamily="49" charset="0"/>
              </a:rPr>
              <a:t>chr</a:t>
            </a:r>
            <a:r>
              <a:rPr lang="en-US" altLang="zh-CN" sz="1400" dirty="0">
                <a:latin typeface="Consolas" panose="020B0609020204030204" pitchFamily="49" charset="0"/>
              </a:rPr>
              <a:t> })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latin typeface="Consolas" panose="020B0609020204030204" pitchFamily="49" charset="0"/>
              </a:rPr>
              <a:t>impl</a:t>
            </a:r>
            <a:r>
              <a:rPr lang="en-US" altLang="zh-CN" sz="1400" dirty="0">
                <a:latin typeface="Consolas" panose="020B0609020204030204" pitchFamily="49" charset="0"/>
              </a:rPr>
              <a:t> Drop for </a:t>
            </a:r>
            <a:r>
              <a:rPr lang="en-US" altLang="zh-CN" sz="1400" dirty="0" err="1">
                <a:latin typeface="Consolas" panose="020B0609020204030204" pitchFamily="49" charset="0"/>
              </a:rPr>
              <a:t>RustChrdev</a:t>
            </a:r>
            <a:r>
              <a:rPr lang="en-US" altLang="zh-CN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latin typeface="Consolas" panose="020B0609020204030204" pitchFamily="49" charset="0"/>
              </a:rPr>
              <a:t>fn</a:t>
            </a:r>
            <a:r>
              <a:rPr lang="en-US" altLang="zh-CN" sz="1400" dirty="0">
                <a:latin typeface="Consolas" panose="020B0609020204030204" pitchFamily="49" charset="0"/>
              </a:rPr>
              <a:t> drop(&amp;mut self) {……}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922B994-06EC-462F-B68A-78A5B17E6EA7}"/>
              </a:ext>
            </a:extLst>
          </p:cNvPr>
          <p:cNvSpPr txBox="1"/>
          <p:nvPr/>
        </p:nvSpPr>
        <p:spPr>
          <a:xfrm>
            <a:off x="7678026" y="5610089"/>
            <a:ext cx="2170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3B3B3B"/>
                </a:solidFill>
                <a:latin typeface="Consolas" panose="020B0609020204030204" pitchFamily="49" charset="0"/>
              </a:rPr>
              <a:t>Only Safe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0BF55EC-580D-4F22-AB9D-B292EE39967E}"/>
              </a:ext>
            </a:extLst>
          </p:cNvPr>
          <p:cNvSpPr txBox="1"/>
          <p:nvPr/>
        </p:nvSpPr>
        <p:spPr>
          <a:xfrm>
            <a:off x="1120957" y="5561962"/>
            <a:ext cx="2170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nsafe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2D63511C-93F9-44BB-A43A-B14330EB1D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76" y="2457599"/>
            <a:ext cx="744910" cy="886962"/>
          </a:xfrm>
          <a:prstGeom prst="rect">
            <a:avLst/>
          </a:prstGeom>
        </p:spPr>
      </p:pic>
      <p:sp>
        <p:nvSpPr>
          <p:cNvPr id="38" name="箭头: 右 37">
            <a:extLst>
              <a:ext uri="{FF2B5EF4-FFF2-40B4-BE49-F238E27FC236}">
                <a16:creationId xmlns:a16="http://schemas.microsoft.com/office/drawing/2014/main" id="{282C6679-945E-4ABE-938C-F73A2A7047A2}"/>
              </a:ext>
            </a:extLst>
          </p:cNvPr>
          <p:cNvSpPr/>
          <p:nvPr/>
        </p:nvSpPr>
        <p:spPr>
          <a:xfrm>
            <a:off x="-6781590" y="-697685"/>
            <a:ext cx="854595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9150C07-A285-48CF-BC1F-0950DA0F438E}"/>
              </a:ext>
            </a:extLst>
          </p:cNvPr>
          <p:cNvSpPr/>
          <p:nvPr/>
        </p:nvSpPr>
        <p:spPr>
          <a:xfrm>
            <a:off x="-6766571" y="724599"/>
            <a:ext cx="854595" cy="418795"/>
          </a:xfrm>
          <a:prstGeom prst="rightArrow">
            <a:avLst>
              <a:gd name="adj1" fmla="val 40807"/>
              <a:gd name="adj2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F3BBD4C-B535-48E9-96C3-0EEF7BA5998B}"/>
              </a:ext>
            </a:extLst>
          </p:cNvPr>
          <p:cNvSpPr txBox="1"/>
          <p:nvPr/>
        </p:nvSpPr>
        <p:spPr>
          <a:xfrm>
            <a:off x="-7757328" y="-736622"/>
            <a:ext cx="953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RFL </a:t>
            </a:r>
          </a:p>
          <a:p>
            <a:pPr algn="ctr"/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modify</a:t>
            </a:r>
          </a:p>
        </p:txBody>
      </p:sp>
      <p:sp>
        <p:nvSpPr>
          <p:cNvPr id="41" name="文本框 220">
            <a:extLst>
              <a:ext uri="{FF2B5EF4-FFF2-40B4-BE49-F238E27FC236}">
                <a16:creationId xmlns:a16="http://schemas.microsoft.com/office/drawing/2014/main" id="{311CDFDE-B3B4-43A5-ACC8-5B419F3BAEF0}"/>
              </a:ext>
            </a:extLst>
          </p:cNvPr>
          <p:cNvSpPr txBox="1"/>
          <p:nvPr/>
        </p:nvSpPr>
        <p:spPr>
          <a:xfrm>
            <a:off x="-8110325" y="693001"/>
            <a:ext cx="1425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3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5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9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91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64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36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10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82" algn="l" defTabSz="91434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Use</a:t>
            </a:r>
          </a:p>
          <a:p>
            <a:pPr algn="ctr"/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Directly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A70C44C-C091-4A4F-8F31-455CF54D8A01}"/>
              </a:ext>
            </a:extLst>
          </p:cNvPr>
          <p:cNvSpPr/>
          <p:nvPr/>
        </p:nvSpPr>
        <p:spPr>
          <a:xfrm>
            <a:off x="-5686620" y="-1165595"/>
            <a:ext cx="6481371" cy="13869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6A5D5D9D-5A4F-49EA-B7AC-6DE4E29E65C8}"/>
              </a:ext>
            </a:extLst>
          </p:cNvPr>
          <p:cNvGrpSpPr/>
          <p:nvPr/>
        </p:nvGrpSpPr>
        <p:grpSpPr>
          <a:xfrm>
            <a:off x="-5723806" y="-1148745"/>
            <a:ext cx="7049779" cy="1387678"/>
            <a:chOff x="-5723806" y="-1148745"/>
            <a:chExt cx="7049779" cy="1387678"/>
          </a:xfrm>
        </p:grpSpPr>
        <p:sp>
          <p:nvSpPr>
            <p:cNvPr id="44" name="动作按钮: 文档 43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1492A9C-8487-4D9B-8E81-E347BEE6A4D7}"/>
                </a:ext>
              </a:extLst>
            </p:cNvPr>
            <p:cNvSpPr/>
            <p:nvPr/>
          </p:nvSpPr>
          <p:spPr>
            <a:xfrm>
              <a:off x="-5286291" y="-111478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B734F4D-75F3-4EC3-AB7F-6448A87F7012}"/>
                </a:ext>
              </a:extLst>
            </p:cNvPr>
            <p:cNvSpPr txBox="1"/>
            <p:nvPr/>
          </p:nvSpPr>
          <p:spPr>
            <a:xfrm>
              <a:off x="-5723806" y="-284283"/>
              <a:ext cx="2170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alloc</a:t>
              </a:r>
              <a:r>
                <a:rPr lang="en-US" altLang="zh-CN" sz="18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 crate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66CAB18-0FC3-4657-8376-C0DD346A47BB}"/>
                </a:ext>
              </a:extLst>
            </p:cNvPr>
            <p:cNvSpPr txBox="1"/>
            <p:nvPr/>
          </p:nvSpPr>
          <p:spPr>
            <a:xfrm>
              <a:off x="-4162916" y="-715174"/>
              <a:ext cx="548888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1400" b="0" dirty="0" err="1">
                  <a:effectLst/>
                  <a:latin typeface="Consolas" panose="020B0609020204030204" pitchFamily="49" charset="0"/>
                </a:rPr>
                <a:t>Vec</a:t>
              </a:r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&lt;T, A: Allocator = Global&gt; {</a:t>
              </a:r>
            </a:p>
            <a:p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effectLst/>
                  <a:latin typeface="Consolas" panose="020B0609020204030204" pitchFamily="49" charset="0"/>
                </a:rPr>
                <a:t>buf</a:t>
              </a:r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1400" b="0" dirty="0" err="1">
                  <a:effectLst/>
                  <a:latin typeface="Consolas" panose="020B0609020204030204" pitchFamily="49" charset="0"/>
                </a:rPr>
                <a:t>RawVec</a:t>
              </a:r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&lt;T, A&gt;,</a:t>
              </a:r>
            </a:p>
            <a:p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: </a:t>
              </a:r>
              <a:r>
                <a:rPr lang="en-US" altLang="zh-CN" sz="1400" b="0" dirty="0" err="1"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,</a:t>
              </a:r>
            </a:p>
            <a:p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42B5483-13A2-4860-8900-6FB7F73CCDA2}"/>
                </a:ext>
              </a:extLst>
            </p:cNvPr>
            <p:cNvSpPr txBox="1"/>
            <p:nvPr/>
          </p:nvSpPr>
          <p:spPr>
            <a:xfrm>
              <a:off x="-4172728" y="-1148745"/>
              <a:ext cx="49043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pub struct Box&lt;T: ?Sized, A: Allocator = Global,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&gt;</a:t>
              </a:r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(Unique&lt;T&gt;, A);</a:t>
              </a: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102F0176-B68A-4A18-9B39-44ABE296ECDB}"/>
              </a:ext>
            </a:extLst>
          </p:cNvPr>
          <p:cNvSpPr/>
          <p:nvPr/>
        </p:nvSpPr>
        <p:spPr>
          <a:xfrm>
            <a:off x="-5686621" y="295283"/>
            <a:ext cx="6481371" cy="1257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68C5572-75FD-4095-9DE8-BD2D66E98550}"/>
              </a:ext>
            </a:extLst>
          </p:cNvPr>
          <p:cNvGrpSpPr/>
          <p:nvPr/>
        </p:nvGrpSpPr>
        <p:grpSpPr>
          <a:xfrm>
            <a:off x="-5737220" y="423960"/>
            <a:ext cx="5285573" cy="1181052"/>
            <a:chOff x="-5737220" y="423960"/>
            <a:chExt cx="5285573" cy="1181052"/>
          </a:xfrm>
        </p:grpSpPr>
        <p:sp>
          <p:nvSpPr>
            <p:cNvPr id="50" name="动作按钮: 文档 49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75FDA972-5369-481B-8717-97262C87E0F1}"/>
                </a:ext>
              </a:extLst>
            </p:cNvPr>
            <p:cNvSpPr/>
            <p:nvPr/>
          </p:nvSpPr>
          <p:spPr>
            <a:xfrm>
              <a:off x="-5257475" y="423960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R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A2E417E3-8CFE-4CA1-8C44-646F0F63444C}"/>
                </a:ext>
              </a:extLst>
            </p:cNvPr>
            <p:cNvSpPr txBox="1"/>
            <p:nvPr/>
          </p:nvSpPr>
          <p:spPr>
            <a:xfrm>
              <a:off x="-5737220" y="1235680"/>
              <a:ext cx="21705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3B3B3B"/>
                  </a:solidFill>
                  <a:latin typeface="Consolas" panose="020B0609020204030204" pitchFamily="49" charset="0"/>
                </a:rPr>
                <a:t>c</a:t>
              </a:r>
              <a:r>
                <a:rPr lang="en-US" altLang="zh-CN" sz="18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ore crate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DB4C5A3-3B64-41B3-9507-9535FA0F21FF}"/>
                </a:ext>
              </a:extLst>
            </p:cNvPr>
            <p:cNvSpPr txBox="1"/>
            <p:nvPr/>
          </p:nvSpPr>
          <p:spPr>
            <a:xfrm>
              <a:off x="-4134617" y="508961"/>
              <a:ext cx="347102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1400" b="0" dirty="0" err="1">
                  <a:effectLst/>
                  <a:latin typeface="Consolas" panose="020B0609020204030204" pitchFamily="49" charset="0"/>
                </a:rPr>
                <a:t>PhantomData</a:t>
              </a:r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&lt;T: ?Sized&gt;;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6002B3B-83CD-4EEB-89AE-51BC0E916D75}"/>
                </a:ext>
              </a:extLst>
            </p:cNvPr>
            <p:cNvSpPr txBox="1"/>
            <p:nvPr/>
          </p:nvSpPr>
          <p:spPr>
            <a:xfrm>
              <a:off x="-4144429" y="802063"/>
              <a:ext cx="369278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pub struct </a:t>
              </a:r>
              <a:r>
                <a:rPr lang="en-US" altLang="zh-CN" sz="1400" b="0" dirty="0" err="1">
                  <a:effectLst/>
                  <a:latin typeface="Consolas" panose="020B0609020204030204" pitchFamily="49" charset="0"/>
                </a:rPr>
                <a:t>UnsafeCell</a:t>
              </a:r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&lt;T: ?Sized&gt; {</a:t>
              </a:r>
            </a:p>
            <a:p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    value: T,</a:t>
              </a:r>
            </a:p>
            <a:p>
              <a:r>
                <a:rPr lang="en-US" altLang="zh-CN" sz="1400" b="0" dirty="0"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A6F696E-E1F9-442B-BB72-F345E87017D9}"/>
              </a:ext>
            </a:extLst>
          </p:cNvPr>
          <p:cNvGrpSpPr/>
          <p:nvPr/>
        </p:nvGrpSpPr>
        <p:grpSpPr>
          <a:xfrm>
            <a:off x="-3636094" y="3886322"/>
            <a:ext cx="7112127" cy="1401538"/>
            <a:chOff x="-3852884" y="3346928"/>
            <a:chExt cx="7112127" cy="1401538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C7619A2-5692-4B87-9FB0-F2D5AF017CE1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004F784D-8C4B-4F8C-A9BC-8938048F2DDE}"/>
                </a:ext>
              </a:extLst>
            </p:cNvPr>
            <p:cNvGrpSpPr/>
            <p:nvPr/>
          </p:nvGrpSpPr>
          <p:grpSpPr>
            <a:xfrm>
              <a:off x="-3772483" y="3370772"/>
              <a:ext cx="7031726" cy="1377694"/>
              <a:chOff x="124239" y="8054696"/>
              <a:chExt cx="7031726" cy="1377694"/>
            </a:xfrm>
          </p:grpSpPr>
          <p:sp>
            <p:nvSpPr>
              <p:cNvPr id="57" name="动作按钮: 文档 5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C4773C4E-BDCD-4F61-94B2-DEE539237879}"/>
                  </a:ext>
                </a:extLst>
              </p:cNvPr>
              <p:cNvSpPr/>
              <p:nvPr/>
            </p:nvSpPr>
            <p:spPr>
              <a:xfrm>
                <a:off x="464638" y="8199783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6B99B77-B479-4DB7-BE50-7956D282C82B}"/>
                  </a:ext>
                </a:extLst>
              </p:cNvPr>
              <p:cNvSpPr txBox="1"/>
              <p:nvPr/>
            </p:nvSpPr>
            <p:spPr>
              <a:xfrm>
                <a:off x="124239" y="9063058"/>
                <a:ext cx="21705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altLang="zh-CN" sz="1800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indings crate</a:t>
                </a: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379726B-502A-4FA2-9C7C-FDE4FCF4F7FA}"/>
                  </a:ext>
                </a:extLst>
              </p:cNvPr>
              <p:cNvSpPr txBox="1"/>
              <p:nvPr/>
            </p:nvSpPr>
            <p:spPr>
              <a:xfrm>
                <a:off x="1667076" y="8054696"/>
                <a:ext cx="5488889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Consolas" panose="020B0609020204030204" pitchFamily="49" charset="0"/>
                  </a:rPr>
                  <a:t>#[repr(C)]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#[derive(Copy, Clone)]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pub struct </a:t>
                </a:r>
                <a:r>
                  <a:rPr lang="en-US" altLang="zh-CN" sz="1400" dirty="0" err="1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cdev</a:t>
                </a:r>
                <a:r>
                  <a:rPr lang="en-US" altLang="zh-CN" sz="1400" dirty="0">
                    <a:latin typeface="Consolas" panose="020B0609020204030204" pitchFamily="49" charset="0"/>
                  </a:rPr>
                  <a:t> {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	……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}</a:t>
                </a:r>
              </a:p>
            </p:txBody>
          </p: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590BE7F-73D8-499F-982C-1ED281EB323E}"/>
              </a:ext>
            </a:extLst>
          </p:cNvPr>
          <p:cNvGrpSpPr/>
          <p:nvPr/>
        </p:nvGrpSpPr>
        <p:grpSpPr>
          <a:xfrm>
            <a:off x="-6219361" y="3751781"/>
            <a:ext cx="1068380" cy="1479415"/>
            <a:chOff x="-5710669" y="4892498"/>
            <a:chExt cx="1068380" cy="1479415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14AB6C5-D627-4799-A924-3FEF4F8D3A42}"/>
                </a:ext>
              </a:extLst>
            </p:cNvPr>
            <p:cNvSpPr txBox="1"/>
            <p:nvPr/>
          </p:nvSpPr>
          <p:spPr>
            <a:xfrm>
              <a:off x="-5710669" y="4892498"/>
              <a:ext cx="106838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Rust</a:t>
              </a:r>
            </a:p>
            <a:p>
              <a:pPr algn="ctr"/>
              <a:r>
                <a:rPr lang="en-US" altLang="zh-CN" sz="1800" dirty="0" err="1">
                  <a:solidFill>
                    <a:srgbClr val="3B3B3B"/>
                  </a:solidFill>
                  <a:latin typeface="Consolas" panose="020B0609020204030204" pitchFamily="49" charset="0"/>
                </a:rPr>
                <a:t>bindgen</a:t>
              </a:r>
              <a:endPara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E5FF5F0-A85F-42E9-B6FB-A535EABE607D}"/>
                </a:ext>
              </a:extLst>
            </p:cNvPr>
            <p:cNvGrpSpPr/>
            <p:nvPr/>
          </p:nvGrpSpPr>
          <p:grpSpPr>
            <a:xfrm>
              <a:off x="-5512105" y="5685750"/>
              <a:ext cx="720269" cy="686163"/>
              <a:chOff x="3538310" y="1109387"/>
              <a:chExt cx="5956681" cy="5419216"/>
            </a:xfrm>
          </p:grpSpPr>
          <p:pic>
            <p:nvPicPr>
              <p:cNvPr id="63" name="图片 62">
                <a:extLst>
                  <a:ext uri="{FF2B5EF4-FFF2-40B4-BE49-F238E27FC236}">
                    <a16:creationId xmlns:a16="http://schemas.microsoft.com/office/drawing/2014/main" id="{14B4EB70-FB39-4B9B-B06C-0B20B33011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8310" y="1109387"/>
                <a:ext cx="5128797" cy="5128796"/>
              </a:xfrm>
              <a:prstGeom prst="rect">
                <a:avLst/>
              </a:prstGeom>
            </p:spPr>
          </p:pic>
          <p:pic>
            <p:nvPicPr>
              <p:cNvPr id="64" name="图形 63">
                <a:extLst>
                  <a:ext uri="{FF2B5EF4-FFF2-40B4-BE49-F238E27FC236}">
                    <a16:creationId xmlns:a16="http://schemas.microsoft.com/office/drawing/2014/main" id="{4BE7E5E0-A9FF-4702-8319-971F00B7F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53615" y="4587231"/>
                <a:ext cx="1941376" cy="1941372"/>
              </a:xfrm>
              <a:prstGeom prst="rect">
                <a:avLst/>
              </a:prstGeom>
            </p:spPr>
          </p:pic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0578A4C3-2229-47A0-80A8-5744DD3C1847}"/>
              </a:ext>
            </a:extLst>
          </p:cNvPr>
          <p:cNvSpPr/>
          <p:nvPr/>
        </p:nvSpPr>
        <p:spPr>
          <a:xfrm>
            <a:off x="-8768388" y="5449895"/>
            <a:ext cx="3866636" cy="1500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E0BF10B-CDE5-40C9-B576-35EF4A75B0DC}"/>
              </a:ext>
            </a:extLst>
          </p:cNvPr>
          <p:cNvGrpSpPr/>
          <p:nvPr/>
        </p:nvGrpSpPr>
        <p:grpSpPr>
          <a:xfrm>
            <a:off x="-8838486" y="5584797"/>
            <a:ext cx="4694057" cy="1249756"/>
            <a:chOff x="1659871" y="3943568"/>
            <a:chExt cx="4694057" cy="1249756"/>
          </a:xfrm>
        </p:grpSpPr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4B8AFA0-387C-49B8-B60D-DF5B31BA49D0}"/>
                </a:ext>
              </a:extLst>
            </p:cNvPr>
            <p:cNvSpPr txBox="1"/>
            <p:nvPr/>
          </p:nvSpPr>
          <p:spPr>
            <a:xfrm>
              <a:off x="1659871" y="4823992"/>
              <a:ext cx="3395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include/</a:t>
              </a:r>
              <a:r>
                <a:rPr lang="en-US" altLang="zh-CN" sz="18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linux</a:t>
              </a:r>
              <a:r>
                <a:rPr lang="en-US" altLang="zh-CN" sz="18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sz="18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cdev.h</a:t>
              </a:r>
              <a:endParaRPr lang="en-US" altLang="zh-CN" sz="1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动作按钮: 文档 6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E014353-4519-4DBB-A38F-FBA55B836B9E}"/>
                </a:ext>
              </a:extLst>
            </p:cNvPr>
            <p:cNvSpPr/>
            <p:nvPr/>
          </p:nvSpPr>
          <p:spPr>
            <a:xfrm>
              <a:off x="1949985" y="3943568"/>
              <a:ext cx="696562" cy="733579"/>
            </a:xfrm>
            <a:prstGeom prst="actionButtonDocumen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</a:rPr>
                <a:t>C</a:t>
              </a:r>
              <a:endParaRPr lang="zh-CN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0F6B8B9-72F9-402A-86C3-4D5CEF670786}"/>
                </a:ext>
              </a:extLst>
            </p:cNvPr>
            <p:cNvSpPr txBox="1"/>
            <p:nvPr/>
          </p:nvSpPr>
          <p:spPr>
            <a:xfrm>
              <a:off x="2958266" y="3959397"/>
              <a:ext cx="339566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struct </a:t>
              </a:r>
              <a:r>
                <a:rPr lang="en-US" altLang="zh-CN" sz="1400" dirty="0" err="1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cdev</a:t>
              </a:r>
              <a:r>
                <a:rPr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        ……</a:t>
              </a:r>
            </a:p>
            <a:p>
              <a:r>
                <a:rPr lang="en-US" altLang="zh-CN" sz="1400" dirty="0">
                  <a:latin typeface="Consolas" panose="020B0609020204030204" pitchFamily="49" charset="0"/>
                </a:rPr>
                <a:t>} __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randomize_layout</a:t>
              </a:r>
              <a:r>
                <a:rPr lang="en-US" altLang="zh-CN" sz="1400" dirty="0">
                  <a:latin typeface="Consolas" panose="020B0609020204030204" pitchFamily="49" charset="0"/>
                </a:rPr>
                <a:t>;</a:t>
              </a: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647D3D8C-3CD6-4819-B54B-C482A4FEA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30922" y="4299519"/>
            <a:ext cx="531529" cy="531529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2C67EB74-3B49-4A1F-8F57-B118F581DE30}"/>
              </a:ext>
            </a:extLst>
          </p:cNvPr>
          <p:cNvSpPr txBox="1"/>
          <p:nvPr/>
        </p:nvSpPr>
        <p:spPr>
          <a:xfrm>
            <a:off x="-8028878" y="4131026"/>
            <a:ext cx="988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Linux-</a:t>
            </a:r>
          </a:p>
          <a:p>
            <a:pPr algn="ctr"/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Code </a:t>
            </a:r>
          </a:p>
          <a:p>
            <a:pPr algn="ctr"/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Tree </a:t>
            </a:r>
          </a:p>
        </p:txBody>
      </p:sp>
      <p:sp>
        <p:nvSpPr>
          <p:cNvPr id="72" name="加号 71">
            <a:extLst>
              <a:ext uri="{FF2B5EF4-FFF2-40B4-BE49-F238E27FC236}">
                <a16:creationId xmlns:a16="http://schemas.microsoft.com/office/drawing/2014/main" id="{39398A2D-5546-4E3F-8377-4103CD3C0715}"/>
              </a:ext>
            </a:extLst>
          </p:cNvPr>
          <p:cNvSpPr/>
          <p:nvPr/>
        </p:nvSpPr>
        <p:spPr>
          <a:xfrm>
            <a:off x="-6939687" y="4158816"/>
            <a:ext cx="715954" cy="796312"/>
          </a:xfrm>
          <a:prstGeom prst="mathPlu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ysClr val="windowText" lastClr="000000"/>
                </a:solidFill>
              </a:ln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3" name="等号 72">
            <a:extLst>
              <a:ext uri="{FF2B5EF4-FFF2-40B4-BE49-F238E27FC236}">
                <a16:creationId xmlns:a16="http://schemas.microsoft.com/office/drawing/2014/main" id="{23834EAF-528C-448A-BD81-0938B1655BCD}"/>
              </a:ext>
            </a:extLst>
          </p:cNvPr>
          <p:cNvSpPr/>
          <p:nvPr/>
        </p:nvSpPr>
        <p:spPr>
          <a:xfrm>
            <a:off x="-4833978" y="4222435"/>
            <a:ext cx="832127" cy="738664"/>
          </a:xfrm>
          <a:prstGeom prst="mathEqual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C9C5148-F77A-4882-A53B-37BEC92A6482}"/>
              </a:ext>
            </a:extLst>
          </p:cNvPr>
          <p:cNvGrpSpPr/>
          <p:nvPr/>
        </p:nvGrpSpPr>
        <p:grpSpPr>
          <a:xfrm>
            <a:off x="-3650605" y="2142498"/>
            <a:ext cx="4490947" cy="1401538"/>
            <a:chOff x="-3852884" y="3346928"/>
            <a:chExt cx="4490947" cy="1401538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332C58E-CD6A-4B93-A20F-A500A9BF700E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CE1A0FF5-3498-44BC-9FF8-D8E701C574D1}"/>
                </a:ext>
              </a:extLst>
            </p:cNvPr>
            <p:cNvGrpSpPr/>
            <p:nvPr/>
          </p:nvGrpSpPr>
          <p:grpSpPr>
            <a:xfrm>
              <a:off x="-3772483" y="3445191"/>
              <a:ext cx="4410546" cy="1303275"/>
              <a:chOff x="124239" y="8129115"/>
              <a:chExt cx="4410546" cy="1303275"/>
            </a:xfrm>
          </p:grpSpPr>
          <p:sp>
            <p:nvSpPr>
              <p:cNvPr id="77" name="动作按钮: 文档 76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8D47513A-2910-4EDB-9DBC-C19C161A298E}"/>
                  </a:ext>
                </a:extLst>
              </p:cNvPr>
              <p:cNvSpPr/>
              <p:nvPr/>
            </p:nvSpPr>
            <p:spPr>
              <a:xfrm>
                <a:off x="471225" y="8209555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361481A7-4A35-438F-AE7B-F412039AAD3A}"/>
                  </a:ext>
                </a:extLst>
              </p:cNvPr>
              <p:cNvSpPr txBox="1"/>
              <p:nvPr/>
            </p:nvSpPr>
            <p:spPr>
              <a:xfrm>
                <a:off x="124239" y="9063058"/>
                <a:ext cx="21705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macro crate</a:t>
                </a: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8960F19-84D8-44F6-B070-A52A40D997C1}"/>
                  </a:ext>
                </a:extLst>
              </p:cNvPr>
              <p:cNvSpPr txBox="1"/>
              <p:nvPr/>
            </p:nvSpPr>
            <p:spPr>
              <a:xfrm>
                <a:off x="1651771" y="8129115"/>
                <a:ext cx="288301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pub </a:t>
                </a:r>
                <a:r>
                  <a:rPr lang="en-US" altLang="zh-CN" sz="1400" b="0" dirty="0" err="1">
                    <a:effectLst/>
                    <a:latin typeface="Consolas" panose="020B0609020204030204" pitchFamily="49" charset="0"/>
                  </a:rPr>
                  <a:t>fn</a:t>
                </a:r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 module(</a:t>
                </a:r>
                <a:r>
                  <a:rPr lang="en-US" altLang="zh-CN" sz="14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en-US" altLang="zh-CN" sz="1400" b="0" dirty="0" err="1">
                    <a:effectLst/>
                    <a:latin typeface="Consolas" panose="020B0609020204030204" pitchFamily="49" charset="0"/>
                  </a:rPr>
                  <a:t>TokenStream</a:t>
                </a:r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) -&gt; </a:t>
                </a:r>
                <a:r>
                  <a:rPr lang="en-US" altLang="zh-CN" sz="1400" b="0" dirty="0" err="1">
                    <a:effectLst/>
                    <a:latin typeface="Consolas" panose="020B0609020204030204" pitchFamily="49" charset="0"/>
                  </a:rPr>
                  <a:t>TokenStream</a:t>
                </a:r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 {</a:t>
                </a:r>
              </a:p>
              <a:p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    module::module(</a:t>
                </a:r>
                <a:r>
                  <a:rPr lang="en-US" altLang="zh-CN" sz="1400" b="0" dirty="0" err="1">
                    <a:effectLst/>
                    <a:latin typeface="Consolas" panose="020B0609020204030204" pitchFamily="49" charset="0"/>
                  </a:rPr>
                  <a:t>ts</a:t>
                </a:r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}</a:t>
                </a:r>
              </a:p>
            </p:txBody>
          </p:sp>
        </p:grp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9F77306A-0461-49C2-A34D-D66BA75445E2}"/>
              </a:ext>
            </a:extLst>
          </p:cNvPr>
          <p:cNvGrpSpPr/>
          <p:nvPr/>
        </p:nvGrpSpPr>
        <p:grpSpPr>
          <a:xfrm>
            <a:off x="-3630003" y="5779773"/>
            <a:ext cx="4468880" cy="1401538"/>
            <a:chOff x="-3852884" y="3346928"/>
            <a:chExt cx="4468880" cy="1401538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0D71FAA-4141-4DF1-ACC8-5E41F4BDF63D}"/>
                </a:ext>
              </a:extLst>
            </p:cNvPr>
            <p:cNvSpPr/>
            <p:nvPr/>
          </p:nvSpPr>
          <p:spPr>
            <a:xfrm>
              <a:off x="-3852884" y="3346928"/>
              <a:ext cx="4406951" cy="13660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9FABD818-5D53-4258-A4D5-B85621CB4DC1}"/>
                </a:ext>
              </a:extLst>
            </p:cNvPr>
            <p:cNvGrpSpPr/>
            <p:nvPr/>
          </p:nvGrpSpPr>
          <p:grpSpPr>
            <a:xfrm>
              <a:off x="-3772483" y="3454757"/>
              <a:ext cx="4388479" cy="1293709"/>
              <a:chOff x="124239" y="8138681"/>
              <a:chExt cx="4388479" cy="1293709"/>
            </a:xfrm>
          </p:grpSpPr>
          <p:sp>
            <p:nvSpPr>
              <p:cNvPr id="83" name="动作按钮: 文档 82">
                <a:hlinkClick r:id="" action="ppaction://noaction" highlightClick="1"/>
                <a:extLst>
                  <a:ext uri="{FF2B5EF4-FFF2-40B4-BE49-F238E27FC236}">
                    <a16:creationId xmlns:a16="http://schemas.microsoft.com/office/drawing/2014/main" id="{8B4C7B4F-0426-474E-9B0F-608FE9917901}"/>
                  </a:ext>
                </a:extLst>
              </p:cNvPr>
              <p:cNvSpPr/>
              <p:nvPr/>
            </p:nvSpPr>
            <p:spPr>
              <a:xfrm>
                <a:off x="472674" y="8214316"/>
                <a:ext cx="696562" cy="733579"/>
              </a:xfrm>
              <a:prstGeom prst="actionButtonDocumen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/>
                    </a:solidFill>
                  </a:rPr>
                  <a:t>R</a:t>
                </a:r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A714F78-A54A-45B3-9D5A-E666F9E1C046}"/>
                  </a:ext>
                </a:extLst>
              </p:cNvPr>
              <p:cNvSpPr txBox="1"/>
              <p:nvPr/>
            </p:nvSpPr>
            <p:spPr>
              <a:xfrm>
                <a:off x="124239" y="9063058"/>
                <a:ext cx="21705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 err="1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builtin</a:t>
                </a:r>
                <a:r>
                  <a:rPr lang="en-US" altLang="zh-CN" sz="1800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crate</a:t>
                </a: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36E69CD-01A2-4416-B386-917CAF3AC9FA}"/>
                  </a:ext>
                </a:extLst>
              </p:cNvPr>
              <p:cNvSpPr txBox="1"/>
              <p:nvPr/>
            </p:nvSpPr>
            <p:spPr>
              <a:xfrm>
                <a:off x="1389030" y="8138681"/>
                <a:ext cx="312368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0" dirty="0" err="1">
                    <a:effectLst/>
                    <a:latin typeface="Consolas" panose="020B0609020204030204" pitchFamily="49" charset="0"/>
                  </a:rPr>
                  <a:t>macro_rules</a:t>
                </a:r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! </a:t>
                </a:r>
              </a:p>
              <a:p>
                <a:r>
                  <a:rPr lang="en-US" altLang="zh-CN" sz="1400" b="0" dirty="0" err="1">
                    <a:effectLst/>
                    <a:latin typeface="Consolas" panose="020B0609020204030204" pitchFamily="49" charset="0"/>
                  </a:rPr>
                  <a:t>define_panicking_intrinsics</a:t>
                </a:r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 (</a:t>
                </a:r>
              </a:p>
              <a:p>
                <a:r>
                  <a:rPr lang="en-US" altLang="zh-CN" sz="1400" dirty="0">
                    <a:latin typeface="Consolas" panose="020B0609020204030204" pitchFamily="49" charset="0"/>
                  </a:rPr>
                  <a:t>    	……</a:t>
                </a:r>
              </a:p>
              <a:p>
                <a:r>
                  <a:rPr lang="en-US" altLang="zh-CN" sz="1400" b="0" dirty="0">
                    <a:effectLst/>
                    <a:latin typeface="Consolas" panose="020B0609020204030204" pitchFamily="49" charset="0"/>
                  </a:rPr>
                  <a:t>);</a:t>
                </a:r>
              </a:p>
            </p:txBody>
          </p:sp>
        </p:grp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4CF7B981-F56D-45EB-AD7A-7A9A4C879946}"/>
              </a:ext>
            </a:extLst>
          </p:cNvPr>
          <p:cNvSpPr txBox="1"/>
          <p:nvPr/>
        </p:nvSpPr>
        <p:spPr>
          <a:xfrm>
            <a:off x="-4528360" y="7337344"/>
            <a:ext cx="2170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7EF450FA-09EC-480E-8651-D5EBDBFE1767}"/>
              </a:ext>
            </a:extLst>
          </p:cNvPr>
          <p:cNvSpPr txBox="1"/>
          <p:nvPr/>
        </p:nvSpPr>
        <p:spPr>
          <a:xfrm>
            <a:off x="4590240" y="7294194"/>
            <a:ext cx="2170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(b)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32343B9-EAE1-4B5A-A0BB-352813C335F2}"/>
              </a:ext>
            </a:extLst>
          </p:cNvPr>
          <p:cNvSpPr txBox="1"/>
          <p:nvPr/>
        </p:nvSpPr>
        <p:spPr>
          <a:xfrm>
            <a:off x="11445708" y="7294194"/>
            <a:ext cx="2170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3B3B3B"/>
                </a:solidFill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7658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宽屏</PresentationFormat>
  <Paragraphs>110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lihongyu</dc:creator>
  <cp:lastModifiedBy>lihongyu</cp:lastModifiedBy>
  <cp:revision>1</cp:revision>
  <dcterms:created xsi:type="dcterms:W3CDTF">2024-01-07T07:54:55Z</dcterms:created>
  <dcterms:modified xsi:type="dcterms:W3CDTF">2024-01-07T07:55:06Z</dcterms:modified>
</cp:coreProperties>
</file>