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</p:sldIdLst>
  <p:sldSz cx="35999738" cy="1800066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98" autoAdjust="0"/>
    <p:restoredTop sz="94660"/>
  </p:normalViewPr>
  <p:slideViewPr>
    <p:cSldViewPr snapToGrid="0">
      <p:cViewPr>
        <p:scale>
          <a:sx n="50" d="100"/>
          <a:sy n="50" d="100"/>
        </p:scale>
        <p:origin x="-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86C0-BB06-4E14-89A8-640D00472A98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C8F1-EC1B-4B52-8017-448A1500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5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86C0-BB06-4E14-89A8-640D00472A98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C8F1-EC1B-4B52-8017-448A1500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9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86C0-BB06-4E14-89A8-640D00472A98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C8F1-EC1B-4B52-8017-448A1500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0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86C0-BB06-4E14-89A8-640D00472A98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C8F1-EC1B-4B52-8017-448A1500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5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86C0-BB06-4E14-89A8-640D00472A98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C8F1-EC1B-4B52-8017-448A1500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55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86C0-BB06-4E14-89A8-640D00472A98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C8F1-EC1B-4B52-8017-448A1500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09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86C0-BB06-4E14-89A8-640D00472A98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C8F1-EC1B-4B52-8017-448A1500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62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86C0-BB06-4E14-89A8-640D00472A98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C8F1-EC1B-4B52-8017-448A1500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21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86C0-BB06-4E14-89A8-640D00472A98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C8F1-EC1B-4B52-8017-448A1500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81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86C0-BB06-4E14-89A8-640D00472A98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C8F1-EC1B-4B52-8017-448A1500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56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86C0-BB06-4E14-89A8-640D00472A98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C8F1-EC1B-4B52-8017-448A1500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08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086C0-BB06-4E14-89A8-640D00472A98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7C8F1-EC1B-4B52-8017-448A1500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8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DE8270C-22AD-432A-97D4-6919BF5A62AB}"/>
              </a:ext>
            </a:extLst>
          </p:cNvPr>
          <p:cNvSpPr/>
          <p:nvPr/>
        </p:nvSpPr>
        <p:spPr>
          <a:xfrm>
            <a:off x="10466900" y="7083352"/>
            <a:ext cx="4827304" cy="16307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solidFill>
                <a:schemeClr val="tx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178FA4A-3937-4AB6-8F7B-D50B66B85684}"/>
              </a:ext>
            </a:extLst>
          </p:cNvPr>
          <p:cNvSpPr/>
          <p:nvPr/>
        </p:nvSpPr>
        <p:spPr>
          <a:xfrm>
            <a:off x="10513920" y="3453170"/>
            <a:ext cx="4827304" cy="16307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solidFill>
                <a:schemeClr val="tx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标注: 右箭头 5">
            <a:extLst>
              <a:ext uri="{FF2B5EF4-FFF2-40B4-BE49-F238E27FC236}">
                <a16:creationId xmlns:a16="http://schemas.microsoft.com/office/drawing/2014/main" id="{D6040AEF-15D7-44BA-8772-73BB842F31B0}"/>
              </a:ext>
            </a:extLst>
          </p:cNvPr>
          <p:cNvSpPr/>
          <p:nvPr/>
        </p:nvSpPr>
        <p:spPr>
          <a:xfrm>
            <a:off x="5459186" y="3435718"/>
            <a:ext cx="9849846" cy="5285841"/>
          </a:xfrm>
          <a:prstGeom prst="rightArrowCallout">
            <a:avLst>
              <a:gd name="adj1" fmla="val 50000"/>
              <a:gd name="adj2" fmla="val 16831"/>
              <a:gd name="adj3" fmla="val 0"/>
              <a:gd name="adj4" fmla="val 4795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>
              <a:solidFill>
                <a:schemeClr val="tx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52CEDEA-F396-4034-97B3-DAA152E0CD2F}"/>
              </a:ext>
            </a:extLst>
          </p:cNvPr>
          <p:cNvSpPr/>
          <p:nvPr/>
        </p:nvSpPr>
        <p:spPr>
          <a:xfrm>
            <a:off x="5459186" y="221866"/>
            <a:ext cx="9882038" cy="286821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solidFill>
                <a:schemeClr val="tx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38BE9C3-7108-442D-9B15-8E4E6F141E0E}"/>
              </a:ext>
            </a:extLst>
          </p:cNvPr>
          <p:cNvSpPr/>
          <p:nvPr/>
        </p:nvSpPr>
        <p:spPr>
          <a:xfrm>
            <a:off x="23516216" y="133159"/>
            <a:ext cx="5179520" cy="8588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E1F193-F13E-4E57-9C6F-56BBD2FEFF83}"/>
              </a:ext>
            </a:extLst>
          </p:cNvPr>
          <p:cNvSpPr/>
          <p:nvPr/>
        </p:nvSpPr>
        <p:spPr>
          <a:xfrm>
            <a:off x="23632636" y="1119387"/>
            <a:ext cx="4986787" cy="74789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274C5B0-3497-401C-B391-E27B8D760083}"/>
              </a:ext>
            </a:extLst>
          </p:cNvPr>
          <p:cNvSpPr/>
          <p:nvPr/>
        </p:nvSpPr>
        <p:spPr>
          <a:xfrm>
            <a:off x="16656483" y="133159"/>
            <a:ext cx="5249202" cy="8588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2682F9-CFDA-4171-BEE7-91AB09130F60}"/>
              </a:ext>
            </a:extLst>
          </p:cNvPr>
          <p:cNvSpPr/>
          <p:nvPr/>
        </p:nvSpPr>
        <p:spPr>
          <a:xfrm>
            <a:off x="16786451" y="1119387"/>
            <a:ext cx="4992184" cy="74789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7728A4-6E98-46CC-8A18-E08161353BBC}"/>
              </a:ext>
            </a:extLst>
          </p:cNvPr>
          <p:cNvSpPr/>
          <p:nvPr/>
        </p:nvSpPr>
        <p:spPr>
          <a:xfrm>
            <a:off x="5570330" y="3540650"/>
            <a:ext cx="4376934" cy="15009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46">
            <a:extLst>
              <a:ext uri="{FF2B5EF4-FFF2-40B4-BE49-F238E27FC236}">
                <a16:creationId xmlns:a16="http://schemas.microsoft.com/office/drawing/2014/main" id="{0548BD98-1BF0-440D-8383-8BCABAEA9EFF}"/>
              </a:ext>
            </a:extLst>
          </p:cNvPr>
          <p:cNvSpPr txBox="1"/>
          <p:nvPr/>
        </p:nvSpPr>
        <p:spPr>
          <a:xfrm>
            <a:off x="16812865" y="1089893"/>
            <a:ext cx="5308375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3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5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9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1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64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36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10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82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Consolas" panose="020B0609020204030204" pitchFamily="49" charset="0"/>
              </a:rPr>
              <a:t>// rust/kernel/chrdev.rs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/// </a:t>
            </a:r>
            <a:r>
              <a:rPr lang="en-US" altLang="zh-CN" sz="2000" b="1" dirty="0">
                <a:latin typeface="Consolas" panose="020B0609020204030204" pitchFamily="49" charset="0"/>
              </a:rPr>
              <a:t># Invariants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///   - self.0 is valid and ……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struct </a:t>
            </a:r>
            <a:r>
              <a:rPr lang="en-US" altLang="zh-CN" sz="2000" dirty="0" err="1">
                <a:latin typeface="Consolas" panose="020B0609020204030204" pitchFamily="49" charset="0"/>
              </a:rPr>
              <a:t>Cdev</a:t>
            </a:r>
            <a:r>
              <a:rPr lang="en-US" altLang="zh-CN" sz="2000" dirty="0">
                <a:latin typeface="Consolas" panose="020B0609020204030204" pitchFamily="49" charset="0"/>
              </a:rPr>
              <a:t>(*mut bindings::</a:t>
            </a:r>
            <a:r>
              <a:rPr lang="en-US" altLang="zh-CN" sz="2000" dirty="0" err="1">
                <a:latin typeface="Consolas" panose="020B0609020204030204" pitchFamily="49" charset="0"/>
              </a:rPr>
              <a:t>cdev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struct </a:t>
            </a:r>
            <a:r>
              <a:rPr lang="en-US" altLang="zh-CN" sz="2000" dirty="0" err="1">
                <a:latin typeface="Consolas" panose="020B0609020204030204" pitchFamily="49" charset="0"/>
              </a:rPr>
              <a:t>RegInner</a:t>
            </a:r>
            <a:r>
              <a:rPr lang="en-US" altLang="zh-CN" sz="2000" dirty="0">
                <a:latin typeface="Consolas" panose="020B0609020204030204" pitchFamily="49" charset="0"/>
              </a:rPr>
              <a:t>&lt;const N: </a:t>
            </a:r>
            <a:r>
              <a:rPr lang="en-US" altLang="zh-CN" sz="2000" dirty="0" err="1">
                <a:latin typeface="Consolas" panose="020B0609020204030204" pitchFamily="49" charset="0"/>
              </a:rPr>
              <a:t>usize</a:t>
            </a:r>
            <a:r>
              <a:rPr lang="en-US" altLang="zh-CN" sz="2000" dirty="0">
                <a:latin typeface="Consolas" panose="020B0609020204030204" pitchFamily="49" charset="0"/>
              </a:rPr>
              <a:t>&gt; {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</a:t>
            </a:r>
            <a:r>
              <a:rPr lang="en-US" altLang="zh-CN" sz="2000" dirty="0" err="1">
                <a:latin typeface="Consolas" panose="020B0609020204030204" pitchFamily="49" charset="0"/>
              </a:rPr>
              <a:t>cdevs</a:t>
            </a:r>
            <a:r>
              <a:rPr lang="en-US" altLang="zh-CN" sz="2000" dirty="0">
                <a:latin typeface="Consolas" panose="020B0609020204030204" pitchFamily="49" charset="0"/>
              </a:rPr>
              <a:t>: [Option&lt;</a:t>
            </a:r>
            <a:r>
              <a:rPr lang="en-US" altLang="zh-CN" sz="2000" dirty="0" err="1">
                <a:latin typeface="Consolas" panose="020B0609020204030204" pitchFamily="49" charset="0"/>
              </a:rPr>
              <a:t>Cdev</a:t>
            </a:r>
            <a:r>
              <a:rPr lang="en-US" altLang="zh-CN" sz="2000" dirty="0">
                <a:latin typeface="Consolas" panose="020B0609020204030204" pitchFamily="49" charset="0"/>
              </a:rPr>
              <a:t>&gt;; N]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pub struct Reg&lt;const N: </a:t>
            </a:r>
            <a:r>
              <a:rPr lang="en-US" altLang="zh-CN" sz="2000" dirty="0" err="1">
                <a:latin typeface="Consolas" panose="020B0609020204030204" pitchFamily="49" charset="0"/>
              </a:rPr>
              <a:t>usize</a:t>
            </a:r>
            <a:r>
              <a:rPr lang="en-US" altLang="zh-CN" sz="2000" dirty="0">
                <a:latin typeface="Consolas" panose="020B0609020204030204" pitchFamily="49" charset="0"/>
              </a:rPr>
              <a:t>&gt; {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inner: Option&lt;</a:t>
            </a:r>
            <a:r>
              <a:rPr lang="en-US" altLang="zh-CN" sz="2000" dirty="0" err="1">
                <a:latin typeface="Consolas" panose="020B0609020204030204" pitchFamily="49" charset="0"/>
              </a:rPr>
              <a:t>RegInner</a:t>
            </a:r>
            <a:r>
              <a:rPr lang="en-US" altLang="zh-CN" sz="2000" dirty="0">
                <a:latin typeface="Consolas" panose="020B0609020204030204" pitchFamily="49" charset="0"/>
              </a:rPr>
              <a:t>&lt;N&gt;&gt;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  <a:br>
              <a:rPr lang="en-US" altLang="zh-CN" sz="2000" dirty="0">
                <a:latin typeface="Consolas" panose="020B0609020204030204" pitchFamily="49" charset="0"/>
              </a:rPr>
            </a:b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latin typeface="Consolas" panose="020B0609020204030204" pitchFamily="49" charset="0"/>
              </a:rPr>
              <a:t>impl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Cdev</a:t>
            </a:r>
            <a:r>
              <a:rPr lang="en-US" altLang="zh-CN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</a:t>
            </a:r>
            <a:r>
              <a:rPr lang="en-US" altLang="zh-CN" sz="2000" dirty="0" err="1">
                <a:latin typeface="Consolas" panose="020B0609020204030204" pitchFamily="49" charset="0"/>
              </a:rPr>
              <a:t>fn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alloc</a:t>
            </a:r>
            <a:r>
              <a:rPr lang="en-US" altLang="zh-CN" sz="2000" dirty="0">
                <a:latin typeface="Consolas" panose="020B0609020204030204" pitchFamily="49" charset="0"/>
              </a:rPr>
              <a:t>(……) -&gt; Result&lt;Self&gt; 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   </a:t>
            </a:r>
            <a:r>
              <a:rPr lang="en-US" altLang="zh-CN" sz="2000" b="1" dirty="0">
                <a:latin typeface="Consolas" panose="020B0609020204030204" pitchFamily="49" charset="0"/>
              </a:rPr>
              <a:t>// SAFETY</a:t>
            </a:r>
            <a:r>
              <a:rPr lang="en-US" altLang="zh-CN" sz="2000" dirty="0">
                <a:latin typeface="Consolas" panose="020B0609020204030204" pitchFamily="49" charset="0"/>
              </a:rPr>
              <a:t>: FFI call.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unsafe{bindings::</a:t>
            </a:r>
            <a:r>
              <a:rPr lang="en-US" altLang="zh-CN" sz="2000" dirty="0" err="1">
                <a:latin typeface="Consolas" panose="020B0609020204030204" pitchFamily="49" charset="0"/>
              </a:rPr>
              <a:t>cdev_alloc</a:t>
            </a:r>
            <a:r>
              <a:rPr lang="en-US" altLang="zh-CN" sz="2000" dirty="0">
                <a:latin typeface="Consolas" panose="020B0609020204030204" pitchFamily="49" charset="0"/>
              </a:rPr>
              <a:t>}      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};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// rust/kernel/driver.rs</a:t>
            </a:r>
            <a:br>
              <a:rPr lang="en-US" altLang="zh-CN" sz="2000" dirty="0">
                <a:latin typeface="Consolas" panose="020B0609020204030204" pitchFamily="49" charset="0"/>
              </a:rPr>
            </a:br>
            <a:r>
              <a:rPr lang="en-US" altLang="zh-CN" sz="2000" dirty="0">
                <a:latin typeface="Consolas" panose="020B0609020204030204" pitchFamily="49" charset="0"/>
              </a:rPr>
              <a:t>pub trait </a:t>
            </a:r>
            <a:r>
              <a:rPr lang="en-US" altLang="zh-CN" sz="2000" dirty="0" err="1">
                <a:latin typeface="Consolas" panose="020B0609020204030204" pitchFamily="49" charset="0"/>
              </a:rPr>
              <a:t>DriverOps</a:t>
            </a:r>
            <a:r>
              <a:rPr lang="en-US" altLang="zh-CN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/// </a:t>
            </a:r>
            <a:r>
              <a:rPr lang="en-US" altLang="zh-CN" sz="2000" b="1" dirty="0">
                <a:latin typeface="Consolas" panose="020B0609020204030204" pitchFamily="49" charset="0"/>
              </a:rPr>
              <a:t># Safety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/// `reg` must point to ……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unsafe </a:t>
            </a:r>
            <a:r>
              <a:rPr lang="en-US" altLang="zh-CN" sz="2000" dirty="0" err="1">
                <a:latin typeface="Consolas" panose="020B0609020204030204" pitchFamily="49" charset="0"/>
              </a:rPr>
              <a:t>fn</a:t>
            </a:r>
            <a:r>
              <a:rPr lang="en-US" altLang="zh-CN" sz="2000" dirty="0">
                <a:latin typeface="Consolas" panose="020B0609020204030204" pitchFamily="49" charset="0"/>
              </a:rPr>
              <a:t> register(reg: </a:t>
            </a:r>
            <a:r>
              <a:rPr lang="zh-CN" altLang="en-US" sz="2000" dirty="0">
                <a:latin typeface="Consolas" panose="020B0609020204030204" pitchFamily="49" charset="0"/>
              </a:rPr>
              <a:t>*</a:t>
            </a:r>
            <a:r>
              <a:rPr lang="en-US" altLang="zh-CN" sz="2000" dirty="0">
                <a:latin typeface="Consolas" panose="020B0609020204030204" pitchFamily="49" charset="0"/>
              </a:rPr>
              <a:t>mut …)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86F11F82-4777-46F5-BBCB-FA6A97FC7D98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15325855" y="4965436"/>
            <a:ext cx="496646" cy="1115104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7EAD6ADF-CE87-4306-92B7-C700CF7DC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663" y="3907760"/>
            <a:ext cx="1057676" cy="1057676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7163B2AB-F595-4C5F-8508-96259D16DF32}"/>
              </a:ext>
            </a:extLst>
          </p:cNvPr>
          <p:cNvGrpSpPr/>
          <p:nvPr/>
        </p:nvGrpSpPr>
        <p:grpSpPr>
          <a:xfrm>
            <a:off x="5521116" y="3625865"/>
            <a:ext cx="4524672" cy="1267888"/>
            <a:chOff x="995549" y="2471931"/>
            <a:chExt cx="4524672" cy="1267888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19FDDB4-136A-43A3-A71C-4648FB0AA0CC}"/>
                </a:ext>
              </a:extLst>
            </p:cNvPr>
            <p:cNvSpPr txBox="1"/>
            <p:nvPr/>
          </p:nvSpPr>
          <p:spPr>
            <a:xfrm>
              <a:off x="995549" y="3278154"/>
              <a:ext cx="442614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 err="1">
                  <a:solidFill>
                    <a:srgbClr val="3B3B3B"/>
                  </a:solidFill>
                  <a:latin typeface="Consolas" panose="020B0609020204030204" pitchFamily="49" charset="0"/>
                </a:rPr>
                <a:t>bindings_helper.h</a:t>
              </a:r>
              <a:endParaRPr lang="en-US" altLang="zh-CN" sz="2400" b="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动作按钮: 文档 1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DA3EFCD9-07B2-4AEE-8BC9-4ECAB1530FB0}"/>
                </a:ext>
              </a:extLst>
            </p:cNvPr>
            <p:cNvSpPr/>
            <p:nvPr/>
          </p:nvSpPr>
          <p:spPr>
            <a:xfrm>
              <a:off x="1287946" y="2471931"/>
              <a:ext cx="696562" cy="733579"/>
            </a:xfrm>
            <a:prstGeom prst="actionButton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C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7751361-A799-424F-B0D0-421DD2C103D4}"/>
                </a:ext>
              </a:extLst>
            </p:cNvPr>
            <p:cNvSpPr txBox="1"/>
            <p:nvPr/>
          </p:nvSpPr>
          <p:spPr>
            <a:xfrm>
              <a:off x="2016700" y="2680154"/>
              <a:ext cx="350352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#include &lt;</a:t>
              </a:r>
              <a:r>
                <a:rPr lang="en-US" altLang="zh-CN" sz="20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linux</a:t>
              </a:r>
              <a:r>
                <a:rPr lang="en-US" altLang="zh-CN" sz="2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zh-CN" sz="20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cdev.h</a:t>
              </a:r>
              <a:r>
                <a:rPr lang="en-US" altLang="zh-CN" sz="2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&gt;</a:t>
              </a:r>
            </a:p>
          </p:txBody>
        </p:sp>
      </p:grpSp>
      <p:pic>
        <p:nvPicPr>
          <p:cNvPr id="21" name="图形 20">
            <a:extLst>
              <a:ext uri="{FF2B5EF4-FFF2-40B4-BE49-F238E27FC236}">
                <a16:creationId xmlns:a16="http://schemas.microsoft.com/office/drawing/2014/main" id="{DEB0ED8A-3C89-4940-A8F5-C0ED78537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16001" y="14921136"/>
            <a:ext cx="609600" cy="609600"/>
          </a:xfrm>
          <a:prstGeom prst="rect">
            <a:avLst/>
          </a:prstGeom>
        </p:spPr>
      </p:pic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DD2F5525-9897-476B-94CB-752AA57D3BC3}"/>
              </a:ext>
            </a:extLst>
          </p:cNvPr>
          <p:cNvCxnSpPr>
            <a:cxnSpLocks/>
            <a:stCxn id="7" idx="3"/>
            <a:endCxn id="15" idx="0"/>
          </p:cNvCxnSpPr>
          <p:nvPr/>
        </p:nvCxnSpPr>
        <p:spPr>
          <a:xfrm>
            <a:off x="15341224" y="1655971"/>
            <a:ext cx="481277" cy="2251789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5A16C61-93F9-4707-97FF-30A932CC48E2}"/>
              </a:ext>
            </a:extLst>
          </p:cNvPr>
          <p:cNvGrpSpPr/>
          <p:nvPr/>
        </p:nvGrpSpPr>
        <p:grpSpPr>
          <a:xfrm>
            <a:off x="17368208" y="251159"/>
            <a:ext cx="3756580" cy="733579"/>
            <a:chOff x="3752985" y="-1057701"/>
            <a:chExt cx="3756580" cy="733579"/>
          </a:xfrm>
        </p:grpSpPr>
        <p:sp>
          <p:nvSpPr>
            <p:cNvPr id="25" name="动作按钮: 文档 2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9FBDD1D9-CD1C-40C0-B169-C53D19B361E1}"/>
                </a:ext>
              </a:extLst>
            </p:cNvPr>
            <p:cNvSpPr/>
            <p:nvPr/>
          </p:nvSpPr>
          <p:spPr>
            <a:xfrm>
              <a:off x="3752985" y="-1057701"/>
              <a:ext cx="696562" cy="733579"/>
            </a:xfrm>
            <a:prstGeom prst="actionButton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73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45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19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91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864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36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10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382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R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文本框 145">
              <a:extLst>
                <a:ext uri="{FF2B5EF4-FFF2-40B4-BE49-F238E27FC236}">
                  <a16:creationId xmlns:a16="http://schemas.microsoft.com/office/drawing/2014/main" id="{11DF6895-5E86-456C-B917-601900921576}"/>
                </a:ext>
              </a:extLst>
            </p:cNvPr>
            <p:cNvSpPr txBox="1"/>
            <p:nvPr/>
          </p:nvSpPr>
          <p:spPr>
            <a:xfrm>
              <a:off x="4792634" y="-921745"/>
              <a:ext cx="271693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3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45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19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91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64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36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10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82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>
                  <a:solidFill>
                    <a:srgbClr val="3B3B3B"/>
                  </a:solidFill>
                  <a:latin typeface="Consolas" panose="020B0609020204030204" pitchFamily="49" charset="0"/>
                </a:rPr>
                <a:t>kernel crate</a:t>
              </a:r>
            </a:p>
          </p:txBody>
        </p:sp>
      </p:grp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4BA06D23-7F5C-4B0E-9045-90BCD5AA710A}"/>
              </a:ext>
            </a:extLst>
          </p:cNvPr>
          <p:cNvCxnSpPr>
            <a:cxnSpLocks/>
          </p:cNvCxnSpPr>
          <p:nvPr/>
        </p:nvCxnSpPr>
        <p:spPr>
          <a:xfrm flipV="1">
            <a:off x="21900180" y="4421009"/>
            <a:ext cx="337300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690DCE7B-0CB2-42FC-8882-003EE8C3EED9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3230979" y="4427359"/>
            <a:ext cx="285237" cy="508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动作按钮: 文档 2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292A23B-1010-4033-88A0-DEC3AFD8DF64}"/>
              </a:ext>
            </a:extLst>
          </p:cNvPr>
          <p:cNvSpPr/>
          <p:nvPr/>
        </p:nvSpPr>
        <p:spPr>
          <a:xfrm>
            <a:off x="24058197" y="277078"/>
            <a:ext cx="696562" cy="733579"/>
          </a:xfrm>
          <a:prstGeom prst="actionButton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3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45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19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91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64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36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10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82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R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文本框 145">
            <a:extLst>
              <a:ext uri="{FF2B5EF4-FFF2-40B4-BE49-F238E27FC236}">
                <a16:creationId xmlns:a16="http://schemas.microsoft.com/office/drawing/2014/main" id="{262D766B-B3F3-4AF0-B8B3-99AF534C5957}"/>
              </a:ext>
            </a:extLst>
          </p:cNvPr>
          <p:cNvSpPr txBox="1"/>
          <p:nvPr/>
        </p:nvSpPr>
        <p:spPr>
          <a:xfrm>
            <a:off x="25260543" y="413034"/>
            <a:ext cx="25866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3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5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9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1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64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36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10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82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3B3B3B"/>
                </a:solidFill>
                <a:latin typeface="Consolas" panose="020B0609020204030204" pitchFamily="49" charset="0"/>
              </a:rPr>
              <a:t>drivers crate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1A309A5-A018-484D-8E44-71E8CA593E4C}"/>
              </a:ext>
            </a:extLst>
          </p:cNvPr>
          <p:cNvSpPr txBox="1"/>
          <p:nvPr/>
        </p:nvSpPr>
        <p:spPr>
          <a:xfrm>
            <a:off x="23630917" y="1089893"/>
            <a:ext cx="5144064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// samples/rust/rust_chrdev.rs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module! 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type: </a:t>
            </a:r>
            <a:r>
              <a:rPr lang="en-US" altLang="zh-CN" sz="2000" dirty="0" err="1">
                <a:latin typeface="Consolas" panose="020B0609020204030204" pitchFamily="49" charset="0"/>
              </a:rPr>
              <a:t>RustChrdev</a:t>
            </a:r>
            <a:r>
              <a:rPr lang="en-US" altLang="zh-CN" sz="2000" dirty="0">
                <a:latin typeface="Consolas" panose="020B0609020204030204" pitchFamily="49" charset="0"/>
              </a:rPr>
              <a:t>, ……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struct </a:t>
            </a:r>
            <a:r>
              <a:rPr lang="en-US" altLang="zh-CN" sz="2000" dirty="0" err="1">
                <a:latin typeface="Consolas" panose="020B0609020204030204" pitchFamily="49" charset="0"/>
              </a:rPr>
              <a:t>RustFile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struct </a:t>
            </a:r>
            <a:r>
              <a:rPr lang="en-US" altLang="zh-CN" sz="2000" dirty="0" err="1">
                <a:latin typeface="Consolas" panose="020B0609020204030204" pitchFamily="49" charset="0"/>
              </a:rPr>
              <a:t>RustChrdev</a:t>
            </a:r>
            <a:r>
              <a:rPr lang="en-US" altLang="zh-CN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dev: Pin&lt;Box&lt;</a:t>
            </a:r>
            <a:r>
              <a:rPr lang="en-US" altLang="zh-CN" sz="2000" dirty="0" err="1">
                <a:latin typeface="Consolas" panose="020B0609020204030204" pitchFamily="49" charset="0"/>
              </a:rPr>
              <a:t>chrdev</a:t>
            </a:r>
            <a:r>
              <a:rPr lang="en-US" altLang="zh-CN" sz="2000" dirty="0">
                <a:latin typeface="Consolas" panose="020B0609020204030204" pitchFamily="49" charset="0"/>
              </a:rPr>
              <a:t>::Reg&lt;2&gt;&gt;&gt;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latin typeface="Consolas" panose="020B0609020204030204" pitchFamily="49" charset="0"/>
              </a:rPr>
              <a:t>impl</a:t>
            </a:r>
            <a:r>
              <a:rPr lang="en-US" altLang="zh-CN" sz="2000" dirty="0">
                <a:latin typeface="Consolas" panose="020B0609020204030204" pitchFamily="49" charset="0"/>
              </a:rPr>
              <a:t> Module for </a:t>
            </a:r>
            <a:r>
              <a:rPr lang="en-US" altLang="zh-CN" sz="2000" dirty="0" err="1">
                <a:latin typeface="Consolas" panose="020B0609020204030204" pitchFamily="49" charset="0"/>
              </a:rPr>
              <a:t>RustChrdev</a:t>
            </a:r>
            <a:r>
              <a:rPr lang="en-US" altLang="zh-CN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</a:t>
            </a:r>
            <a:r>
              <a:rPr lang="en-US" altLang="zh-CN" sz="2000" dirty="0" err="1">
                <a:latin typeface="Consolas" panose="020B0609020204030204" pitchFamily="49" charset="0"/>
              </a:rPr>
              <a:t>fn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init</a:t>
            </a:r>
            <a:r>
              <a:rPr lang="en-US" altLang="zh-CN" sz="2000" dirty="0">
                <a:latin typeface="Consolas" panose="020B0609020204030204" pitchFamily="49" charset="0"/>
              </a:rPr>
              <a:t>(……) -&gt; Result&lt;Self&gt; {</a:t>
            </a:r>
            <a:br>
              <a:rPr lang="en-US" altLang="zh-CN" sz="2000" dirty="0">
                <a:latin typeface="Consolas" panose="020B0609020204030204" pitchFamily="49" charset="0"/>
              </a:rPr>
            </a:br>
            <a:r>
              <a:rPr lang="en-US" altLang="zh-CN" sz="2000" dirty="0">
                <a:latin typeface="Consolas" panose="020B0609020204030204" pitchFamily="49" charset="0"/>
              </a:rPr>
              <a:t>        let mut </a:t>
            </a:r>
            <a:r>
              <a:rPr lang="en-US" altLang="zh-CN" sz="2000" dirty="0" err="1">
                <a:latin typeface="Consolas" panose="020B0609020204030204" pitchFamily="49" charset="0"/>
              </a:rPr>
              <a:t>chr</a:t>
            </a:r>
            <a:r>
              <a:rPr lang="en-US" altLang="zh-CN" sz="2000" dirty="0"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latin typeface="Consolas" panose="020B0609020204030204" pitchFamily="49" charset="0"/>
              </a:rPr>
              <a:t>chrdev</a:t>
            </a:r>
            <a:r>
              <a:rPr lang="en-US" altLang="zh-CN" sz="2000" dirty="0">
                <a:latin typeface="Consolas" panose="020B0609020204030204" pitchFamily="49" charset="0"/>
              </a:rPr>
              <a:t>::Reg::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   </a:t>
            </a:r>
            <a:r>
              <a:rPr lang="en-US" altLang="zh-CN" sz="2000" dirty="0" err="1">
                <a:latin typeface="Consolas" panose="020B0609020204030204" pitchFamily="49" charset="0"/>
              </a:rPr>
              <a:t>new_pinned</a:t>
            </a:r>
            <a:r>
              <a:rPr lang="en-US" altLang="zh-CN" sz="2000" dirty="0">
                <a:latin typeface="Consolas" panose="020B0609020204030204" pitchFamily="49" charset="0"/>
              </a:rPr>
              <a:t>(……)?;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   </a:t>
            </a:r>
            <a:r>
              <a:rPr lang="en-US" altLang="zh-CN" sz="2000" dirty="0" err="1">
                <a:latin typeface="Consolas" panose="020B0609020204030204" pitchFamily="49" charset="0"/>
              </a:rPr>
              <a:t>chr.as_mut</a:t>
            </a:r>
            <a:r>
              <a:rPr lang="en-US" altLang="zh-CN" sz="2000" dirty="0">
                <a:latin typeface="Consolas" panose="020B0609020204030204" pitchFamily="49" charset="0"/>
              </a:rPr>
              <a:t>().register::&lt;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   </a:t>
            </a:r>
            <a:r>
              <a:rPr lang="en-US" altLang="zh-CN" sz="2000" dirty="0" err="1">
                <a:latin typeface="Consolas" panose="020B0609020204030204" pitchFamily="49" charset="0"/>
              </a:rPr>
              <a:t>RustFile</a:t>
            </a:r>
            <a:r>
              <a:rPr lang="en-US" altLang="zh-CN" sz="2000" dirty="0">
                <a:latin typeface="Consolas" panose="020B0609020204030204" pitchFamily="49" charset="0"/>
              </a:rPr>
              <a:t>&gt;()?;</a:t>
            </a:r>
            <a:br>
              <a:rPr lang="en-US" altLang="zh-CN" sz="2000" dirty="0">
                <a:latin typeface="Consolas" panose="020B0609020204030204" pitchFamily="49" charset="0"/>
              </a:rPr>
            </a:br>
            <a:r>
              <a:rPr lang="en-US" altLang="zh-CN" sz="2000" dirty="0">
                <a:latin typeface="Consolas" panose="020B0609020204030204" pitchFamily="49" charset="0"/>
              </a:rPr>
              <a:t>        Ok(</a:t>
            </a:r>
            <a:r>
              <a:rPr lang="en-US" altLang="zh-CN" sz="2000" dirty="0" err="1">
                <a:latin typeface="Consolas" panose="020B0609020204030204" pitchFamily="49" charset="0"/>
              </a:rPr>
              <a:t>RustChrdev</a:t>
            </a:r>
            <a:r>
              <a:rPr lang="en-US" altLang="zh-CN" sz="2000" dirty="0">
                <a:latin typeface="Consolas" panose="020B0609020204030204" pitchFamily="49" charset="0"/>
              </a:rPr>
              <a:t> { dev: </a:t>
            </a:r>
            <a:r>
              <a:rPr lang="en-US" altLang="zh-CN" sz="2000" dirty="0" err="1">
                <a:latin typeface="Consolas" panose="020B0609020204030204" pitchFamily="49" charset="0"/>
              </a:rPr>
              <a:t>chr</a:t>
            </a:r>
            <a:r>
              <a:rPr lang="en-US" altLang="zh-CN" sz="2000" dirty="0">
                <a:latin typeface="Consolas" panose="020B0609020204030204" pitchFamily="49" charset="0"/>
              </a:rPr>
              <a:t> })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latin typeface="Consolas" panose="020B0609020204030204" pitchFamily="49" charset="0"/>
              </a:rPr>
              <a:t>impl</a:t>
            </a:r>
            <a:r>
              <a:rPr lang="en-US" altLang="zh-CN" sz="2000" dirty="0">
                <a:latin typeface="Consolas" panose="020B0609020204030204" pitchFamily="49" charset="0"/>
              </a:rPr>
              <a:t> Drop for </a:t>
            </a:r>
            <a:r>
              <a:rPr lang="en-US" altLang="zh-CN" sz="2000" dirty="0" err="1">
                <a:latin typeface="Consolas" panose="020B0609020204030204" pitchFamily="49" charset="0"/>
              </a:rPr>
              <a:t>RustChrdev</a:t>
            </a:r>
            <a:r>
              <a:rPr lang="en-US" altLang="zh-CN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</a:t>
            </a:r>
            <a:r>
              <a:rPr lang="en-US" altLang="zh-CN" sz="2000" dirty="0" err="1">
                <a:latin typeface="Consolas" panose="020B0609020204030204" pitchFamily="49" charset="0"/>
              </a:rPr>
              <a:t>fn</a:t>
            </a:r>
            <a:r>
              <a:rPr lang="en-US" altLang="zh-CN" sz="2000" dirty="0">
                <a:latin typeface="Consolas" panose="020B0609020204030204" pitchFamily="49" charset="0"/>
              </a:rPr>
              <a:t> drop(&amp;mut self) {……}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7756EF6-36E2-4C89-B314-D64ADBB14360}"/>
              </a:ext>
            </a:extLst>
          </p:cNvPr>
          <p:cNvSpPr txBox="1"/>
          <p:nvPr/>
        </p:nvSpPr>
        <p:spPr>
          <a:xfrm>
            <a:off x="21849856" y="7044110"/>
            <a:ext cx="21705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B3B3B"/>
                </a:solidFill>
                <a:latin typeface="Consolas" panose="020B0609020204030204" pitchFamily="49" charset="0"/>
              </a:rPr>
              <a:t>Only Safe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FE71C40-B7FE-432A-B300-1413D2224D63}"/>
              </a:ext>
            </a:extLst>
          </p:cNvPr>
          <p:cNvSpPr txBox="1"/>
          <p:nvPr/>
        </p:nvSpPr>
        <p:spPr>
          <a:xfrm>
            <a:off x="15361620" y="6958431"/>
            <a:ext cx="1194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Unsafe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088D621D-4DB0-4780-8FD6-ECCFA21B01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161" y="3914458"/>
            <a:ext cx="744910" cy="886962"/>
          </a:xfrm>
          <a:prstGeom prst="rect">
            <a:avLst/>
          </a:prstGeom>
        </p:spPr>
      </p:pic>
      <p:sp>
        <p:nvSpPr>
          <p:cNvPr id="35" name="箭头: 右 34">
            <a:extLst>
              <a:ext uri="{FF2B5EF4-FFF2-40B4-BE49-F238E27FC236}">
                <a16:creationId xmlns:a16="http://schemas.microsoft.com/office/drawing/2014/main" id="{3A4D7126-0AB7-4BB7-A7AF-B46EB4A5C002}"/>
              </a:ext>
            </a:extLst>
          </p:cNvPr>
          <p:cNvSpPr/>
          <p:nvPr/>
        </p:nvSpPr>
        <p:spPr>
          <a:xfrm>
            <a:off x="6615099" y="759174"/>
            <a:ext cx="1819792" cy="418795"/>
          </a:xfrm>
          <a:prstGeom prst="rightArrow">
            <a:avLst>
              <a:gd name="adj1" fmla="val 40807"/>
              <a:gd name="adj2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7CFCD058-F87B-4043-B569-91C66B70139F}"/>
              </a:ext>
            </a:extLst>
          </p:cNvPr>
          <p:cNvSpPr/>
          <p:nvPr/>
        </p:nvSpPr>
        <p:spPr>
          <a:xfrm>
            <a:off x="6592744" y="2341683"/>
            <a:ext cx="1834811" cy="418795"/>
          </a:xfrm>
          <a:prstGeom prst="rightArrow">
            <a:avLst>
              <a:gd name="adj1" fmla="val 40807"/>
              <a:gd name="adj2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2199F14-B639-4FF7-B7F1-E38BAC9ECB57}"/>
              </a:ext>
            </a:extLst>
          </p:cNvPr>
          <p:cNvSpPr txBox="1"/>
          <p:nvPr/>
        </p:nvSpPr>
        <p:spPr>
          <a:xfrm>
            <a:off x="6448784" y="321948"/>
            <a:ext cx="2022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3B3B3B"/>
                </a:solidFill>
                <a:latin typeface="Consolas" panose="020B0609020204030204" pitchFamily="49" charset="0"/>
              </a:rPr>
              <a:t>RFL modify</a:t>
            </a:r>
          </a:p>
        </p:txBody>
      </p:sp>
      <p:sp>
        <p:nvSpPr>
          <p:cNvPr id="38" name="文本框 220">
            <a:extLst>
              <a:ext uri="{FF2B5EF4-FFF2-40B4-BE49-F238E27FC236}">
                <a16:creationId xmlns:a16="http://schemas.microsoft.com/office/drawing/2014/main" id="{DBB75DDF-1CF5-4120-A1B2-728224B51648}"/>
              </a:ext>
            </a:extLst>
          </p:cNvPr>
          <p:cNvSpPr txBox="1"/>
          <p:nvPr/>
        </p:nvSpPr>
        <p:spPr>
          <a:xfrm>
            <a:off x="6347150" y="1938030"/>
            <a:ext cx="2428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3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5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9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1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64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36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10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82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rgbClr val="3B3B3B"/>
                </a:solidFill>
                <a:latin typeface="Consolas" panose="020B0609020204030204" pitchFamily="49" charset="0"/>
              </a:rPr>
              <a:t>Use Directly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EE2174F-8D18-43A3-9F1A-00B5236A4EE0}"/>
              </a:ext>
            </a:extLst>
          </p:cNvPr>
          <p:cNvSpPr/>
          <p:nvPr/>
        </p:nvSpPr>
        <p:spPr>
          <a:xfrm>
            <a:off x="14535078" y="14856015"/>
            <a:ext cx="2562386" cy="739842"/>
          </a:xfrm>
          <a:prstGeom prst="rect">
            <a:avLst/>
          </a:prstGeom>
          <a:solidFill>
            <a:schemeClr val="accent3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alloc</a:t>
            </a:r>
            <a:endParaRPr lang="zh-CN" altLang="en-US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B7243C91-D781-46A5-A2A4-4D0700D8EA37}"/>
              </a:ext>
            </a:extLst>
          </p:cNvPr>
          <p:cNvGrpSpPr/>
          <p:nvPr/>
        </p:nvGrpSpPr>
        <p:grpSpPr>
          <a:xfrm>
            <a:off x="8638079" y="308114"/>
            <a:ext cx="7049916" cy="1357618"/>
            <a:chOff x="-5723806" y="-1148745"/>
            <a:chExt cx="7049916" cy="1357618"/>
          </a:xfrm>
        </p:grpSpPr>
        <p:sp>
          <p:nvSpPr>
            <p:cNvPr id="41" name="动作按钮: 文档 4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31C26C3-7B4E-41AE-96F3-15CF29ABE16B}"/>
                </a:ext>
              </a:extLst>
            </p:cNvPr>
            <p:cNvSpPr/>
            <p:nvPr/>
          </p:nvSpPr>
          <p:spPr>
            <a:xfrm>
              <a:off x="-5286291" y="-1114788"/>
              <a:ext cx="696562" cy="733579"/>
            </a:xfrm>
            <a:prstGeom prst="actionButton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R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30E482E-A434-4355-982E-A2CC7FF5830D}"/>
                </a:ext>
              </a:extLst>
            </p:cNvPr>
            <p:cNvSpPr txBox="1"/>
            <p:nvPr/>
          </p:nvSpPr>
          <p:spPr>
            <a:xfrm>
              <a:off x="-5723806" y="-284283"/>
              <a:ext cx="217058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 err="1">
                  <a:solidFill>
                    <a:srgbClr val="3B3B3B"/>
                  </a:solidFill>
                  <a:latin typeface="Consolas" panose="020B0609020204030204" pitchFamily="49" charset="0"/>
                </a:rPr>
                <a:t>alloc</a:t>
              </a:r>
              <a:r>
                <a:rPr lang="en-US" altLang="zh-CN" sz="2400" b="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crate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B33B109-E48A-49B5-A9A3-4BA7A94077A1}"/>
                </a:ext>
              </a:extLst>
            </p:cNvPr>
            <p:cNvSpPr txBox="1"/>
            <p:nvPr/>
          </p:nvSpPr>
          <p:spPr>
            <a:xfrm>
              <a:off x="-4162779" y="-806790"/>
              <a:ext cx="5488889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    struct </a:t>
              </a:r>
              <a:r>
                <a:rPr lang="en-US" altLang="zh-CN" sz="2000" b="0" dirty="0" err="1">
                  <a:effectLst/>
                  <a:latin typeface="Consolas" panose="020B0609020204030204" pitchFamily="49" charset="0"/>
                </a:rPr>
                <a:t>Vec</a:t>
              </a:r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&lt;T, A&gt; {</a:t>
              </a:r>
            </a:p>
            <a:p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2000" dirty="0">
                  <a:latin typeface="Consolas" panose="020B0609020204030204" pitchFamily="49" charset="0"/>
                </a:rPr>
                <a:t>       </a:t>
              </a:r>
              <a:r>
                <a:rPr lang="en-US" altLang="zh-CN" sz="2000" b="0" dirty="0" err="1">
                  <a:effectLst/>
                  <a:latin typeface="Consolas" panose="020B0609020204030204" pitchFamily="49" charset="0"/>
                </a:rPr>
                <a:t>buf</a:t>
              </a:r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zh-CN" sz="2000" b="0" dirty="0" err="1">
                  <a:effectLst/>
                  <a:latin typeface="Consolas" panose="020B0609020204030204" pitchFamily="49" charset="0"/>
                </a:rPr>
                <a:t>RawVec</a:t>
              </a:r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&lt;T, A&gt;,</a:t>
              </a:r>
            </a:p>
            <a:p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           </a:t>
              </a:r>
              <a:r>
                <a:rPr lang="en-US" altLang="zh-CN" sz="2000" b="0" dirty="0" err="1">
                  <a:effectLst/>
                  <a:latin typeface="Consolas" panose="020B0609020204030204" pitchFamily="49" charset="0"/>
                </a:rPr>
                <a:t>len</a:t>
              </a:r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zh-CN" sz="2000" b="0" dirty="0" err="1">
                  <a:effectLst/>
                  <a:latin typeface="Consolas" panose="020B0609020204030204" pitchFamily="49" charset="0"/>
                </a:rPr>
                <a:t>usize</a:t>
              </a:r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, }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496EC36-C448-4B43-99F8-CBD8BA484E3A}"/>
                </a:ext>
              </a:extLst>
            </p:cNvPr>
            <p:cNvSpPr txBox="1"/>
            <p:nvPr/>
          </p:nvSpPr>
          <p:spPr>
            <a:xfrm>
              <a:off x="-4172728" y="-1148745"/>
              <a:ext cx="5119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</a:rPr>
                <a:t>    </a:t>
              </a:r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struct Box&lt;T, A</a:t>
              </a:r>
              <a:r>
                <a:rPr lang="en-US" altLang="zh-CN" sz="2000" dirty="0">
                  <a:latin typeface="Consolas" panose="020B0609020204030204" pitchFamily="49" charset="0"/>
                </a:rPr>
                <a:t>&gt;</a:t>
              </a:r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(Unique&lt;T&gt;, A);</a:t>
              </a:r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64477AE6-5C5C-4CD0-B328-3637085A36A9}"/>
              </a:ext>
            </a:extLst>
          </p:cNvPr>
          <p:cNvSpPr/>
          <p:nvPr/>
        </p:nvSpPr>
        <p:spPr>
          <a:xfrm>
            <a:off x="10896220" y="14856015"/>
            <a:ext cx="3497842" cy="7398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</a:t>
            </a:r>
            <a:endParaRPr lang="zh-CN" altLang="en-US" dirty="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7DBB094-7DC8-4E4E-8971-955B28CC1D46}"/>
              </a:ext>
            </a:extLst>
          </p:cNvPr>
          <p:cNvGrpSpPr/>
          <p:nvPr/>
        </p:nvGrpSpPr>
        <p:grpSpPr>
          <a:xfrm>
            <a:off x="8638079" y="1792830"/>
            <a:ext cx="6365845" cy="1282058"/>
            <a:chOff x="-5723806" y="335971"/>
            <a:chExt cx="6365845" cy="1282058"/>
          </a:xfrm>
        </p:grpSpPr>
        <p:sp>
          <p:nvSpPr>
            <p:cNvPr id="47" name="动作按钮: 文档 4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10438CC8-ABD1-40ED-8418-CCE04DADD306}"/>
                </a:ext>
              </a:extLst>
            </p:cNvPr>
            <p:cNvSpPr/>
            <p:nvPr/>
          </p:nvSpPr>
          <p:spPr>
            <a:xfrm>
              <a:off x="-5257475" y="423960"/>
              <a:ext cx="696562" cy="733579"/>
            </a:xfrm>
            <a:prstGeom prst="actionButton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R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88596393-EA85-4EED-8981-9AA929FC365C}"/>
                </a:ext>
              </a:extLst>
            </p:cNvPr>
            <p:cNvSpPr txBox="1"/>
            <p:nvPr/>
          </p:nvSpPr>
          <p:spPr>
            <a:xfrm>
              <a:off x="-5723806" y="1156364"/>
              <a:ext cx="217058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rgbClr val="3B3B3B"/>
                  </a:solidFill>
                  <a:latin typeface="Consolas" panose="020B0609020204030204" pitchFamily="49" charset="0"/>
                </a:rPr>
                <a:t>core crate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FEBDEC5-5785-495C-BC6D-7CC6CF364C39}"/>
                </a:ext>
              </a:extLst>
            </p:cNvPr>
            <p:cNvSpPr txBox="1"/>
            <p:nvPr/>
          </p:nvSpPr>
          <p:spPr>
            <a:xfrm>
              <a:off x="-3573897" y="335971"/>
              <a:ext cx="421593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pub struct </a:t>
              </a:r>
              <a:r>
                <a:rPr lang="en-US" altLang="zh-CN" sz="2000" b="0" dirty="0" err="1">
                  <a:effectLst/>
                  <a:latin typeface="Consolas" panose="020B0609020204030204" pitchFamily="49" charset="0"/>
                </a:rPr>
                <a:t>PhantomData</a:t>
              </a:r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&lt;T&gt;;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46871919-4874-40E3-8BDA-80315CE47267}"/>
                </a:ext>
              </a:extLst>
            </p:cNvPr>
            <p:cNvSpPr txBox="1"/>
            <p:nvPr/>
          </p:nvSpPr>
          <p:spPr>
            <a:xfrm>
              <a:off x="-3574252" y="701398"/>
              <a:ext cx="369278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pub struct </a:t>
              </a:r>
              <a:r>
                <a:rPr lang="en-US" altLang="zh-CN" sz="2000" b="0" dirty="0" err="1">
                  <a:effectLst/>
                  <a:latin typeface="Consolas" panose="020B0609020204030204" pitchFamily="49" charset="0"/>
                </a:rPr>
                <a:t>UnsafeCell</a:t>
              </a:r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&lt;T&gt; { value: T}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C8F41101-05AE-4882-B22F-2CAE02AA91F6}"/>
              </a:ext>
            </a:extLst>
          </p:cNvPr>
          <p:cNvGrpSpPr/>
          <p:nvPr/>
        </p:nvGrpSpPr>
        <p:grpSpPr>
          <a:xfrm>
            <a:off x="10725791" y="5343181"/>
            <a:ext cx="4406951" cy="1432396"/>
            <a:chOff x="-3852884" y="3346928"/>
            <a:chExt cx="4406951" cy="1432396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D30BAF0-95F9-43E4-9452-54379D7CF741}"/>
                </a:ext>
              </a:extLst>
            </p:cNvPr>
            <p:cNvSpPr/>
            <p:nvPr/>
          </p:nvSpPr>
          <p:spPr>
            <a:xfrm>
              <a:off x="-3852884" y="3346928"/>
              <a:ext cx="4406951" cy="13660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0BE3719A-6500-40F6-B426-C37E2F7C5A06}"/>
                </a:ext>
              </a:extLst>
            </p:cNvPr>
            <p:cNvGrpSpPr/>
            <p:nvPr/>
          </p:nvGrpSpPr>
          <p:grpSpPr>
            <a:xfrm>
              <a:off x="-3748202" y="3515859"/>
              <a:ext cx="3995072" cy="1263465"/>
              <a:chOff x="148520" y="8199783"/>
              <a:chExt cx="3995072" cy="1263465"/>
            </a:xfrm>
          </p:grpSpPr>
          <p:sp>
            <p:nvSpPr>
              <p:cNvPr id="54" name="动作按钮: 文档 53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5228520F-874E-40F5-9485-A7376428A8A4}"/>
                  </a:ext>
                </a:extLst>
              </p:cNvPr>
              <p:cNvSpPr/>
              <p:nvPr/>
            </p:nvSpPr>
            <p:spPr>
              <a:xfrm>
                <a:off x="464638" y="8199783"/>
                <a:ext cx="696562" cy="733579"/>
              </a:xfrm>
              <a:prstGeom prst="actionButtonDocumen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R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8048BF4-E02E-4724-A451-882CC1DC7CDB}"/>
                  </a:ext>
                </a:extLst>
              </p:cNvPr>
              <p:cNvSpPr txBox="1"/>
              <p:nvPr/>
            </p:nvSpPr>
            <p:spPr>
              <a:xfrm>
                <a:off x="148520" y="9001583"/>
                <a:ext cx="29964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bindings crate</a:t>
                </a: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028728F-3D54-452E-A900-22C548DAE8CB}"/>
                  </a:ext>
                </a:extLst>
              </p:cNvPr>
              <p:cNvSpPr txBox="1"/>
              <p:nvPr/>
            </p:nvSpPr>
            <p:spPr>
              <a:xfrm>
                <a:off x="1399147" y="8244570"/>
                <a:ext cx="274444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Consolas" panose="020B0609020204030204" pitchFamily="49" charset="0"/>
                  </a:rPr>
                  <a:t>pub struct </a:t>
                </a:r>
                <a:r>
                  <a:rPr lang="en-US" altLang="zh-CN" sz="2000" dirty="0" err="1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cdev</a:t>
                </a:r>
                <a:r>
                  <a:rPr lang="en-US" altLang="zh-CN" sz="2000" dirty="0">
                    <a:latin typeface="Consolas" panose="020B0609020204030204" pitchFamily="49" charset="0"/>
                  </a:rPr>
                  <a:t> {}</a:t>
                </a:r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0A22A5BA-1C04-4726-A571-6041C480A5C4}"/>
              </a:ext>
            </a:extLst>
          </p:cNvPr>
          <p:cNvGrpSpPr/>
          <p:nvPr/>
        </p:nvGrpSpPr>
        <p:grpSpPr>
          <a:xfrm>
            <a:off x="8060756" y="5202888"/>
            <a:ext cx="1568273" cy="1587024"/>
            <a:chOff x="-5710670" y="4892498"/>
            <a:chExt cx="1568273" cy="1587024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D89DF92B-DD09-4A20-B41E-F268D3714357}"/>
                </a:ext>
              </a:extLst>
            </p:cNvPr>
            <p:cNvSpPr txBox="1"/>
            <p:nvPr/>
          </p:nvSpPr>
          <p:spPr>
            <a:xfrm>
              <a:off x="-5710670" y="4892498"/>
              <a:ext cx="156827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3B3B3B"/>
                  </a:solidFill>
                  <a:latin typeface="Consolas" panose="020B0609020204030204" pitchFamily="49" charset="0"/>
                </a:rPr>
                <a:t>Rust</a:t>
              </a:r>
            </a:p>
            <a:p>
              <a:pPr algn="ctr"/>
              <a:r>
                <a:rPr lang="en-US" altLang="zh-CN" sz="2400" b="1" dirty="0" err="1">
                  <a:solidFill>
                    <a:srgbClr val="3B3B3B"/>
                  </a:solidFill>
                  <a:latin typeface="Consolas" panose="020B0609020204030204" pitchFamily="49" charset="0"/>
                </a:rPr>
                <a:t>bindgen</a:t>
              </a:r>
              <a:endParaRPr lang="en-US" altLang="zh-CN" sz="2400" b="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8F628157-E6B6-401C-BE9D-644753447F98}"/>
                </a:ext>
              </a:extLst>
            </p:cNvPr>
            <p:cNvGrpSpPr/>
            <p:nvPr/>
          </p:nvGrpSpPr>
          <p:grpSpPr>
            <a:xfrm>
              <a:off x="-5280449" y="5793359"/>
              <a:ext cx="720269" cy="686163"/>
              <a:chOff x="5454123" y="1959267"/>
              <a:chExt cx="5956681" cy="5419217"/>
            </a:xfrm>
          </p:grpSpPr>
          <p:pic>
            <p:nvPicPr>
              <p:cNvPr id="60" name="图片 59">
                <a:extLst>
                  <a:ext uri="{FF2B5EF4-FFF2-40B4-BE49-F238E27FC236}">
                    <a16:creationId xmlns:a16="http://schemas.microsoft.com/office/drawing/2014/main" id="{79EED833-C06D-4090-802A-B30A890381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4123" y="1959267"/>
                <a:ext cx="5128796" cy="5128797"/>
              </a:xfrm>
              <a:prstGeom prst="rect">
                <a:avLst/>
              </a:prstGeom>
            </p:spPr>
          </p:pic>
          <p:pic>
            <p:nvPicPr>
              <p:cNvPr id="61" name="图形 60">
                <a:extLst>
                  <a:ext uri="{FF2B5EF4-FFF2-40B4-BE49-F238E27FC236}">
                    <a16:creationId xmlns:a16="http://schemas.microsoft.com/office/drawing/2014/main" id="{2E0130F3-39A6-497F-9458-1883323D08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469428" y="5437112"/>
                <a:ext cx="1941376" cy="1941372"/>
              </a:xfrm>
              <a:prstGeom prst="rect">
                <a:avLst/>
              </a:prstGeom>
            </p:spPr>
          </p:pic>
        </p:grpSp>
      </p:grpSp>
      <p:sp>
        <p:nvSpPr>
          <p:cNvPr id="62" name="矩形 61">
            <a:extLst>
              <a:ext uri="{FF2B5EF4-FFF2-40B4-BE49-F238E27FC236}">
                <a16:creationId xmlns:a16="http://schemas.microsoft.com/office/drawing/2014/main" id="{A21B7B28-40F2-4990-95F7-724CC82315E0}"/>
              </a:ext>
            </a:extLst>
          </p:cNvPr>
          <p:cNvSpPr/>
          <p:nvPr/>
        </p:nvSpPr>
        <p:spPr>
          <a:xfrm>
            <a:off x="10896220" y="10363388"/>
            <a:ext cx="3497842" cy="1036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Struct </a:t>
            </a:r>
            <a:r>
              <a:rPr lang="en-US" altLang="zh-CN" dirty="0" err="1">
                <a:solidFill>
                  <a:srgbClr val="FF0000"/>
                </a:solidFill>
              </a:rPr>
              <a:t>cdev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{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};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B0A8A91C-69D1-4F41-A447-B67E543B0790}"/>
              </a:ext>
            </a:extLst>
          </p:cNvPr>
          <p:cNvGrpSpPr/>
          <p:nvPr/>
        </p:nvGrpSpPr>
        <p:grpSpPr>
          <a:xfrm>
            <a:off x="5523399" y="7259114"/>
            <a:ext cx="4694058" cy="1342089"/>
            <a:chOff x="1659870" y="3943568"/>
            <a:chExt cx="4694058" cy="1342089"/>
          </a:xfrm>
        </p:grpSpPr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9A9F1B21-847A-4CE5-B890-E1D7C78CC301}"/>
                </a:ext>
              </a:extLst>
            </p:cNvPr>
            <p:cNvSpPr txBox="1"/>
            <p:nvPr/>
          </p:nvSpPr>
          <p:spPr>
            <a:xfrm>
              <a:off x="1659870" y="4823992"/>
              <a:ext cx="368750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include/</a:t>
              </a:r>
              <a:r>
                <a:rPr lang="en-US" altLang="zh-CN" sz="2400" b="1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linux</a:t>
              </a:r>
              <a:r>
                <a:rPr lang="en-US" altLang="zh-CN" sz="2400" b="1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zh-CN" sz="2400" b="1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cdev.h</a:t>
              </a:r>
              <a:endParaRPr lang="en-US" altLang="zh-CN" sz="2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动作按钮: 文档 6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CB002C8-0A2E-4F4D-B4DB-1236A3EC437F}"/>
                </a:ext>
              </a:extLst>
            </p:cNvPr>
            <p:cNvSpPr/>
            <p:nvPr/>
          </p:nvSpPr>
          <p:spPr>
            <a:xfrm>
              <a:off x="1949985" y="3943568"/>
              <a:ext cx="696562" cy="733579"/>
            </a:xfrm>
            <a:prstGeom prst="actionButton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C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BEEE927-D4B2-459E-94CD-BD93105890DC}"/>
                </a:ext>
              </a:extLst>
            </p:cNvPr>
            <p:cNvSpPr txBox="1"/>
            <p:nvPr/>
          </p:nvSpPr>
          <p:spPr>
            <a:xfrm>
              <a:off x="2958266" y="3959397"/>
              <a:ext cx="339566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struct </a:t>
              </a:r>
              <a:r>
                <a:rPr lang="en-US" altLang="zh-CN" sz="20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cdev</a:t>
              </a:r>
              <a:r>
                <a:rPr lang="en-US" altLang="zh-CN" sz="2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2000" dirty="0">
                  <a:latin typeface="Consolas" panose="020B0609020204030204" pitchFamily="49" charset="0"/>
                </a:rPr>
                <a:t>{……} __</a:t>
              </a:r>
              <a:r>
                <a:rPr lang="en-US" altLang="zh-CN" sz="2000" dirty="0" err="1">
                  <a:latin typeface="Consolas" panose="020B0609020204030204" pitchFamily="49" charset="0"/>
                </a:rPr>
                <a:t>randomize_layout</a:t>
              </a:r>
              <a:r>
                <a:rPr lang="en-US" altLang="zh-CN" sz="2000" dirty="0">
                  <a:latin typeface="Consolas" panose="020B0609020204030204" pitchFamily="49" charset="0"/>
                </a:rPr>
                <a:t>;</a:t>
              </a:r>
            </a:p>
          </p:txBody>
        </p:sp>
      </p:grpSp>
      <p:pic>
        <p:nvPicPr>
          <p:cNvPr id="67" name="图片 66">
            <a:extLst>
              <a:ext uri="{FF2B5EF4-FFF2-40B4-BE49-F238E27FC236}">
                <a16:creationId xmlns:a16="http://schemas.microsoft.com/office/drawing/2014/main" id="{D0D8E288-88D3-4840-AB5C-DED7A1449C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519" y="10713977"/>
            <a:ext cx="799783" cy="799783"/>
          </a:xfrm>
          <a:prstGeom prst="rect">
            <a:avLst/>
          </a:prstGeom>
        </p:spPr>
      </p:pic>
      <p:sp>
        <p:nvSpPr>
          <p:cNvPr id="68" name="文本框 67">
            <a:extLst>
              <a:ext uri="{FF2B5EF4-FFF2-40B4-BE49-F238E27FC236}">
                <a16:creationId xmlns:a16="http://schemas.microsoft.com/office/drawing/2014/main" id="{A7FBAA4B-EC88-4C13-B17C-A264DC5A736D}"/>
              </a:ext>
            </a:extLst>
          </p:cNvPr>
          <p:cNvSpPr txBox="1"/>
          <p:nvPr/>
        </p:nvSpPr>
        <p:spPr>
          <a:xfrm>
            <a:off x="6154364" y="5413666"/>
            <a:ext cx="13430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rgbClr val="3B3B3B"/>
                </a:solidFill>
                <a:latin typeface="Consolas" panose="020B0609020204030204" pitchFamily="49" charset="0"/>
              </a:rPr>
              <a:t>Linux</a:t>
            </a:r>
            <a:endParaRPr lang="en-US" altLang="zh-CN" sz="2400" b="1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zh-CN" sz="2400" b="1" dirty="0">
                <a:solidFill>
                  <a:srgbClr val="3B3B3B"/>
                </a:solidFill>
                <a:latin typeface="Consolas" panose="020B0609020204030204" pitchFamily="49" charset="0"/>
              </a:rPr>
              <a:t>Code </a:t>
            </a:r>
          </a:p>
          <a:p>
            <a:pPr algn="ctr"/>
            <a:r>
              <a:rPr lang="en-US" altLang="zh-CN" sz="2400" b="1" dirty="0">
                <a:solidFill>
                  <a:srgbClr val="3B3B3B"/>
                </a:solidFill>
                <a:latin typeface="Consolas" panose="020B0609020204030204" pitchFamily="49" charset="0"/>
              </a:rPr>
              <a:t>Tree </a:t>
            </a:r>
          </a:p>
        </p:txBody>
      </p:sp>
      <p:sp>
        <p:nvSpPr>
          <p:cNvPr id="69" name="加号 68">
            <a:extLst>
              <a:ext uri="{FF2B5EF4-FFF2-40B4-BE49-F238E27FC236}">
                <a16:creationId xmlns:a16="http://schemas.microsoft.com/office/drawing/2014/main" id="{1860B9A4-685A-4B6B-825C-4D3567A9D4A4}"/>
              </a:ext>
            </a:extLst>
          </p:cNvPr>
          <p:cNvSpPr/>
          <p:nvPr/>
        </p:nvSpPr>
        <p:spPr>
          <a:xfrm>
            <a:off x="7422198" y="5615675"/>
            <a:ext cx="715954" cy="796312"/>
          </a:xfrm>
          <a:prstGeom prst="mathPlu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0" name="等号 69">
            <a:extLst>
              <a:ext uri="{FF2B5EF4-FFF2-40B4-BE49-F238E27FC236}">
                <a16:creationId xmlns:a16="http://schemas.microsoft.com/office/drawing/2014/main" id="{381E24A8-C631-4CCC-AF3F-7F4EB268FA7B}"/>
              </a:ext>
            </a:extLst>
          </p:cNvPr>
          <p:cNvSpPr/>
          <p:nvPr/>
        </p:nvSpPr>
        <p:spPr>
          <a:xfrm>
            <a:off x="9527907" y="5679294"/>
            <a:ext cx="832127" cy="738664"/>
          </a:xfrm>
          <a:prstGeom prst="mathEqual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0F37FB3A-73CC-4166-8665-F56C81B06A9C}"/>
              </a:ext>
            </a:extLst>
          </p:cNvPr>
          <p:cNvGrpSpPr/>
          <p:nvPr/>
        </p:nvGrpSpPr>
        <p:grpSpPr>
          <a:xfrm>
            <a:off x="10711280" y="3599357"/>
            <a:ext cx="4406951" cy="1404285"/>
            <a:chOff x="-3852884" y="3346928"/>
            <a:chExt cx="4406951" cy="1404285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3E2C53CB-7975-463C-9BB3-488709E23C7C}"/>
                </a:ext>
              </a:extLst>
            </p:cNvPr>
            <p:cNvSpPr/>
            <p:nvPr/>
          </p:nvSpPr>
          <p:spPr>
            <a:xfrm>
              <a:off x="-3852884" y="3346928"/>
              <a:ext cx="4406951" cy="13660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D783ACDE-37BF-426E-BC1A-38951D3FEED0}"/>
                </a:ext>
              </a:extLst>
            </p:cNvPr>
            <p:cNvGrpSpPr/>
            <p:nvPr/>
          </p:nvGrpSpPr>
          <p:grpSpPr>
            <a:xfrm>
              <a:off x="-3733507" y="3467044"/>
              <a:ext cx="4116204" cy="1284169"/>
              <a:chOff x="163215" y="8150968"/>
              <a:chExt cx="4116204" cy="1284169"/>
            </a:xfrm>
          </p:grpSpPr>
          <p:sp>
            <p:nvSpPr>
              <p:cNvPr id="74" name="动作按钮: 文档 73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DD911671-5126-40F2-AADD-56166DB9E131}"/>
                  </a:ext>
                </a:extLst>
              </p:cNvPr>
              <p:cNvSpPr/>
              <p:nvPr/>
            </p:nvSpPr>
            <p:spPr>
              <a:xfrm>
                <a:off x="471225" y="8209555"/>
                <a:ext cx="696562" cy="733579"/>
              </a:xfrm>
              <a:prstGeom prst="actionButtonDocumen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R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6BC0CC24-0D97-43EE-9C12-DC1C099E22D3}"/>
                  </a:ext>
                </a:extLst>
              </p:cNvPr>
              <p:cNvSpPr txBox="1"/>
              <p:nvPr/>
            </p:nvSpPr>
            <p:spPr>
              <a:xfrm>
                <a:off x="163215" y="8973472"/>
                <a:ext cx="21705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macro crate</a:t>
                </a: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53EDB48F-69BB-4BC5-AD86-E11DA2105FA1}"/>
                  </a:ext>
                </a:extLst>
              </p:cNvPr>
              <p:cNvSpPr txBox="1"/>
              <p:nvPr/>
            </p:nvSpPr>
            <p:spPr>
              <a:xfrm>
                <a:off x="1396405" y="8150968"/>
                <a:ext cx="288301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0" dirty="0" err="1">
                    <a:effectLst/>
                    <a:latin typeface="Consolas" panose="020B0609020204030204" pitchFamily="49" charset="0"/>
                  </a:rPr>
                  <a:t>fn</a:t>
                </a:r>
                <a:r>
                  <a:rPr lang="en-US" altLang="zh-CN" sz="2000" b="0" dirty="0">
                    <a:effectLst/>
                    <a:latin typeface="Consolas" panose="020B0609020204030204" pitchFamily="49" charset="0"/>
                  </a:rPr>
                  <a:t> module(</a:t>
                </a:r>
                <a:r>
                  <a:rPr lang="en-US" altLang="zh-CN" sz="2000" b="0" dirty="0" err="1">
                    <a:effectLst/>
                    <a:latin typeface="Consolas" panose="020B0609020204030204" pitchFamily="49" charset="0"/>
                  </a:rPr>
                  <a:t>ts</a:t>
                </a:r>
                <a:r>
                  <a:rPr lang="en-US" altLang="zh-CN" sz="2000" b="0" dirty="0">
                    <a:effectLst/>
                    <a:latin typeface="Consolas" panose="020B0609020204030204" pitchFamily="49" charset="0"/>
                  </a:rPr>
                  <a:t>: TS) </a:t>
                </a:r>
              </a:p>
              <a:p>
                <a:r>
                  <a:rPr lang="en-US" altLang="zh-CN" sz="2000" b="0" dirty="0">
                    <a:effectLst/>
                    <a:latin typeface="Consolas" panose="020B0609020204030204" pitchFamily="49" charset="0"/>
                  </a:rPr>
                  <a:t>-&gt; TS { inner(</a:t>
                </a:r>
                <a:r>
                  <a:rPr lang="en-US" altLang="zh-CN" sz="2000" b="0" dirty="0" err="1">
                    <a:effectLst/>
                    <a:latin typeface="Consolas" panose="020B0609020204030204" pitchFamily="49" charset="0"/>
                  </a:rPr>
                  <a:t>ts</a:t>
                </a:r>
                <a:r>
                  <a:rPr lang="en-US" altLang="zh-CN" sz="2000" b="0" dirty="0">
                    <a:effectLst/>
                    <a:latin typeface="Consolas" panose="020B0609020204030204" pitchFamily="49" charset="0"/>
                  </a:rPr>
                  <a:t>) }</a:t>
                </a:r>
              </a:p>
            </p:txBody>
          </p:sp>
        </p:grp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C1A28262-5C4C-4924-9425-28A08B6A2C35}"/>
              </a:ext>
            </a:extLst>
          </p:cNvPr>
          <p:cNvGrpSpPr/>
          <p:nvPr/>
        </p:nvGrpSpPr>
        <p:grpSpPr>
          <a:xfrm>
            <a:off x="10731882" y="7236632"/>
            <a:ext cx="4414516" cy="1384306"/>
            <a:chOff x="-3852884" y="3346928"/>
            <a:chExt cx="4414516" cy="1384306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5BB7614D-1A06-45D2-A86F-236AAD3C2862}"/>
                </a:ext>
              </a:extLst>
            </p:cNvPr>
            <p:cNvSpPr/>
            <p:nvPr/>
          </p:nvSpPr>
          <p:spPr>
            <a:xfrm>
              <a:off x="-3852884" y="3346928"/>
              <a:ext cx="4406951" cy="13660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BD924E83-FF0D-4E37-922F-5ACBED1EFB74}"/>
                </a:ext>
              </a:extLst>
            </p:cNvPr>
            <p:cNvGrpSpPr/>
            <p:nvPr/>
          </p:nvGrpSpPr>
          <p:grpSpPr>
            <a:xfrm>
              <a:off x="-3747963" y="3440797"/>
              <a:ext cx="4309595" cy="1290437"/>
              <a:chOff x="148759" y="8124721"/>
              <a:chExt cx="4309595" cy="1290437"/>
            </a:xfrm>
          </p:grpSpPr>
          <p:sp>
            <p:nvSpPr>
              <p:cNvPr id="80" name="动作按钮: 文档 79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78186B4C-47E9-40EE-8730-36D2E643B2F2}"/>
                  </a:ext>
                </a:extLst>
              </p:cNvPr>
              <p:cNvSpPr/>
              <p:nvPr/>
            </p:nvSpPr>
            <p:spPr>
              <a:xfrm>
                <a:off x="472674" y="8214316"/>
                <a:ext cx="696562" cy="733579"/>
              </a:xfrm>
              <a:prstGeom prst="actionButtonDocumen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R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30CE2EFF-1C7C-4E56-BDDB-A2EC5CB55377}"/>
                  </a:ext>
                </a:extLst>
              </p:cNvPr>
              <p:cNvSpPr txBox="1"/>
              <p:nvPr/>
            </p:nvSpPr>
            <p:spPr>
              <a:xfrm>
                <a:off x="148759" y="8953493"/>
                <a:ext cx="30233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 err="1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builtin</a:t>
                </a:r>
                <a:r>
                  <a:rPr lang="en-US" altLang="zh-CN" sz="2400" b="1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 crate</a:t>
                </a: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F0DAF8F4-3CFB-42F0-9F75-258A03F36F6F}"/>
                  </a:ext>
                </a:extLst>
              </p:cNvPr>
              <p:cNvSpPr txBox="1"/>
              <p:nvPr/>
            </p:nvSpPr>
            <p:spPr>
              <a:xfrm>
                <a:off x="1328599" y="8124721"/>
                <a:ext cx="312975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0" dirty="0" err="1">
                    <a:effectLst/>
                    <a:latin typeface="Consolas" panose="020B0609020204030204" pitchFamily="49" charset="0"/>
                  </a:rPr>
                  <a:t>define_panicking_intrinsics</a:t>
                </a:r>
                <a:r>
                  <a:rPr lang="en-US" altLang="zh-CN" sz="2000" b="0" dirty="0">
                    <a:effectLst/>
                    <a:latin typeface="Consolas" panose="020B0609020204030204" pitchFamily="49" charset="0"/>
                  </a:rPr>
                  <a:t> (……);</a:t>
                </a:r>
              </a:p>
            </p:txBody>
          </p:sp>
        </p:grp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7AF20F28-61AF-43E8-AF0D-4C6814F1F042}"/>
              </a:ext>
            </a:extLst>
          </p:cNvPr>
          <p:cNvSpPr txBox="1"/>
          <p:nvPr/>
        </p:nvSpPr>
        <p:spPr>
          <a:xfrm>
            <a:off x="9999967" y="8751053"/>
            <a:ext cx="21705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B3B3B"/>
                </a:solidFill>
                <a:latin typeface="Consolas" panose="020B0609020204030204" pitchFamily="49" charset="0"/>
              </a:rPr>
              <a:t>(a)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3314D2B4-06D9-480D-AC3F-2A6DB4A18B04}"/>
              </a:ext>
            </a:extLst>
          </p:cNvPr>
          <p:cNvSpPr txBox="1"/>
          <p:nvPr/>
        </p:nvSpPr>
        <p:spPr>
          <a:xfrm>
            <a:off x="18952125" y="8751053"/>
            <a:ext cx="21705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B3B3B"/>
                </a:solidFill>
                <a:latin typeface="Consolas" panose="020B0609020204030204" pitchFamily="49" charset="0"/>
              </a:rPr>
              <a:t>(b)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E0891DD-934E-4399-8B5F-EDDA52AF7F5F}"/>
              </a:ext>
            </a:extLst>
          </p:cNvPr>
          <p:cNvSpPr txBox="1"/>
          <p:nvPr/>
        </p:nvSpPr>
        <p:spPr>
          <a:xfrm>
            <a:off x="25807593" y="8751053"/>
            <a:ext cx="21705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B3B3B"/>
                </a:solidFill>
                <a:latin typeface="Consolas" panose="020B0609020204030204" pitchFamily="49" charset="0"/>
              </a:rPr>
              <a:t>(c)</a:t>
            </a:r>
          </a:p>
        </p:txBody>
      </p: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1CC0AEB9-F3B4-46E7-9833-C1F55A26150A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 flipV="1">
            <a:off x="16351339" y="4427359"/>
            <a:ext cx="305144" cy="9239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38">
            <a:extLst>
              <a:ext uri="{FF2B5EF4-FFF2-40B4-BE49-F238E27FC236}">
                <a16:creationId xmlns:a16="http://schemas.microsoft.com/office/drawing/2014/main" id="{E261B08E-4F16-3198-A51A-43E32703BFBC}"/>
              </a:ext>
            </a:extLst>
          </p:cNvPr>
          <p:cNvSpPr/>
          <p:nvPr/>
        </p:nvSpPr>
        <p:spPr>
          <a:xfrm>
            <a:off x="10898697" y="11564229"/>
            <a:ext cx="6201243" cy="820642"/>
          </a:xfrm>
          <a:prstGeom prst="rect">
            <a:avLst/>
          </a:prstGeom>
          <a:solidFill>
            <a:schemeClr val="accent3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pub struct </a:t>
            </a:r>
            <a:r>
              <a:rPr lang="en-US" altLang="zh-CN" dirty="0" err="1"/>
              <a:t>cdev</a:t>
            </a:r>
            <a:r>
              <a:rPr lang="en-US" altLang="zh-CN" dirty="0"/>
              <a:t> {}; </a:t>
            </a:r>
            <a:r>
              <a:rPr lang="en-US" altLang="zh-CN" dirty="0" err="1"/>
              <a:t>fn</a:t>
            </a:r>
            <a:r>
              <a:rPr lang="en-US" altLang="zh-CN" dirty="0"/>
              <a:t> </a:t>
            </a:r>
            <a:r>
              <a:rPr lang="en-US" altLang="zh-CN" dirty="0" err="1"/>
              <a:t>cdev_alloc</a:t>
            </a:r>
            <a:endParaRPr lang="zh-CN" altLang="en-US" dirty="0"/>
          </a:p>
        </p:txBody>
      </p:sp>
      <p:sp>
        <p:nvSpPr>
          <p:cNvPr id="94" name="矩形 61">
            <a:extLst>
              <a:ext uri="{FF2B5EF4-FFF2-40B4-BE49-F238E27FC236}">
                <a16:creationId xmlns:a16="http://schemas.microsoft.com/office/drawing/2014/main" id="{7E9DD37E-9F6C-C4F9-B29C-5098AFC7D35A}"/>
              </a:ext>
            </a:extLst>
          </p:cNvPr>
          <p:cNvSpPr/>
          <p:nvPr/>
        </p:nvSpPr>
        <p:spPr>
          <a:xfrm>
            <a:off x="14570364" y="10363387"/>
            <a:ext cx="2527100" cy="1063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void </a:t>
            </a:r>
            <a:r>
              <a:rPr lang="en-US" altLang="zh-CN" dirty="0" err="1">
                <a:solidFill>
                  <a:srgbClr val="FF0000"/>
                </a:solidFill>
              </a:rPr>
              <a:t>cdev_alloc</a:t>
            </a:r>
            <a:r>
              <a:rPr lang="en-US" altLang="zh-CN" dirty="0">
                <a:solidFill>
                  <a:srgbClr val="FF0000"/>
                </a:solidFill>
              </a:rPr>
              <a:t>(…)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5" name="矩形 38">
            <a:extLst>
              <a:ext uri="{FF2B5EF4-FFF2-40B4-BE49-F238E27FC236}">
                <a16:creationId xmlns:a16="http://schemas.microsoft.com/office/drawing/2014/main" id="{211B0BC8-35E8-1221-0D91-B8D1288771EC}"/>
              </a:ext>
            </a:extLst>
          </p:cNvPr>
          <p:cNvSpPr/>
          <p:nvPr/>
        </p:nvSpPr>
        <p:spPr>
          <a:xfrm>
            <a:off x="17997992" y="11169609"/>
            <a:ext cx="6201243" cy="4426248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Struct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RustChrDev</a:t>
            </a:r>
            <a:r>
              <a:rPr lang="en-US" altLang="zh-CN" dirty="0">
                <a:solidFill>
                  <a:schemeClr val="tx1"/>
                </a:solidFill>
              </a:rPr>
              <a:t> {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Dev: Pin&lt;box&lt;</a:t>
            </a:r>
            <a:r>
              <a:rPr lang="en-US" altLang="zh-CN" dirty="0" err="1">
                <a:solidFill>
                  <a:schemeClr val="tx1"/>
                </a:solidFill>
              </a:rPr>
              <a:t>chrdev</a:t>
            </a:r>
            <a:r>
              <a:rPr lang="en-US" altLang="zh-CN" dirty="0">
                <a:solidFill>
                  <a:schemeClr val="tx1"/>
                </a:solidFill>
              </a:rPr>
              <a:t>::Reg&lt;2&gt;&gt;&gt;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Impl</a:t>
            </a:r>
            <a:r>
              <a:rPr lang="en-US" altLang="zh-CN" dirty="0">
                <a:solidFill>
                  <a:schemeClr val="tx1"/>
                </a:solidFill>
              </a:rPr>
              <a:t> Module for </a:t>
            </a:r>
            <a:r>
              <a:rPr lang="en-US" altLang="zh-CN" dirty="0" err="1">
                <a:solidFill>
                  <a:schemeClr val="tx1"/>
                </a:solidFill>
              </a:rPr>
              <a:t>RustChrdev</a:t>
            </a:r>
            <a:r>
              <a:rPr lang="en-US" altLang="zh-CN" dirty="0">
                <a:solidFill>
                  <a:schemeClr val="tx1"/>
                </a:solidFill>
              </a:rPr>
              <a:t> {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init</a:t>
            </a:r>
            <a:r>
              <a:rPr lang="en-US" altLang="zh-CN" dirty="0">
                <a:solidFill>
                  <a:schemeClr val="tx1"/>
                </a:solidFill>
              </a:rPr>
              <a:t> (…) -&gt; Result &lt;Self&gt;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6" name="矩形 38">
            <a:extLst>
              <a:ext uri="{FF2B5EF4-FFF2-40B4-BE49-F238E27FC236}">
                <a16:creationId xmlns:a16="http://schemas.microsoft.com/office/drawing/2014/main" id="{38CE87B0-CB25-2411-55B7-46472C7D5EAF}"/>
              </a:ext>
            </a:extLst>
          </p:cNvPr>
          <p:cNvSpPr/>
          <p:nvPr/>
        </p:nvSpPr>
        <p:spPr>
          <a:xfrm>
            <a:off x="10898696" y="12567830"/>
            <a:ext cx="6201243" cy="1948377"/>
          </a:xfrm>
          <a:prstGeom prst="rect">
            <a:avLst/>
          </a:prstGeom>
          <a:solidFill>
            <a:schemeClr val="accent3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Impl</a:t>
            </a:r>
            <a:r>
              <a:rPr lang="en-US" altLang="zh-CN" dirty="0"/>
              <a:t> </a:t>
            </a:r>
            <a:r>
              <a:rPr lang="en-US" altLang="zh-CN" dirty="0" err="1"/>
              <a:t>Cdev</a:t>
            </a:r>
            <a:r>
              <a:rPr lang="en-US" altLang="zh-CN" dirty="0"/>
              <a:t> {</a:t>
            </a:r>
          </a:p>
          <a:p>
            <a:pPr algn="ctr"/>
            <a:r>
              <a:rPr lang="en-US" altLang="zh-CN" dirty="0"/>
              <a:t>Unsafe{bindings::</a:t>
            </a:r>
            <a:r>
              <a:rPr lang="en-US" altLang="zh-CN" dirty="0" err="1"/>
              <a:t>cdev_alloc</a:t>
            </a:r>
            <a:r>
              <a:rPr lang="en-US" altLang="zh-CN" dirty="0"/>
              <a:t>} </a:t>
            </a:r>
          </a:p>
          <a:p>
            <a:pPr algn="ctr"/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2B7175B9-265E-3871-3E37-7502ACB1219A}"/>
              </a:ext>
            </a:extLst>
          </p:cNvPr>
          <p:cNvSpPr/>
          <p:nvPr/>
        </p:nvSpPr>
        <p:spPr>
          <a:xfrm>
            <a:off x="13069703" y="12204208"/>
            <a:ext cx="1763485" cy="544286"/>
          </a:xfrm>
          <a:custGeom>
            <a:avLst/>
            <a:gdLst>
              <a:gd name="connsiteX0" fmla="*/ 0 w 1763485"/>
              <a:gd name="connsiteY0" fmla="*/ 65315 h 544286"/>
              <a:gd name="connsiteX1" fmla="*/ 130628 w 1763485"/>
              <a:gd name="connsiteY1" fmla="*/ 304800 h 544286"/>
              <a:gd name="connsiteX2" fmla="*/ 174171 w 1763485"/>
              <a:gd name="connsiteY2" fmla="*/ 435429 h 544286"/>
              <a:gd name="connsiteX3" fmla="*/ 217714 w 1763485"/>
              <a:gd name="connsiteY3" fmla="*/ 261257 h 544286"/>
              <a:gd name="connsiteX4" fmla="*/ 239485 w 1763485"/>
              <a:gd name="connsiteY4" fmla="*/ 195943 h 544286"/>
              <a:gd name="connsiteX5" fmla="*/ 261257 w 1763485"/>
              <a:gd name="connsiteY5" fmla="*/ 108857 h 544286"/>
              <a:gd name="connsiteX6" fmla="*/ 283028 w 1763485"/>
              <a:gd name="connsiteY6" fmla="*/ 283029 h 544286"/>
              <a:gd name="connsiteX7" fmla="*/ 304800 w 1763485"/>
              <a:gd name="connsiteY7" fmla="*/ 348343 h 544286"/>
              <a:gd name="connsiteX8" fmla="*/ 326571 w 1763485"/>
              <a:gd name="connsiteY8" fmla="*/ 435429 h 544286"/>
              <a:gd name="connsiteX9" fmla="*/ 348342 w 1763485"/>
              <a:gd name="connsiteY9" fmla="*/ 500743 h 544286"/>
              <a:gd name="connsiteX10" fmla="*/ 413657 w 1763485"/>
              <a:gd name="connsiteY10" fmla="*/ 544286 h 544286"/>
              <a:gd name="connsiteX11" fmla="*/ 435428 w 1763485"/>
              <a:gd name="connsiteY11" fmla="*/ 413657 h 544286"/>
              <a:gd name="connsiteX12" fmla="*/ 457200 w 1763485"/>
              <a:gd name="connsiteY12" fmla="*/ 217715 h 544286"/>
              <a:gd name="connsiteX13" fmla="*/ 500742 w 1763485"/>
              <a:gd name="connsiteY13" fmla="*/ 152400 h 544286"/>
              <a:gd name="connsiteX14" fmla="*/ 587828 w 1763485"/>
              <a:gd name="connsiteY14" fmla="*/ 304800 h 544286"/>
              <a:gd name="connsiteX15" fmla="*/ 631371 w 1763485"/>
              <a:gd name="connsiteY15" fmla="*/ 370115 h 544286"/>
              <a:gd name="connsiteX16" fmla="*/ 696685 w 1763485"/>
              <a:gd name="connsiteY16" fmla="*/ 522515 h 544286"/>
              <a:gd name="connsiteX17" fmla="*/ 740228 w 1763485"/>
              <a:gd name="connsiteY17" fmla="*/ 348343 h 544286"/>
              <a:gd name="connsiteX18" fmla="*/ 783771 w 1763485"/>
              <a:gd name="connsiteY18" fmla="*/ 0 h 544286"/>
              <a:gd name="connsiteX19" fmla="*/ 827314 w 1763485"/>
              <a:gd name="connsiteY19" fmla="*/ 108857 h 544286"/>
              <a:gd name="connsiteX20" fmla="*/ 870857 w 1763485"/>
              <a:gd name="connsiteY20" fmla="*/ 195943 h 544286"/>
              <a:gd name="connsiteX21" fmla="*/ 914400 w 1763485"/>
              <a:gd name="connsiteY21" fmla="*/ 326572 h 544286"/>
              <a:gd name="connsiteX22" fmla="*/ 936171 w 1763485"/>
              <a:gd name="connsiteY22" fmla="*/ 239486 h 544286"/>
              <a:gd name="connsiteX23" fmla="*/ 1023257 w 1763485"/>
              <a:gd name="connsiteY23" fmla="*/ 283029 h 544286"/>
              <a:gd name="connsiteX24" fmla="*/ 1066800 w 1763485"/>
              <a:gd name="connsiteY24" fmla="*/ 152400 h 544286"/>
              <a:gd name="connsiteX25" fmla="*/ 1110342 w 1763485"/>
              <a:gd name="connsiteY25" fmla="*/ 283029 h 544286"/>
              <a:gd name="connsiteX26" fmla="*/ 1132114 w 1763485"/>
              <a:gd name="connsiteY26" fmla="*/ 348343 h 544286"/>
              <a:gd name="connsiteX27" fmla="*/ 1175657 w 1763485"/>
              <a:gd name="connsiteY27" fmla="*/ 413657 h 544286"/>
              <a:gd name="connsiteX28" fmla="*/ 1284514 w 1763485"/>
              <a:gd name="connsiteY28" fmla="*/ 261257 h 544286"/>
              <a:gd name="connsiteX29" fmla="*/ 1349828 w 1763485"/>
              <a:gd name="connsiteY29" fmla="*/ 326572 h 544286"/>
              <a:gd name="connsiteX30" fmla="*/ 1436914 w 1763485"/>
              <a:gd name="connsiteY30" fmla="*/ 283029 h 544286"/>
              <a:gd name="connsiteX31" fmla="*/ 1458685 w 1763485"/>
              <a:gd name="connsiteY31" fmla="*/ 195943 h 544286"/>
              <a:gd name="connsiteX32" fmla="*/ 1480457 w 1763485"/>
              <a:gd name="connsiteY32" fmla="*/ 130629 h 544286"/>
              <a:gd name="connsiteX33" fmla="*/ 1545771 w 1763485"/>
              <a:gd name="connsiteY33" fmla="*/ 65315 h 544286"/>
              <a:gd name="connsiteX34" fmla="*/ 1676400 w 1763485"/>
              <a:gd name="connsiteY34" fmla="*/ 152400 h 544286"/>
              <a:gd name="connsiteX35" fmla="*/ 1741714 w 1763485"/>
              <a:gd name="connsiteY35" fmla="*/ 217715 h 544286"/>
              <a:gd name="connsiteX36" fmla="*/ 1763485 w 1763485"/>
              <a:gd name="connsiteY36" fmla="*/ 283029 h 54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63485" h="544286">
                <a:moveTo>
                  <a:pt x="0" y="65315"/>
                </a:moveTo>
                <a:cubicBezTo>
                  <a:pt x="19402" y="99268"/>
                  <a:pt x="107394" y="246716"/>
                  <a:pt x="130628" y="304800"/>
                </a:cubicBezTo>
                <a:cubicBezTo>
                  <a:pt x="147674" y="347416"/>
                  <a:pt x="174171" y="435429"/>
                  <a:pt x="174171" y="435429"/>
                </a:cubicBezTo>
                <a:cubicBezTo>
                  <a:pt x="223936" y="286130"/>
                  <a:pt x="165170" y="471434"/>
                  <a:pt x="217714" y="261257"/>
                </a:cubicBezTo>
                <a:cubicBezTo>
                  <a:pt x="223280" y="238993"/>
                  <a:pt x="233180" y="218009"/>
                  <a:pt x="239485" y="195943"/>
                </a:cubicBezTo>
                <a:cubicBezTo>
                  <a:pt x="247705" y="167172"/>
                  <a:pt x="254000" y="137886"/>
                  <a:pt x="261257" y="108857"/>
                </a:cubicBezTo>
                <a:cubicBezTo>
                  <a:pt x="268514" y="166914"/>
                  <a:pt x="272562" y="225464"/>
                  <a:pt x="283028" y="283029"/>
                </a:cubicBezTo>
                <a:cubicBezTo>
                  <a:pt x="287133" y="305608"/>
                  <a:pt x="298495" y="326277"/>
                  <a:pt x="304800" y="348343"/>
                </a:cubicBezTo>
                <a:cubicBezTo>
                  <a:pt x="313020" y="377114"/>
                  <a:pt x="318351" y="406658"/>
                  <a:pt x="326571" y="435429"/>
                </a:cubicBezTo>
                <a:cubicBezTo>
                  <a:pt x="332875" y="457495"/>
                  <a:pt x="334006" y="482823"/>
                  <a:pt x="348342" y="500743"/>
                </a:cubicBezTo>
                <a:cubicBezTo>
                  <a:pt x="364688" y="521175"/>
                  <a:pt x="391885" y="529772"/>
                  <a:pt x="413657" y="544286"/>
                </a:cubicBezTo>
                <a:cubicBezTo>
                  <a:pt x="420914" y="500743"/>
                  <a:pt x="429594" y="457413"/>
                  <a:pt x="435428" y="413657"/>
                </a:cubicBezTo>
                <a:cubicBezTo>
                  <a:pt x="444113" y="348518"/>
                  <a:pt x="441262" y="281469"/>
                  <a:pt x="457200" y="217715"/>
                </a:cubicBezTo>
                <a:cubicBezTo>
                  <a:pt x="463546" y="192330"/>
                  <a:pt x="486228" y="174172"/>
                  <a:pt x="500742" y="152400"/>
                </a:cubicBezTo>
                <a:cubicBezTo>
                  <a:pt x="606828" y="311530"/>
                  <a:pt x="477338" y="111443"/>
                  <a:pt x="587828" y="304800"/>
                </a:cubicBezTo>
                <a:cubicBezTo>
                  <a:pt x="600810" y="327519"/>
                  <a:pt x="618389" y="347396"/>
                  <a:pt x="631371" y="370115"/>
                </a:cubicBezTo>
                <a:cubicBezTo>
                  <a:pt x="674418" y="445446"/>
                  <a:pt x="672260" y="449236"/>
                  <a:pt x="696685" y="522515"/>
                </a:cubicBezTo>
                <a:cubicBezTo>
                  <a:pt x="711199" y="464458"/>
                  <a:pt x="735638" y="408011"/>
                  <a:pt x="740228" y="348343"/>
                </a:cubicBezTo>
                <a:cubicBezTo>
                  <a:pt x="763760" y="42433"/>
                  <a:pt x="732079" y="155081"/>
                  <a:pt x="783771" y="0"/>
                </a:cubicBezTo>
                <a:cubicBezTo>
                  <a:pt x="798285" y="36286"/>
                  <a:pt x="811442" y="73144"/>
                  <a:pt x="827314" y="108857"/>
                </a:cubicBezTo>
                <a:cubicBezTo>
                  <a:pt x="840495" y="138515"/>
                  <a:pt x="858804" y="165809"/>
                  <a:pt x="870857" y="195943"/>
                </a:cubicBezTo>
                <a:cubicBezTo>
                  <a:pt x="887903" y="238559"/>
                  <a:pt x="914400" y="326572"/>
                  <a:pt x="914400" y="326572"/>
                </a:cubicBezTo>
                <a:cubicBezTo>
                  <a:pt x="921657" y="297543"/>
                  <a:pt x="908389" y="250599"/>
                  <a:pt x="936171" y="239486"/>
                </a:cubicBezTo>
                <a:cubicBezTo>
                  <a:pt x="966305" y="227432"/>
                  <a:pt x="996253" y="301032"/>
                  <a:pt x="1023257" y="283029"/>
                </a:cubicBezTo>
                <a:cubicBezTo>
                  <a:pt x="1061447" y="257569"/>
                  <a:pt x="1066800" y="152400"/>
                  <a:pt x="1066800" y="152400"/>
                </a:cubicBezTo>
                <a:lnTo>
                  <a:pt x="1110342" y="283029"/>
                </a:lnTo>
                <a:cubicBezTo>
                  <a:pt x="1117599" y="304800"/>
                  <a:pt x="1119384" y="329248"/>
                  <a:pt x="1132114" y="348343"/>
                </a:cubicBezTo>
                <a:lnTo>
                  <a:pt x="1175657" y="413657"/>
                </a:lnTo>
                <a:cubicBezTo>
                  <a:pt x="1224766" y="217222"/>
                  <a:pt x="1162427" y="220562"/>
                  <a:pt x="1284514" y="261257"/>
                </a:cubicBezTo>
                <a:cubicBezTo>
                  <a:pt x="1306285" y="283029"/>
                  <a:pt x="1319348" y="322218"/>
                  <a:pt x="1349828" y="326572"/>
                </a:cubicBezTo>
                <a:cubicBezTo>
                  <a:pt x="1381957" y="331162"/>
                  <a:pt x="1416137" y="307962"/>
                  <a:pt x="1436914" y="283029"/>
                </a:cubicBezTo>
                <a:cubicBezTo>
                  <a:pt x="1456070" y="260042"/>
                  <a:pt x="1450465" y="224714"/>
                  <a:pt x="1458685" y="195943"/>
                </a:cubicBezTo>
                <a:cubicBezTo>
                  <a:pt x="1464990" y="173877"/>
                  <a:pt x="1467727" y="149724"/>
                  <a:pt x="1480457" y="130629"/>
                </a:cubicBezTo>
                <a:cubicBezTo>
                  <a:pt x="1497536" y="105011"/>
                  <a:pt x="1524000" y="87086"/>
                  <a:pt x="1545771" y="65315"/>
                </a:cubicBezTo>
                <a:cubicBezTo>
                  <a:pt x="1754133" y="273677"/>
                  <a:pt x="1487348" y="26366"/>
                  <a:pt x="1676400" y="152400"/>
                </a:cubicBezTo>
                <a:cubicBezTo>
                  <a:pt x="1702018" y="169479"/>
                  <a:pt x="1719943" y="195943"/>
                  <a:pt x="1741714" y="217715"/>
                </a:cubicBezTo>
                <a:lnTo>
                  <a:pt x="1763485" y="28302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Callout 99">
            <a:extLst>
              <a:ext uri="{FF2B5EF4-FFF2-40B4-BE49-F238E27FC236}">
                <a16:creationId xmlns:a16="http://schemas.microsoft.com/office/drawing/2014/main" id="{5DAEEA4D-58AA-59D3-BA5F-E5CB2C16C23F}"/>
              </a:ext>
            </a:extLst>
          </p:cNvPr>
          <p:cNvSpPr/>
          <p:nvPr/>
        </p:nvSpPr>
        <p:spPr>
          <a:xfrm>
            <a:off x="17171499" y="12567830"/>
            <a:ext cx="995675" cy="1764925"/>
          </a:xfrm>
          <a:prstGeom prst="right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4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AF308-B5AD-2890-3ED3-2C2744673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4E4C8C8-BA74-6872-B7F9-0A0FFB641158}"/>
              </a:ext>
            </a:extLst>
          </p:cNvPr>
          <p:cNvSpPr/>
          <p:nvPr/>
        </p:nvSpPr>
        <p:spPr>
          <a:xfrm>
            <a:off x="10837015" y="11176393"/>
            <a:ext cx="4827304" cy="16307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solidFill>
                <a:schemeClr val="tx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31132E5-8E3F-3A9A-AD43-05E4BDA6F0E6}"/>
              </a:ext>
            </a:extLst>
          </p:cNvPr>
          <p:cNvSpPr/>
          <p:nvPr/>
        </p:nvSpPr>
        <p:spPr>
          <a:xfrm>
            <a:off x="10884035" y="7546211"/>
            <a:ext cx="4827304" cy="16307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solidFill>
                <a:schemeClr val="tx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标注: 右箭头 5">
            <a:extLst>
              <a:ext uri="{FF2B5EF4-FFF2-40B4-BE49-F238E27FC236}">
                <a16:creationId xmlns:a16="http://schemas.microsoft.com/office/drawing/2014/main" id="{9A65FCAC-BDB8-63BC-FDE6-87D69CF2BFB5}"/>
              </a:ext>
            </a:extLst>
          </p:cNvPr>
          <p:cNvSpPr/>
          <p:nvPr/>
        </p:nvSpPr>
        <p:spPr>
          <a:xfrm>
            <a:off x="5829301" y="7528759"/>
            <a:ext cx="9849846" cy="5285841"/>
          </a:xfrm>
          <a:prstGeom prst="rightArrowCallout">
            <a:avLst>
              <a:gd name="adj1" fmla="val 50000"/>
              <a:gd name="adj2" fmla="val 16831"/>
              <a:gd name="adj3" fmla="val 0"/>
              <a:gd name="adj4" fmla="val 4795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>
              <a:solidFill>
                <a:schemeClr val="tx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A835BAF-1DB7-01C6-C4C1-A8DBA2E99BB1}"/>
              </a:ext>
            </a:extLst>
          </p:cNvPr>
          <p:cNvSpPr/>
          <p:nvPr/>
        </p:nvSpPr>
        <p:spPr>
          <a:xfrm>
            <a:off x="5829301" y="4314907"/>
            <a:ext cx="9882038" cy="286821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solidFill>
                <a:schemeClr val="tx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1A40B23-E08C-716D-6D8F-A033C5069132}"/>
              </a:ext>
            </a:extLst>
          </p:cNvPr>
          <p:cNvSpPr/>
          <p:nvPr/>
        </p:nvSpPr>
        <p:spPr>
          <a:xfrm>
            <a:off x="23886331" y="4226200"/>
            <a:ext cx="5179520" cy="8588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7DD98D1-F517-0081-EF82-0DED9A58DCC6}"/>
              </a:ext>
            </a:extLst>
          </p:cNvPr>
          <p:cNvSpPr/>
          <p:nvPr/>
        </p:nvSpPr>
        <p:spPr>
          <a:xfrm>
            <a:off x="24002751" y="5212428"/>
            <a:ext cx="4986787" cy="74789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382F04A-847D-7869-DAE8-ECDAA9E0314C}"/>
              </a:ext>
            </a:extLst>
          </p:cNvPr>
          <p:cNvSpPr/>
          <p:nvPr/>
        </p:nvSpPr>
        <p:spPr>
          <a:xfrm>
            <a:off x="17026598" y="4226200"/>
            <a:ext cx="5249202" cy="8588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2D938C-2028-36D6-0704-35EA7CF879F8}"/>
              </a:ext>
            </a:extLst>
          </p:cNvPr>
          <p:cNvSpPr/>
          <p:nvPr/>
        </p:nvSpPr>
        <p:spPr>
          <a:xfrm>
            <a:off x="17156566" y="5212428"/>
            <a:ext cx="4992184" cy="74789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7968D8F-2A72-4FC1-34B7-E00C00E83364}"/>
              </a:ext>
            </a:extLst>
          </p:cNvPr>
          <p:cNvSpPr/>
          <p:nvPr/>
        </p:nvSpPr>
        <p:spPr>
          <a:xfrm>
            <a:off x="5940445" y="7633691"/>
            <a:ext cx="4376934" cy="15009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46">
            <a:extLst>
              <a:ext uri="{FF2B5EF4-FFF2-40B4-BE49-F238E27FC236}">
                <a16:creationId xmlns:a16="http://schemas.microsoft.com/office/drawing/2014/main" id="{603F173D-651E-76AC-608E-DDF6892D9CAD}"/>
              </a:ext>
            </a:extLst>
          </p:cNvPr>
          <p:cNvSpPr txBox="1"/>
          <p:nvPr/>
        </p:nvSpPr>
        <p:spPr>
          <a:xfrm>
            <a:off x="17182980" y="5182934"/>
            <a:ext cx="5308375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3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5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9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1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64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36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10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82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Consolas" panose="020B0609020204030204" pitchFamily="49" charset="0"/>
              </a:rPr>
              <a:t>// rust/kernel/chrdev.rs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/// </a:t>
            </a:r>
            <a:r>
              <a:rPr lang="en-US" altLang="zh-CN" sz="2000" b="1" dirty="0">
                <a:latin typeface="Consolas" panose="020B0609020204030204" pitchFamily="49" charset="0"/>
              </a:rPr>
              <a:t># Invariants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///   - self.0 is valid and ……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struct </a:t>
            </a:r>
            <a:r>
              <a:rPr lang="en-US" altLang="zh-CN" sz="2000" dirty="0" err="1">
                <a:latin typeface="Consolas" panose="020B0609020204030204" pitchFamily="49" charset="0"/>
              </a:rPr>
              <a:t>Cdev</a:t>
            </a:r>
            <a:r>
              <a:rPr lang="en-US" altLang="zh-CN" sz="2000" dirty="0">
                <a:latin typeface="Consolas" panose="020B0609020204030204" pitchFamily="49" charset="0"/>
              </a:rPr>
              <a:t>(*mut bindings::</a:t>
            </a:r>
            <a:r>
              <a:rPr lang="en-US" altLang="zh-CN" sz="2000" dirty="0" err="1">
                <a:latin typeface="Consolas" panose="020B0609020204030204" pitchFamily="49" charset="0"/>
              </a:rPr>
              <a:t>cdev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struct </a:t>
            </a:r>
            <a:r>
              <a:rPr lang="en-US" altLang="zh-CN" sz="2000" dirty="0" err="1">
                <a:latin typeface="Consolas" panose="020B0609020204030204" pitchFamily="49" charset="0"/>
              </a:rPr>
              <a:t>RegInner</a:t>
            </a:r>
            <a:r>
              <a:rPr lang="en-US" altLang="zh-CN" sz="2000" dirty="0">
                <a:latin typeface="Consolas" panose="020B0609020204030204" pitchFamily="49" charset="0"/>
              </a:rPr>
              <a:t>&lt;const N: </a:t>
            </a:r>
            <a:r>
              <a:rPr lang="en-US" altLang="zh-CN" sz="2000" dirty="0" err="1">
                <a:latin typeface="Consolas" panose="020B0609020204030204" pitchFamily="49" charset="0"/>
              </a:rPr>
              <a:t>usize</a:t>
            </a:r>
            <a:r>
              <a:rPr lang="en-US" altLang="zh-CN" sz="2000" dirty="0">
                <a:latin typeface="Consolas" panose="020B0609020204030204" pitchFamily="49" charset="0"/>
              </a:rPr>
              <a:t>&gt; {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</a:t>
            </a:r>
            <a:r>
              <a:rPr lang="en-US" altLang="zh-CN" sz="2000" dirty="0" err="1">
                <a:latin typeface="Consolas" panose="020B0609020204030204" pitchFamily="49" charset="0"/>
              </a:rPr>
              <a:t>cdevs</a:t>
            </a:r>
            <a:r>
              <a:rPr lang="en-US" altLang="zh-CN" sz="2000" dirty="0">
                <a:latin typeface="Consolas" panose="020B0609020204030204" pitchFamily="49" charset="0"/>
              </a:rPr>
              <a:t>: [Option&lt;</a:t>
            </a:r>
            <a:r>
              <a:rPr lang="en-US" altLang="zh-CN" sz="2000" dirty="0" err="1">
                <a:latin typeface="Consolas" panose="020B0609020204030204" pitchFamily="49" charset="0"/>
              </a:rPr>
              <a:t>Cdev</a:t>
            </a:r>
            <a:r>
              <a:rPr lang="en-US" altLang="zh-CN" sz="2000" dirty="0">
                <a:latin typeface="Consolas" panose="020B0609020204030204" pitchFamily="49" charset="0"/>
              </a:rPr>
              <a:t>&gt;; N]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pub struct Reg&lt;const N: </a:t>
            </a:r>
            <a:r>
              <a:rPr lang="en-US" altLang="zh-CN" sz="2000" dirty="0" err="1">
                <a:latin typeface="Consolas" panose="020B0609020204030204" pitchFamily="49" charset="0"/>
              </a:rPr>
              <a:t>usize</a:t>
            </a:r>
            <a:r>
              <a:rPr lang="en-US" altLang="zh-CN" sz="2000" dirty="0">
                <a:latin typeface="Consolas" panose="020B0609020204030204" pitchFamily="49" charset="0"/>
              </a:rPr>
              <a:t>&gt; {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inner: Option&lt;</a:t>
            </a:r>
            <a:r>
              <a:rPr lang="en-US" altLang="zh-CN" sz="2000" dirty="0" err="1">
                <a:latin typeface="Consolas" panose="020B0609020204030204" pitchFamily="49" charset="0"/>
              </a:rPr>
              <a:t>RegInner</a:t>
            </a:r>
            <a:r>
              <a:rPr lang="en-US" altLang="zh-CN" sz="2000" dirty="0">
                <a:latin typeface="Consolas" panose="020B0609020204030204" pitchFamily="49" charset="0"/>
              </a:rPr>
              <a:t>&lt;N&gt;&gt;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  <a:br>
              <a:rPr lang="en-US" altLang="zh-CN" sz="2000" dirty="0">
                <a:latin typeface="Consolas" panose="020B0609020204030204" pitchFamily="49" charset="0"/>
              </a:rPr>
            </a:b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latin typeface="Consolas" panose="020B0609020204030204" pitchFamily="49" charset="0"/>
              </a:rPr>
              <a:t>impl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Cdev</a:t>
            </a:r>
            <a:r>
              <a:rPr lang="en-US" altLang="zh-CN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</a:t>
            </a:r>
            <a:r>
              <a:rPr lang="en-US" altLang="zh-CN" sz="2000" dirty="0" err="1">
                <a:latin typeface="Consolas" panose="020B0609020204030204" pitchFamily="49" charset="0"/>
              </a:rPr>
              <a:t>fn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alloc</a:t>
            </a:r>
            <a:r>
              <a:rPr lang="en-US" altLang="zh-CN" sz="2000" dirty="0">
                <a:latin typeface="Consolas" panose="020B0609020204030204" pitchFamily="49" charset="0"/>
              </a:rPr>
              <a:t>(……) -&gt; Result&lt;Self&gt; 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   </a:t>
            </a:r>
            <a:r>
              <a:rPr lang="en-US" altLang="zh-CN" sz="2000" b="1" dirty="0">
                <a:latin typeface="Consolas" panose="020B0609020204030204" pitchFamily="49" charset="0"/>
              </a:rPr>
              <a:t>// SAFETY</a:t>
            </a:r>
            <a:r>
              <a:rPr lang="en-US" altLang="zh-CN" sz="2000" dirty="0">
                <a:latin typeface="Consolas" panose="020B0609020204030204" pitchFamily="49" charset="0"/>
              </a:rPr>
              <a:t>: FFI call.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unsafe{bindings::</a:t>
            </a:r>
            <a:r>
              <a:rPr lang="en-US" altLang="zh-CN" sz="2000" dirty="0" err="1">
                <a:latin typeface="Consolas" panose="020B0609020204030204" pitchFamily="49" charset="0"/>
              </a:rPr>
              <a:t>cdev_alloc</a:t>
            </a:r>
            <a:r>
              <a:rPr lang="en-US" altLang="zh-CN" sz="2000" dirty="0">
                <a:latin typeface="Consolas" panose="020B0609020204030204" pitchFamily="49" charset="0"/>
              </a:rPr>
              <a:t>}      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};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// rust/kernel/driver.rs</a:t>
            </a:r>
            <a:br>
              <a:rPr lang="en-US" altLang="zh-CN" sz="2000" dirty="0">
                <a:latin typeface="Consolas" panose="020B0609020204030204" pitchFamily="49" charset="0"/>
              </a:rPr>
            </a:br>
            <a:r>
              <a:rPr lang="en-US" altLang="zh-CN" sz="2000" dirty="0">
                <a:latin typeface="Consolas" panose="020B0609020204030204" pitchFamily="49" charset="0"/>
              </a:rPr>
              <a:t>pub trait </a:t>
            </a:r>
            <a:r>
              <a:rPr lang="en-US" altLang="zh-CN" sz="2000" dirty="0" err="1">
                <a:latin typeface="Consolas" panose="020B0609020204030204" pitchFamily="49" charset="0"/>
              </a:rPr>
              <a:t>DriverOps</a:t>
            </a:r>
            <a:r>
              <a:rPr lang="en-US" altLang="zh-CN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/// </a:t>
            </a:r>
            <a:r>
              <a:rPr lang="en-US" altLang="zh-CN" sz="2000" b="1" dirty="0">
                <a:latin typeface="Consolas" panose="020B0609020204030204" pitchFamily="49" charset="0"/>
              </a:rPr>
              <a:t># Safety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/// `reg` must point to ……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unsafe </a:t>
            </a:r>
            <a:r>
              <a:rPr lang="en-US" altLang="zh-CN" sz="2000" dirty="0" err="1">
                <a:latin typeface="Consolas" panose="020B0609020204030204" pitchFamily="49" charset="0"/>
              </a:rPr>
              <a:t>fn</a:t>
            </a:r>
            <a:r>
              <a:rPr lang="en-US" altLang="zh-CN" sz="2000" dirty="0">
                <a:latin typeface="Consolas" panose="020B0609020204030204" pitchFamily="49" charset="0"/>
              </a:rPr>
              <a:t> register(reg: </a:t>
            </a:r>
            <a:r>
              <a:rPr lang="zh-CN" altLang="en-US" sz="2000" dirty="0">
                <a:latin typeface="Consolas" panose="020B0609020204030204" pitchFamily="49" charset="0"/>
              </a:rPr>
              <a:t>*</a:t>
            </a:r>
            <a:r>
              <a:rPr lang="en-US" altLang="zh-CN" sz="2000" dirty="0">
                <a:latin typeface="Consolas" panose="020B0609020204030204" pitchFamily="49" charset="0"/>
              </a:rPr>
              <a:t>mut …)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44D46409-7D76-3BBA-8A5F-FCE45B235640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15695970" y="9058477"/>
            <a:ext cx="496646" cy="1115104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B4AE75F5-D546-7BAC-3A89-5E6B76661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778" y="8000801"/>
            <a:ext cx="1057676" cy="1057676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DF3A886F-C26E-1116-799C-2BF58112A77A}"/>
              </a:ext>
            </a:extLst>
          </p:cNvPr>
          <p:cNvGrpSpPr/>
          <p:nvPr/>
        </p:nvGrpSpPr>
        <p:grpSpPr>
          <a:xfrm>
            <a:off x="5891231" y="7718906"/>
            <a:ext cx="4524672" cy="1267888"/>
            <a:chOff x="995549" y="2471931"/>
            <a:chExt cx="4524672" cy="1267888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912C79B-6810-6A5F-1F73-4E244E08B9DA}"/>
                </a:ext>
              </a:extLst>
            </p:cNvPr>
            <p:cNvSpPr txBox="1"/>
            <p:nvPr/>
          </p:nvSpPr>
          <p:spPr>
            <a:xfrm>
              <a:off x="995549" y="3278154"/>
              <a:ext cx="442614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 err="1">
                  <a:solidFill>
                    <a:srgbClr val="3B3B3B"/>
                  </a:solidFill>
                  <a:latin typeface="Consolas" panose="020B0609020204030204" pitchFamily="49" charset="0"/>
                </a:rPr>
                <a:t>bindings_helper.h</a:t>
              </a:r>
              <a:endParaRPr lang="en-US" altLang="zh-CN" sz="2400" b="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动作按钮: 文档 1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BA090B2D-D2E3-6FF9-62FB-095CCC530162}"/>
                </a:ext>
              </a:extLst>
            </p:cNvPr>
            <p:cNvSpPr/>
            <p:nvPr/>
          </p:nvSpPr>
          <p:spPr>
            <a:xfrm>
              <a:off x="1287946" y="2471931"/>
              <a:ext cx="696562" cy="733579"/>
            </a:xfrm>
            <a:prstGeom prst="actionButton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C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DC542A2-6C60-3252-D907-FB893E6ACC55}"/>
                </a:ext>
              </a:extLst>
            </p:cNvPr>
            <p:cNvSpPr txBox="1"/>
            <p:nvPr/>
          </p:nvSpPr>
          <p:spPr>
            <a:xfrm>
              <a:off x="2016700" y="2680154"/>
              <a:ext cx="350352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#include &lt;</a:t>
              </a:r>
              <a:r>
                <a:rPr lang="en-US" altLang="zh-CN" sz="20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linux</a:t>
              </a:r>
              <a:r>
                <a:rPr lang="en-US" altLang="zh-CN" sz="2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zh-CN" sz="20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cdev.h</a:t>
              </a:r>
              <a:r>
                <a:rPr lang="en-US" altLang="zh-CN" sz="2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&gt;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4F7EFFA-8E2E-8388-E736-20AA804AC15F}"/>
              </a:ext>
            </a:extLst>
          </p:cNvPr>
          <p:cNvGrpSpPr/>
          <p:nvPr/>
        </p:nvGrpSpPr>
        <p:grpSpPr>
          <a:xfrm>
            <a:off x="5668746" y="4914436"/>
            <a:ext cx="1316467" cy="1899560"/>
            <a:chOff x="-6966059" y="-137947"/>
            <a:chExt cx="1316467" cy="1899560"/>
          </a:xfrm>
        </p:grpSpPr>
        <p:pic>
          <p:nvPicPr>
            <p:cNvPr id="21" name="图形 20">
              <a:extLst>
                <a:ext uri="{FF2B5EF4-FFF2-40B4-BE49-F238E27FC236}">
                  <a16:creationId xmlns:a16="http://schemas.microsoft.com/office/drawing/2014/main" id="{1755FC8A-2AB3-1F63-262F-6E6D1E09D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6612625" y="-137947"/>
              <a:ext cx="609600" cy="609600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BE0FEAF-853C-95A4-369A-F34FF66D69F3}"/>
                </a:ext>
              </a:extLst>
            </p:cNvPr>
            <p:cNvSpPr txBox="1"/>
            <p:nvPr/>
          </p:nvSpPr>
          <p:spPr>
            <a:xfrm>
              <a:off x="-6966059" y="561284"/>
              <a:ext cx="1316467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3B3B3B"/>
                  </a:solidFill>
                  <a:latin typeface="Consolas" panose="020B0609020204030204" pitchFamily="49" charset="0"/>
                </a:rPr>
                <a:t>Rust</a:t>
              </a:r>
            </a:p>
            <a:p>
              <a:pPr algn="ctr"/>
              <a:r>
                <a:rPr lang="en-US" altLang="zh-CN" sz="2400" b="1" dirty="0">
                  <a:solidFill>
                    <a:srgbClr val="3B3B3B"/>
                  </a:solidFill>
                  <a:latin typeface="Consolas" panose="020B0609020204030204" pitchFamily="49" charset="0"/>
                </a:rPr>
                <a:t>Code </a:t>
              </a:r>
            </a:p>
            <a:p>
              <a:pPr algn="ctr"/>
              <a:r>
                <a:rPr lang="en-US" altLang="zh-CN" sz="2400" b="1" dirty="0">
                  <a:solidFill>
                    <a:srgbClr val="3B3B3B"/>
                  </a:solidFill>
                  <a:latin typeface="Consolas" panose="020B0609020204030204" pitchFamily="49" charset="0"/>
                </a:rPr>
                <a:t>Tree</a:t>
              </a:r>
            </a:p>
          </p:txBody>
        </p:sp>
      </p:grp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33FA31BF-1FAC-D0FB-0B65-B642BB85E5E3}"/>
              </a:ext>
            </a:extLst>
          </p:cNvPr>
          <p:cNvCxnSpPr>
            <a:cxnSpLocks/>
            <a:stCxn id="7" idx="3"/>
            <a:endCxn id="15" idx="0"/>
          </p:cNvCxnSpPr>
          <p:nvPr/>
        </p:nvCxnSpPr>
        <p:spPr>
          <a:xfrm>
            <a:off x="15711339" y="5749012"/>
            <a:ext cx="481277" cy="2251789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7A21C9B-317A-2E00-F64B-F4B6B4F91D00}"/>
              </a:ext>
            </a:extLst>
          </p:cNvPr>
          <p:cNvGrpSpPr/>
          <p:nvPr/>
        </p:nvGrpSpPr>
        <p:grpSpPr>
          <a:xfrm>
            <a:off x="17738323" y="4344200"/>
            <a:ext cx="3756580" cy="733579"/>
            <a:chOff x="3752985" y="-1057701"/>
            <a:chExt cx="3756580" cy="733579"/>
          </a:xfrm>
        </p:grpSpPr>
        <p:sp>
          <p:nvSpPr>
            <p:cNvPr id="25" name="动作按钮: 文档 2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049F6B35-3D28-C74C-11E8-9B4245C7A15E}"/>
                </a:ext>
              </a:extLst>
            </p:cNvPr>
            <p:cNvSpPr/>
            <p:nvPr/>
          </p:nvSpPr>
          <p:spPr>
            <a:xfrm>
              <a:off x="3752985" y="-1057701"/>
              <a:ext cx="696562" cy="733579"/>
            </a:xfrm>
            <a:prstGeom prst="actionButton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73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45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19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91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864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36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10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382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R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文本框 145">
              <a:extLst>
                <a:ext uri="{FF2B5EF4-FFF2-40B4-BE49-F238E27FC236}">
                  <a16:creationId xmlns:a16="http://schemas.microsoft.com/office/drawing/2014/main" id="{EF1CE763-7A48-9FDC-466C-BA9B249D49C3}"/>
                </a:ext>
              </a:extLst>
            </p:cNvPr>
            <p:cNvSpPr txBox="1"/>
            <p:nvPr/>
          </p:nvSpPr>
          <p:spPr>
            <a:xfrm>
              <a:off x="4792634" y="-921745"/>
              <a:ext cx="271693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3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45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19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91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64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36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10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82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>
                  <a:solidFill>
                    <a:srgbClr val="3B3B3B"/>
                  </a:solidFill>
                  <a:latin typeface="Consolas" panose="020B0609020204030204" pitchFamily="49" charset="0"/>
                </a:rPr>
                <a:t>kernel crate</a:t>
              </a:r>
            </a:p>
          </p:txBody>
        </p:sp>
      </p:grp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09DC80C5-9BEA-C365-C4F5-E3ED2CDCCAE7}"/>
              </a:ext>
            </a:extLst>
          </p:cNvPr>
          <p:cNvCxnSpPr>
            <a:cxnSpLocks/>
          </p:cNvCxnSpPr>
          <p:nvPr/>
        </p:nvCxnSpPr>
        <p:spPr>
          <a:xfrm flipV="1">
            <a:off x="22270295" y="8514050"/>
            <a:ext cx="337300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00ACEB2A-3991-8092-DD5D-2036D848CD58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3601094" y="8520400"/>
            <a:ext cx="285237" cy="508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动作按钮: 文档 2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13E7A7D-9F33-D857-00AE-93ED726F9F0B}"/>
              </a:ext>
            </a:extLst>
          </p:cNvPr>
          <p:cNvSpPr/>
          <p:nvPr/>
        </p:nvSpPr>
        <p:spPr>
          <a:xfrm>
            <a:off x="24428312" y="4370119"/>
            <a:ext cx="696562" cy="733579"/>
          </a:xfrm>
          <a:prstGeom prst="actionButton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3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45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19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91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64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36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10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82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R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文本框 145">
            <a:extLst>
              <a:ext uri="{FF2B5EF4-FFF2-40B4-BE49-F238E27FC236}">
                <a16:creationId xmlns:a16="http://schemas.microsoft.com/office/drawing/2014/main" id="{5D8D0C89-FAEC-D6F0-6B8A-797852C2910F}"/>
              </a:ext>
            </a:extLst>
          </p:cNvPr>
          <p:cNvSpPr txBox="1"/>
          <p:nvPr/>
        </p:nvSpPr>
        <p:spPr>
          <a:xfrm>
            <a:off x="25630658" y="4506075"/>
            <a:ext cx="25866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3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5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9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1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64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36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10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82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3B3B3B"/>
                </a:solidFill>
                <a:latin typeface="Consolas" panose="020B0609020204030204" pitchFamily="49" charset="0"/>
              </a:rPr>
              <a:t>drivers crate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4ED7BD6-8BB8-FCDF-5EDD-0D288C47534E}"/>
              </a:ext>
            </a:extLst>
          </p:cNvPr>
          <p:cNvSpPr txBox="1"/>
          <p:nvPr/>
        </p:nvSpPr>
        <p:spPr>
          <a:xfrm>
            <a:off x="24001032" y="5182934"/>
            <a:ext cx="5144064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// samples/rust/rust_chrdev.rs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module! 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type: </a:t>
            </a:r>
            <a:r>
              <a:rPr lang="en-US" altLang="zh-CN" sz="2000" dirty="0" err="1">
                <a:latin typeface="Consolas" panose="020B0609020204030204" pitchFamily="49" charset="0"/>
              </a:rPr>
              <a:t>RustChrdev</a:t>
            </a:r>
            <a:r>
              <a:rPr lang="en-US" altLang="zh-CN" sz="2000" dirty="0">
                <a:latin typeface="Consolas" panose="020B0609020204030204" pitchFamily="49" charset="0"/>
              </a:rPr>
              <a:t>, ……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struct </a:t>
            </a:r>
            <a:r>
              <a:rPr lang="en-US" altLang="zh-CN" sz="2000" dirty="0" err="1">
                <a:latin typeface="Consolas" panose="020B0609020204030204" pitchFamily="49" charset="0"/>
              </a:rPr>
              <a:t>RustFile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struct </a:t>
            </a:r>
            <a:r>
              <a:rPr lang="en-US" altLang="zh-CN" sz="2000" dirty="0" err="1">
                <a:latin typeface="Consolas" panose="020B0609020204030204" pitchFamily="49" charset="0"/>
              </a:rPr>
              <a:t>RustChrdev</a:t>
            </a:r>
            <a:r>
              <a:rPr lang="en-US" altLang="zh-CN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dev: Pin&lt;Box&lt;</a:t>
            </a:r>
            <a:r>
              <a:rPr lang="en-US" altLang="zh-CN" sz="2000" dirty="0" err="1">
                <a:latin typeface="Consolas" panose="020B0609020204030204" pitchFamily="49" charset="0"/>
              </a:rPr>
              <a:t>chrdev</a:t>
            </a:r>
            <a:r>
              <a:rPr lang="en-US" altLang="zh-CN" sz="2000" dirty="0">
                <a:latin typeface="Consolas" panose="020B0609020204030204" pitchFamily="49" charset="0"/>
              </a:rPr>
              <a:t>::Reg&lt;2&gt;&gt;&gt;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latin typeface="Consolas" panose="020B0609020204030204" pitchFamily="49" charset="0"/>
              </a:rPr>
              <a:t>impl</a:t>
            </a:r>
            <a:r>
              <a:rPr lang="en-US" altLang="zh-CN" sz="2000" dirty="0">
                <a:latin typeface="Consolas" panose="020B0609020204030204" pitchFamily="49" charset="0"/>
              </a:rPr>
              <a:t> Module for </a:t>
            </a:r>
            <a:r>
              <a:rPr lang="en-US" altLang="zh-CN" sz="2000" dirty="0" err="1">
                <a:latin typeface="Consolas" panose="020B0609020204030204" pitchFamily="49" charset="0"/>
              </a:rPr>
              <a:t>RustChrdev</a:t>
            </a:r>
            <a:r>
              <a:rPr lang="en-US" altLang="zh-CN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</a:t>
            </a:r>
            <a:r>
              <a:rPr lang="en-US" altLang="zh-CN" sz="2000" dirty="0" err="1">
                <a:latin typeface="Consolas" panose="020B0609020204030204" pitchFamily="49" charset="0"/>
              </a:rPr>
              <a:t>fn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init</a:t>
            </a:r>
            <a:r>
              <a:rPr lang="en-US" altLang="zh-CN" sz="2000" dirty="0">
                <a:latin typeface="Consolas" panose="020B0609020204030204" pitchFamily="49" charset="0"/>
              </a:rPr>
              <a:t>(……) -&gt; Result&lt;Self&gt; {</a:t>
            </a:r>
            <a:br>
              <a:rPr lang="en-US" altLang="zh-CN" sz="2000" dirty="0">
                <a:latin typeface="Consolas" panose="020B0609020204030204" pitchFamily="49" charset="0"/>
              </a:rPr>
            </a:br>
            <a:r>
              <a:rPr lang="en-US" altLang="zh-CN" sz="2000" dirty="0">
                <a:latin typeface="Consolas" panose="020B0609020204030204" pitchFamily="49" charset="0"/>
              </a:rPr>
              <a:t>        let mut </a:t>
            </a:r>
            <a:r>
              <a:rPr lang="en-US" altLang="zh-CN" sz="2000" dirty="0" err="1">
                <a:latin typeface="Consolas" panose="020B0609020204030204" pitchFamily="49" charset="0"/>
              </a:rPr>
              <a:t>chr</a:t>
            </a:r>
            <a:r>
              <a:rPr lang="en-US" altLang="zh-CN" sz="2000" dirty="0"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latin typeface="Consolas" panose="020B0609020204030204" pitchFamily="49" charset="0"/>
              </a:rPr>
              <a:t>chrdev</a:t>
            </a:r>
            <a:r>
              <a:rPr lang="en-US" altLang="zh-CN" sz="2000" dirty="0">
                <a:latin typeface="Consolas" panose="020B0609020204030204" pitchFamily="49" charset="0"/>
              </a:rPr>
              <a:t>::Reg::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   </a:t>
            </a:r>
            <a:r>
              <a:rPr lang="en-US" altLang="zh-CN" sz="2000" dirty="0" err="1">
                <a:latin typeface="Consolas" panose="020B0609020204030204" pitchFamily="49" charset="0"/>
              </a:rPr>
              <a:t>new_pinned</a:t>
            </a:r>
            <a:r>
              <a:rPr lang="en-US" altLang="zh-CN" sz="2000" dirty="0">
                <a:latin typeface="Consolas" panose="020B0609020204030204" pitchFamily="49" charset="0"/>
              </a:rPr>
              <a:t>(……)?;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   </a:t>
            </a:r>
            <a:r>
              <a:rPr lang="en-US" altLang="zh-CN" sz="2000" dirty="0" err="1">
                <a:latin typeface="Consolas" panose="020B0609020204030204" pitchFamily="49" charset="0"/>
              </a:rPr>
              <a:t>chr.as_mut</a:t>
            </a:r>
            <a:r>
              <a:rPr lang="en-US" altLang="zh-CN" sz="2000" dirty="0">
                <a:latin typeface="Consolas" panose="020B0609020204030204" pitchFamily="49" charset="0"/>
              </a:rPr>
              <a:t>().register::&lt;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   </a:t>
            </a:r>
            <a:r>
              <a:rPr lang="en-US" altLang="zh-CN" sz="2000" dirty="0" err="1">
                <a:latin typeface="Consolas" panose="020B0609020204030204" pitchFamily="49" charset="0"/>
              </a:rPr>
              <a:t>RustFile</a:t>
            </a:r>
            <a:r>
              <a:rPr lang="en-US" altLang="zh-CN" sz="2000" dirty="0">
                <a:latin typeface="Consolas" panose="020B0609020204030204" pitchFamily="49" charset="0"/>
              </a:rPr>
              <a:t>&gt;()?;</a:t>
            </a:r>
            <a:br>
              <a:rPr lang="en-US" altLang="zh-CN" sz="2000" dirty="0">
                <a:latin typeface="Consolas" panose="020B0609020204030204" pitchFamily="49" charset="0"/>
              </a:rPr>
            </a:br>
            <a:r>
              <a:rPr lang="en-US" altLang="zh-CN" sz="2000" dirty="0">
                <a:latin typeface="Consolas" panose="020B0609020204030204" pitchFamily="49" charset="0"/>
              </a:rPr>
              <a:t>        Ok(</a:t>
            </a:r>
            <a:r>
              <a:rPr lang="en-US" altLang="zh-CN" sz="2000" dirty="0" err="1">
                <a:latin typeface="Consolas" panose="020B0609020204030204" pitchFamily="49" charset="0"/>
              </a:rPr>
              <a:t>RustChrdev</a:t>
            </a:r>
            <a:r>
              <a:rPr lang="en-US" altLang="zh-CN" sz="2000" dirty="0">
                <a:latin typeface="Consolas" panose="020B0609020204030204" pitchFamily="49" charset="0"/>
              </a:rPr>
              <a:t> { dev: </a:t>
            </a:r>
            <a:r>
              <a:rPr lang="en-US" altLang="zh-CN" sz="2000" dirty="0" err="1">
                <a:latin typeface="Consolas" panose="020B0609020204030204" pitchFamily="49" charset="0"/>
              </a:rPr>
              <a:t>chr</a:t>
            </a:r>
            <a:r>
              <a:rPr lang="en-US" altLang="zh-CN" sz="2000" dirty="0">
                <a:latin typeface="Consolas" panose="020B0609020204030204" pitchFamily="49" charset="0"/>
              </a:rPr>
              <a:t> })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latin typeface="Consolas" panose="020B0609020204030204" pitchFamily="49" charset="0"/>
              </a:rPr>
              <a:t>impl</a:t>
            </a:r>
            <a:r>
              <a:rPr lang="en-US" altLang="zh-CN" sz="2000" dirty="0">
                <a:latin typeface="Consolas" panose="020B0609020204030204" pitchFamily="49" charset="0"/>
              </a:rPr>
              <a:t> Drop for </a:t>
            </a:r>
            <a:r>
              <a:rPr lang="en-US" altLang="zh-CN" sz="2000" dirty="0" err="1">
                <a:latin typeface="Consolas" panose="020B0609020204030204" pitchFamily="49" charset="0"/>
              </a:rPr>
              <a:t>RustChrdev</a:t>
            </a:r>
            <a:r>
              <a:rPr lang="en-US" altLang="zh-CN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   </a:t>
            </a:r>
            <a:r>
              <a:rPr lang="en-US" altLang="zh-CN" sz="2000" dirty="0" err="1">
                <a:latin typeface="Consolas" panose="020B0609020204030204" pitchFamily="49" charset="0"/>
              </a:rPr>
              <a:t>fn</a:t>
            </a:r>
            <a:r>
              <a:rPr lang="en-US" altLang="zh-CN" sz="2000" dirty="0">
                <a:latin typeface="Consolas" panose="020B0609020204030204" pitchFamily="49" charset="0"/>
              </a:rPr>
              <a:t> drop(&amp;mut self) {……}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FB1FF5C-C114-F7D8-F96A-BD1056F13A55}"/>
              </a:ext>
            </a:extLst>
          </p:cNvPr>
          <p:cNvSpPr txBox="1"/>
          <p:nvPr/>
        </p:nvSpPr>
        <p:spPr>
          <a:xfrm>
            <a:off x="22219971" y="11137151"/>
            <a:ext cx="21705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B3B3B"/>
                </a:solidFill>
                <a:latin typeface="Consolas" panose="020B0609020204030204" pitchFamily="49" charset="0"/>
              </a:rPr>
              <a:t>Only Safe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0DCD450-89D7-E4AA-CB54-B56C7E32B7D6}"/>
              </a:ext>
            </a:extLst>
          </p:cNvPr>
          <p:cNvSpPr txBox="1"/>
          <p:nvPr/>
        </p:nvSpPr>
        <p:spPr>
          <a:xfrm>
            <a:off x="15731735" y="11051472"/>
            <a:ext cx="1194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Unsafe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74A5604D-B222-1AFC-1DF2-DF2FE82A99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276" y="8007499"/>
            <a:ext cx="744910" cy="886962"/>
          </a:xfrm>
          <a:prstGeom prst="rect">
            <a:avLst/>
          </a:prstGeom>
        </p:spPr>
      </p:pic>
      <p:sp>
        <p:nvSpPr>
          <p:cNvPr id="35" name="箭头: 右 34">
            <a:extLst>
              <a:ext uri="{FF2B5EF4-FFF2-40B4-BE49-F238E27FC236}">
                <a16:creationId xmlns:a16="http://schemas.microsoft.com/office/drawing/2014/main" id="{9665811A-B14C-19D7-2BAA-9E5D740B69EA}"/>
              </a:ext>
            </a:extLst>
          </p:cNvPr>
          <p:cNvSpPr/>
          <p:nvPr/>
        </p:nvSpPr>
        <p:spPr>
          <a:xfrm>
            <a:off x="6985214" y="4852215"/>
            <a:ext cx="1819792" cy="418795"/>
          </a:xfrm>
          <a:prstGeom prst="rightArrow">
            <a:avLst>
              <a:gd name="adj1" fmla="val 40807"/>
              <a:gd name="adj2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FFFD6493-6EF7-27C3-5B0C-5748663F3262}"/>
              </a:ext>
            </a:extLst>
          </p:cNvPr>
          <p:cNvSpPr/>
          <p:nvPr/>
        </p:nvSpPr>
        <p:spPr>
          <a:xfrm>
            <a:off x="6962859" y="6434724"/>
            <a:ext cx="1834811" cy="418795"/>
          </a:xfrm>
          <a:prstGeom prst="rightArrow">
            <a:avLst>
              <a:gd name="adj1" fmla="val 40807"/>
              <a:gd name="adj2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2CE6447-FD9B-19A4-8227-8E5704E161C0}"/>
              </a:ext>
            </a:extLst>
          </p:cNvPr>
          <p:cNvSpPr txBox="1"/>
          <p:nvPr/>
        </p:nvSpPr>
        <p:spPr>
          <a:xfrm>
            <a:off x="6818899" y="4414989"/>
            <a:ext cx="2022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3B3B3B"/>
                </a:solidFill>
                <a:latin typeface="Consolas" panose="020B0609020204030204" pitchFamily="49" charset="0"/>
              </a:rPr>
              <a:t>RFL modify</a:t>
            </a:r>
          </a:p>
        </p:txBody>
      </p:sp>
      <p:sp>
        <p:nvSpPr>
          <p:cNvPr id="38" name="文本框 220">
            <a:extLst>
              <a:ext uri="{FF2B5EF4-FFF2-40B4-BE49-F238E27FC236}">
                <a16:creationId xmlns:a16="http://schemas.microsoft.com/office/drawing/2014/main" id="{55E427FE-FCAA-580E-6031-31D09A8D40A2}"/>
              </a:ext>
            </a:extLst>
          </p:cNvPr>
          <p:cNvSpPr txBox="1"/>
          <p:nvPr/>
        </p:nvSpPr>
        <p:spPr>
          <a:xfrm>
            <a:off x="6717265" y="6031071"/>
            <a:ext cx="2428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3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5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9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1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64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36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10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82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rgbClr val="3B3B3B"/>
                </a:solidFill>
                <a:latin typeface="Consolas" panose="020B0609020204030204" pitchFamily="49" charset="0"/>
              </a:rPr>
              <a:t>Use Directly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063C3DA-EB92-F584-8A79-2EA442748344}"/>
              </a:ext>
            </a:extLst>
          </p:cNvPr>
          <p:cNvSpPr/>
          <p:nvPr/>
        </p:nvSpPr>
        <p:spPr>
          <a:xfrm>
            <a:off x="9045380" y="4384305"/>
            <a:ext cx="6481371" cy="13869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6C2F6D1-91D0-E943-F132-C1D904A3A29A}"/>
              </a:ext>
            </a:extLst>
          </p:cNvPr>
          <p:cNvGrpSpPr/>
          <p:nvPr/>
        </p:nvGrpSpPr>
        <p:grpSpPr>
          <a:xfrm>
            <a:off x="9008194" y="4401155"/>
            <a:ext cx="7049916" cy="1357618"/>
            <a:chOff x="-5723806" y="-1148745"/>
            <a:chExt cx="7049916" cy="1357618"/>
          </a:xfrm>
        </p:grpSpPr>
        <p:sp>
          <p:nvSpPr>
            <p:cNvPr id="41" name="动作按钮: 文档 40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27202E72-A39A-00E1-3A0E-8AFC842114EA}"/>
                </a:ext>
              </a:extLst>
            </p:cNvPr>
            <p:cNvSpPr/>
            <p:nvPr/>
          </p:nvSpPr>
          <p:spPr>
            <a:xfrm>
              <a:off x="-5286291" y="-1114788"/>
              <a:ext cx="696562" cy="733579"/>
            </a:xfrm>
            <a:prstGeom prst="actionButton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R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3C224D9-758B-F064-53AE-15863D8514E6}"/>
                </a:ext>
              </a:extLst>
            </p:cNvPr>
            <p:cNvSpPr txBox="1"/>
            <p:nvPr/>
          </p:nvSpPr>
          <p:spPr>
            <a:xfrm>
              <a:off x="-5723806" y="-284283"/>
              <a:ext cx="217058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 err="1">
                  <a:solidFill>
                    <a:srgbClr val="3B3B3B"/>
                  </a:solidFill>
                  <a:latin typeface="Consolas" panose="020B0609020204030204" pitchFamily="49" charset="0"/>
                </a:rPr>
                <a:t>alloc</a:t>
              </a:r>
              <a:r>
                <a:rPr lang="en-US" altLang="zh-CN" sz="2400" b="1" dirty="0">
                  <a:solidFill>
                    <a:srgbClr val="3B3B3B"/>
                  </a:solidFill>
                  <a:latin typeface="Consolas" panose="020B0609020204030204" pitchFamily="49" charset="0"/>
                </a:rPr>
                <a:t> crate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9D8B210-36F5-4AD6-948A-37D390514448}"/>
                </a:ext>
              </a:extLst>
            </p:cNvPr>
            <p:cNvSpPr txBox="1"/>
            <p:nvPr/>
          </p:nvSpPr>
          <p:spPr>
            <a:xfrm>
              <a:off x="-4162779" y="-806790"/>
              <a:ext cx="5488889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    struct </a:t>
              </a:r>
              <a:r>
                <a:rPr lang="en-US" altLang="zh-CN" sz="2000" b="0" dirty="0" err="1">
                  <a:effectLst/>
                  <a:latin typeface="Consolas" panose="020B0609020204030204" pitchFamily="49" charset="0"/>
                </a:rPr>
                <a:t>Vec</a:t>
              </a:r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&lt;T, A&gt; {</a:t>
              </a:r>
            </a:p>
            <a:p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2000" dirty="0">
                  <a:latin typeface="Consolas" panose="020B0609020204030204" pitchFamily="49" charset="0"/>
                </a:rPr>
                <a:t>       </a:t>
              </a:r>
              <a:r>
                <a:rPr lang="en-US" altLang="zh-CN" sz="2000" b="0" dirty="0" err="1">
                  <a:effectLst/>
                  <a:latin typeface="Consolas" panose="020B0609020204030204" pitchFamily="49" charset="0"/>
                </a:rPr>
                <a:t>buf</a:t>
              </a:r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zh-CN" sz="2000" b="0" dirty="0" err="1">
                  <a:effectLst/>
                  <a:latin typeface="Consolas" panose="020B0609020204030204" pitchFamily="49" charset="0"/>
                </a:rPr>
                <a:t>RawVec</a:t>
              </a:r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&lt;T, A&gt;,</a:t>
              </a:r>
            </a:p>
            <a:p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           </a:t>
              </a:r>
              <a:r>
                <a:rPr lang="en-US" altLang="zh-CN" sz="2000" b="0" dirty="0" err="1">
                  <a:effectLst/>
                  <a:latin typeface="Consolas" panose="020B0609020204030204" pitchFamily="49" charset="0"/>
                </a:rPr>
                <a:t>len</a:t>
              </a:r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zh-CN" sz="2000" b="0" dirty="0" err="1">
                  <a:effectLst/>
                  <a:latin typeface="Consolas" panose="020B0609020204030204" pitchFamily="49" charset="0"/>
                </a:rPr>
                <a:t>usize</a:t>
              </a:r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, }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042157E-41C0-6258-CD7B-4725A2A8BEAB}"/>
                </a:ext>
              </a:extLst>
            </p:cNvPr>
            <p:cNvSpPr txBox="1"/>
            <p:nvPr/>
          </p:nvSpPr>
          <p:spPr>
            <a:xfrm>
              <a:off x="-4172728" y="-1148745"/>
              <a:ext cx="51198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</a:rPr>
                <a:t>    </a:t>
              </a:r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struct Box&lt;T, A</a:t>
              </a:r>
              <a:r>
                <a:rPr lang="en-US" altLang="zh-CN" sz="2000" dirty="0">
                  <a:latin typeface="Consolas" panose="020B0609020204030204" pitchFamily="49" charset="0"/>
                </a:rPr>
                <a:t>&gt;</a:t>
              </a:r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(Unique&lt;T&gt;, A);</a:t>
              </a:r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992DCA1B-1167-2B1A-9118-E41C6EFE3746}"/>
              </a:ext>
            </a:extLst>
          </p:cNvPr>
          <p:cNvSpPr/>
          <p:nvPr/>
        </p:nvSpPr>
        <p:spPr>
          <a:xfrm>
            <a:off x="9045379" y="5845183"/>
            <a:ext cx="6481371" cy="125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92A46B6-CC1D-BC5C-D169-EDEF5698F324}"/>
              </a:ext>
            </a:extLst>
          </p:cNvPr>
          <p:cNvGrpSpPr/>
          <p:nvPr/>
        </p:nvGrpSpPr>
        <p:grpSpPr>
          <a:xfrm>
            <a:off x="9008194" y="5885871"/>
            <a:ext cx="6365845" cy="1282058"/>
            <a:chOff x="-5723806" y="335971"/>
            <a:chExt cx="6365845" cy="1282058"/>
          </a:xfrm>
        </p:grpSpPr>
        <p:sp>
          <p:nvSpPr>
            <p:cNvPr id="47" name="动作按钮: 文档 4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234B371-2582-2792-FAB5-F91FE9FA50A6}"/>
                </a:ext>
              </a:extLst>
            </p:cNvPr>
            <p:cNvSpPr/>
            <p:nvPr/>
          </p:nvSpPr>
          <p:spPr>
            <a:xfrm>
              <a:off x="-5257475" y="423960"/>
              <a:ext cx="696562" cy="733579"/>
            </a:xfrm>
            <a:prstGeom prst="actionButton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R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3AAF262-CDAE-BDE7-7709-18BB585FB16F}"/>
                </a:ext>
              </a:extLst>
            </p:cNvPr>
            <p:cNvSpPr txBox="1"/>
            <p:nvPr/>
          </p:nvSpPr>
          <p:spPr>
            <a:xfrm>
              <a:off x="-5723806" y="1156364"/>
              <a:ext cx="217058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rgbClr val="3B3B3B"/>
                  </a:solidFill>
                  <a:latin typeface="Consolas" panose="020B0609020204030204" pitchFamily="49" charset="0"/>
                </a:rPr>
                <a:t>core crate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94FBE6C-C4DF-8DF6-746A-1605525EFF2D}"/>
                </a:ext>
              </a:extLst>
            </p:cNvPr>
            <p:cNvSpPr txBox="1"/>
            <p:nvPr/>
          </p:nvSpPr>
          <p:spPr>
            <a:xfrm>
              <a:off x="-3573897" y="335971"/>
              <a:ext cx="421593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pub struct </a:t>
              </a:r>
              <a:r>
                <a:rPr lang="en-US" altLang="zh-CN" sz="2000" b="0" dirty="0" err="1">
                  <a:effectLst/>
                  <a:latin typeface="Consolas" panose="020B0609020204030204" pitchFamily="49" charset="0"/>
                </a:rPr>
                <a:t>PhantomData</a:t>
              </a:r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&lt;T&gt;;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AA23732-EC88-C56C-FA67-14588A4359F8}"/>
                </a:ext>
              </a:extLst>
            </p:cNvPr>
            <p:cNvSpPr txBox="1"/>
            <p:nvPr/>
          </p:nvSpPr>
          <p:spPr>
            <a:xfrm>
              <a:off x="-3574252" y="701398"/>
              <a:ext cx="369278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pub struct </a:t>
              </a:r>
              <a:r>
                <a:rPr lang="en-US" altLang="zh-CN" sz="2000" b="0" dirty="0" err="1">
                  <a:effectLst/>
                  <a:latin typeface="Consolas" panose="020B0609020204030204" pitchFamily="49" charset="0"/>
                </a:rPr>
                <a:t>UnsafeCell</a:t>
              </a:r>
              <a:r>
                <a:rPr lang="en-US" altLang="zh-CN" sz="2000" b="0" dirty="0">
                  <a:effectLst/>
                  <a:latin typeface="Consolas" panose="020B0609020204030204" pitchFamily="49" charset="0"/>
                </a:rPr>
                <a:t>&lt;T&gt; { value: T}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CBA7801-2437-5A64-C74B-4467E3A85FD1}"/>
              </a:ext>
            </a:extLst>
          </p:cNvPr>
          <p:cNvGrpSpPr/>
          <p:nvPr/>
        </p:nvGrpSpPr>
        <p:grpSpPr>
          <a:xfrm>
            <a:off x="11095906" y="9436222"/>
            <a:ext cx="4406951" cy="1432396"/>
            <a:chOff x="-3852884" y="3346928"/>
            <a:chExt cx="4406951" cy="1432396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EDF29CD-2E11-5868-B47A-8AC8ABB38521}"/>
                </a:ext>
              </a:extLst>
            </p:cNvPr>
            <p:cNvSpPr/>
            <p:nvPr/>
          </p:nvSpPr>
          <p:spPr>
            <a:xfrm>
              <a:off x="-3852884" y="3346928"/>
              <a:ext cx="4406951" cy="13660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4F8AC510-5D2C-BD96-1D6F-DE991C45E067}"/>
                </a:ext>
              </a:extLst>
            </p:cNvPr>
            <p:cNvGrpSpPr/>
            <p:nvPr/>
          </p:nvGrpSpPr>
          <p:grpSpPr>
            <a:xfrm>
              <a:off x="-3748202" y="3515859"/>
              <a:ext cx="3995072" cy="1263465"/>
              <a:chOff x="148520" y="8199783"/>
              <a:chExt cx="3995072" cy="1263465"/>
            </a:xfrm>
          </p:grpSpPr>
          <p:sp>
            <p:nvSpPr>
              <p:cNvPr id="54" name="动作按钮: 文档 53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9D9101EA-8DD1-88A2-F965-0342E0902A86}"/>
                  </a:ext>
                </a:extLst>
              </p:cNvPr>
              <p:cNvSpPr/>
              <p:nvPr/>
            </p:nvSpPr>
            <p:spPr>
              <a:xfrm>
                <a:off x="464638" y="8199783"/>
                <a:ext cx="696562" cy="733579"/>
              </a:xfrm>
              <a:prstGeom prst="actionButtonDocumen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R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4C19533-969D-9CD0-B23A-20BB8AE6F49B}"/>
                  </a:ext>
                </a:extLst>
              </p:cNvPr>
              <p:cNvSpPr txBox="1"/>
              <p:nvPr/>
            </p:nvSpPr>
            <p:spPr>
              <a:xfrm>
                <a:off x="148520" y="9001583"/>
                <a:ext cx="29964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bindings crate</a:t>
                </a: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24D42B8-2A48-C57B-80F5-1FDD79B5815F}"/>
                  </a:ext>
                </a:extLst>
              </p:cNvPr>
              <p:cNvSpPr txBox="1"/>
              <p:nvPr/>
            </p:nvSpPr>
            <p:spPr>
              <a:xfrm>
                <a:off x="1399147" y="8244570"/>
                <a:ext cx="274444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Consolas" panose="020B0609020204030204" pitchFamily="49" charset="0"/>
                  </a:rPr>
                  <a:t>pub struct </a:t>
                </a:r>
                <a:r>
                  <a:rPr lang="en-US" altLang="zh-CN" sz="2000" dirty="0" err="1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cdev</a:t>
                </a:r>
                <a:r>
                  <a:rPr lang="en-US" altLang="zh-CN" sz="2000" dirty="0">
                    <a:latin typeface="Consolas" panose="020B0609020204030204" pitchFamily="49" charset="0"/>
                  </a:rPr>
                  <a:t> {}</a:t>
                </a:r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3C4F0F70-63F6-CE48-C44E-49B0F6F03F55}"/>
              </a:ext>
            </a:extLst>
          </p:cNvPr>
          <p:cNvGrpSpPr/>
          <p:nvPr/>
        </p:nvGrpSpPr>
        <p:grpSpPr>
          <a:xfrm>
            <a:off x="8430871" y="9295929"/>
            <a:ext cx="1568273" cy="1587024"/>
            <a:chOff x="-5710670" y="4892498"/>
            <a:chExt cx="1568273" cy="1587024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6E59D4DC-358E-5DDA-22DE-237FF9420DFF}"/>
                </a:ext>
              </a:extLst>
            </p:cNvPr>
            <p:cNvSpPr txBox="1"/>
            <p:nvPr/>
          </p:nvSpPr>
          <p:spPr>
            <a:xfrm>
              <a:off x="-5710670" y="4892498"/>
              <a:ext cx="156827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3B3B3B"/>
                  </a:solidFill>
                  <a:latin typeface="Consolas" panose="020B0609020204030204" pitchFamily="49" charset="0"/>
                </a:rPr>
                <a:t>Rust</a:t>
              </a:r>
            </a:p>
            <a:p>
              <a:pPr algn="ctr"/>
              <a:r>
                <a:rPr lang="en-US" altLang="zh-CN" sz="2400" b="1" dirty="0" err="1">
                  <a:solidFill>
                    <a:srgbClr val="3B3B3B"/>
                  </a:solidFill>
                  <a:latin typeface="Consolas" panose="020B0609020204030204" pitchFamily="49" charset="0"/>
                </a:rPr>
                <a:t>bindgen</a:t>
              </a:r>
              <a:endParaRPr lang="en-US" altLang="zh-CN" sz="2400" b="1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22D87BC5-0EDE-AC8D-D79F-D717DAE007CB}"/>
                </a:ext>
              </a:extLst>
            </p:cNvPr>
            <p:cNvGrpSpPr/>
            <p:nvPr/>
          </p:nvGrpSpPr>
          <p:grpSpPr>
            <a:xfrm>
              <a:off x="-5280449" y="5793359"/>
              <a:ext cx="720269" cy="686163"/>
              <a:chOff x="5454123" y="1959267"/>
              <a:chExt cx="5956681" cy="5419217"/>
            </a:xfrm>
          </p:grpSpPr>
          <p:pic>
            <p:nvPicPr>
              <p:cNvPr id="60" name="图片 59">
                <a:extLst>
                  <a:ext uri="{FF2B5EF4-FFF2-40B4-BE49-F238E27FC236}">
                    <a16:creationId xmlns:a16="http://schemas.microsoft.com/office/drawing/2014/main" id="{FE33AF7B-2999-A04A-4F40-D89F6430B4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4123" y="1959267"/>
                <a:ext cx="5128796" cy="5128797"/>
              </a:xfrm>
              <a:prstGeom prst="rect">
                <a:avLst/>
              </a:prstGeom>
            </p:spPr>
          </p:pic>
          <p:pic>
            <p:nvPicPr>
              <p:cNvPr id="61" name="图形 60">
                <a:extLst>
                  <a:ext uri="{FF2B5EF4-FFF2-40B4-BE49-F238E27FC236}">
                    <a16:creationId xmlns:a16="http://schemas.microsoft.com/office/drawing/2014/main" id="{73F0AE1E-7344-6BB5-AF53-4EBCC2AD90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469428" y="5437112"/>
                <a:ext cx="1941376" cy="1941372"/>
              </a:xfrm>
              <a:prstGeom prst="rect">
                <a:avLst/>
              </a:prstGeom>
            </p:spPr>
          </p:pic>
        </p:grpSp>
      </p:grpSp>
      <p:sp>
        <p:nvSpPr>
          <p:cNvPr id="62" name="矩形 61">
            <a:extLst>
              <a:ext uri="{FF2B5EF4-FFF2-40B4-BE49-F238E27FC236}">
                <a16:creationId xmlns:a16="http://schemas.microsoft.com/office/drawing/2014/main" id="{AF043CE3-FCA9-B23D-EB4F-184719F39993}"/>
              </a:ext>
            </a:extLst>
          </p:cNvPr>
          <p:cNvSpPr/>
          <p:nvPr/>
        </p:nvSpPr>
        <p:spPr>
          <a:xfrm>
            <a:off x="5963612" y="11217253"/>
            <a:ext cx="4353767" cy="15009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CD6C33A7-E94F-F0A3-BDB6-683A734BC945}"/>
              </a:ext>
            </a:extLst>
          </p:cNvPr>
          <p:cNvGrpSpPr/>
          <p:nvPr/>
        </p:nvGrpSpPr>
        <p:grpSpPr>
          <a:xfrm>
            <a:off x="5893514" y="11352155"/>
            <a:ext cx="4694058" cy="1342089"/>
            <a:chOff x="1659870" y="3943568"/>
            <a:chExt cx="4694058" cy="1342089"/>
          </a:xfrm>
        </p:grpSpPr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72EB7A36-E9FF-F326-0984-04D6C64C4DFD}"/>
                </a:ext>
              </a:extLst>
            </p:cNvPr>
            <p:cNvSpPr txBox="1"/>
            <p:nvPr/>
          </p:nvSpPr>
          <p:spPr>
            <a:xfrm>
              <a:off x="1659870" y="4823992"/>
              <a:ext cx="368750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include/</a:t>
              </a:r>
              <a:r>
                <a:rPr lang="en-US" altLang="zh-CN" sz="2400" b="1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linux</a:t>
              </a:r>
              <a:r>
                <a:rPr lang="en-US" altLang="zh-CN" sz="2400" b="1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zh-CN" sz="2400" b="1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cdev.h</a:t>
              </a:r>
              <a:endParaRPr lang="en-US" altLang="zh-CN" sz="2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动作按钮: 文档 6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C96339ED-9ED8-84BF-0F33-3A4E6CC86E7E}"/>
                </a:ext>
              </a:extLst>
            </p:cNvPr>
            <p:cNvSpPr/>
            <p:nvPr/>
          </p:nvSpPr>
          <p:spPr>
            <a:xfrm>
              <a:off x="1949985" y="3943568"/>
              <a:ext cx="696562" cy="733579"/>
            </a:xfrm>
            <a:prstGeom prst="actionButton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C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CA4798A-6FE8-3927-DAA0-E6BD44DDB9F1}"/>
                </a:ext>
              </a:extLst>
            </p:cNvPr>
            <p:cNvSpPr txBox="1"/>
            <p:nvPr/>
          </p:nvSpPr>
          <p:spPr>
            <a:xfrm>
              <a:off x="2958266" y="3959397"/>
              <a:ext cx="339566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struct </a:t>
              </a:r>
              <a:r>
                <a:rPr lang="en-US" altLang="zh-CN" sz="20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cdev</a:t>
              </a:r>
              <a:r>
                <a:rPr lang="en-US" altLang="zh-CN" sz="2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2000" dirty="0">
                  <a:latin typeface="Consolas" panose="020B0609020204030204" pitchFamily="49" charset="0"/>
                </a:rPr>
                <a:t>{……} __</a:t>
              </a:r>
              <a:r>
                <a:rPr lang="en-US" altLang="zh-CN" sz="2000" dirty="0" err="1">
                  <a:latin typeface="Consolas" panose="020B0609020204030204" pitchFamily="49" charset="0"/>
                </a:rPr>
                <a:t>randomize_layout</a:t>
              </a:r>
              <a:r>
                <a:rPr lang="en-US" altLang="zh-CN" sz="2000" dirty="0">
                  <a:latin typeface="Consolas" panose="020B0609020204030204" pitchFamily="49" charset="0"/>
                </a:rPr>
                <a:t>;</a:t>
              </a:r>
            </a:p>
          </p:txBody>
        </p:sp>
      </p:grpSp>
      <p:pic>
        <p:nvPicPr>
          <p:cNvPr id="67" name="图片 66">
            <a:extLst>
              <a:ext uri="{FF2B5EF4-FFF2-40B4-BE49-F238E27FC236}">
                <a16:creationId xmlns:a16="http://schemas.microsoft.com/office/drawing/2014/main" id="{AF21AB86-85DF-49A2-C56A-C6BE4A2BB3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966" y="9689550"/>
            <a:ext cx="799783" cy="799783"/>
          </a:xfrm>
          <a:prstGeom prst="rect">
            <a:avLst/>
          </a:prstGeom>
        </p:spPr>
      </p:pic>
      <p:sp>
        <p:nvSpPr>
          <p:cNvPr id="68" name="文本框 67">
            <a:extLst>
              <a:ext uri="{FF2B5EF4-FFF2-40B4-BE49-F238E27FC236}">
                <a16:creationId xmlns:a16="http://schemas.microsoft.com/office/drawing/2014/main" id="{D414A9EC-D1C3-1978-08E2-AB29EA90055B}"/>
              </a:ext>
            </a:extLst>
          </p:cNvPr>
          <p:cNvSpPr txBox="1"/>
          <p:nvPr/>
        </p:nvSpPr>
        <p:spPr>
          <a:xfrm>
            <a:off x="6524479" y="9506707"/>
            <a:ext cx="13430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rgbClr val="3B3B3B"/>
                </a:solidFill>
                <a:latin typeface="Consolas" panose="020B0609020204030204" pitchFamily="49" charset="0"/>
              </a:rPr>
              <a:t>Linux</a:t>
            </a:r>
            <a:endParaRPr lang="en-US" altLang="zh-CN" sz="2400" b="1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zh-CN" sz="2400" b="1" dirty="0">
                <a:solidFill>
                  <a:srgbClr val="3B3B3B"/>
                </a:solidFill>
                <a:latin typeface="Consolas" panose="020B0609020204030204" pitchFamily="49" charset="0"/>
              </a:rPr>
              <a:t>Code </a:t>
            </a:r>
          </a:p>
          <a:p>
            <a:pPr algn="ctr"/>
            <a:r>
              <a:rPr lang="en-US" altLang="zh-CN" sz="2400" b="1" dirty="0">
                <a:solidFill>
                  <a:srgbClr val="3B3B3B"/>
                </a:solidFill>
                <a:latin typeface="Consolas" panose="020B0609020204030204" pitchFamily="49" charset="0"/>
              </a:rPr>
              <a:t>Tree </a:t>
            </a:r>
          </a:p>
        </p:txBody>
      </p:sp>
      <p:sp>
        <p:nvSpPr>
          <p:cNvPr id="69" name="加号 68">
            <a:extLst>
              <a:ext uri="{FF2B5EF4-FFF2-40B4-BE49-F238E27FC236}">
                <a16:creationId xmlns:a16="http://schemas.microsoft.com/office/drawing/2014/main" id="{4185F06A-DB5C-C578-BFBE-491D048A546F}"/>
              </a:ext>
            </a:extLst>
          </p:cNvPr>
          <p:cNvSpPr/>
          <p:nvPr/>
        </p:nvSpPr>
        <p:spPr>
          <a:xfrm>
            <a:off x="7792313" y="9708716"/>
            <a:ext cx="715954" cy="796312"/>
          </a:xfrm>
          <a:prstGeom prst="mathPlu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0" name="等号 69">
            <a:extLst>
              <a:ext uri="{FF2B5EF4-FFF2-40B4-BE49-F238E27FC236}">
                <a16:creationId xmlns:a16="http://schemas.microsoft.com/office/drawing/2014/main" id="{58C20CE4-3B52-108A-3F62-6D0BA6A56049}"/>
              </a:ext>
            </a:extLst>
          </p:cNvPr>
          <p:cNvSpPr/>
          <p:nvPr/>
        </p:nvSpPr>
        <p:spPr>
          <a:xfrm>
            <a:off x="9898022" y="9772335"/>
            <a:ext cx="832127" cy="738664"/>
          </a:xfrm>
          <a:prstGeom prst="mathEqual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44074A24-0813-0A1B-502A-D1DC80B011F4}"/>
              </a:ext>
            </a:extLst>
          </p:cNvPr>
          <p:cNvGrpSpPr/>
          <p:nvPr/>
        </p:nvGrpSpPr>
        <p:grpSpPr>
          <a:xfrm>
            <a:off x="11081395" y="7692398"/>
            <a:ext cx="4406951" cy="1404285"/>
            <a:chOff x="-3852884" y="3346928"/>
            <a:chExt cx="4406951" cy="1404285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FC8BDA-3E26-707B-DF63-D8A55B188AA0}"/>
                </a:ext>
              </a:extLst>
            </p:cNvPr>
            <p:cNvSpPr/>
            <p:nvPr/>
          </p:nvSpPr>
          <p:spPr>
            <a:xfrm>
              <a:off x="-3852884" y="3346928"/>
              <a:ext cx="4406951" cy="13660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A7D93EA3-D669-23C6-2552-4B2C81B91407}"/>
                </a:ext>
              </a:extLst>
            </p:cNvPr>
            <p:cNvGrpSpPr/>
            <p:nvPr/>
          </p:nvGrpSpPr>
          <p:grpSpPr>
            <a:xfrm>
              <a:off x="-3733507" y="3467044"/>
              <a:ext cx="4116204" cy="1284169"/>
              <a:chOff x="163215" y="8150968"/>
              <a:chExt cx="4116204" cy="1284169"/>
            </a:xfrm>
          </p:grpSpPr>
          <p:sp>
            <p:nvSpPr>
              <p:cNvPr id="74" name="动作按钮: 文档 73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02B114BE-3050-ADA6-77E1-6744DCDF9E50}"/>
                  </a:ext>
                </a:extLst>
              </p:cNvPr>
              <p:cNvSpPr/>
              <p:nvPr/>
            </p:nvSpPr>
            <p:spPr>
              <a:xfrm>
                <a:off x="471225" y="8209555"/>
                <a:ext cx="696562" cy="733579"/>
              </a:xfrm>
              <a:prstGeom prst="actionButtonDocumen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R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D314AD73-78DC-BF84-3D1E-8B7BCA17A1BA}"/>
                  </a:ext>
                </a:extLst>
              </p:cNvPr>
              <p:cNvSpPr txBox="1"/>
              <p:nvPr/>
            </p:nvSpPr>
            <p:spPr>
              <a:xfrm>
                <a:off x="163215" y="8973472"/>
                <a:ext cx="21705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macro crate</a:t>
                </a: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7E2F133-1B2A-88E6-D1E9-AF8F54F99065}"/>
                  </a:ext>
                </a:extLst>
              </p:cNvPr>
              <p:cNvSpPr txBox="1"/>
              <p:nvPr/>
            </p:nvSpPr>
            <p:spPr>
              <a:xfrm>
                <a:off x="1396405" y="8150968"/>
                <a:ext cx="288301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0" dirty="0" err="1">
                    <a:effectLst/>
                    <a:latin typeface="Consolas" panose="020B0609020204030204" pitchFamily="49" charset="0"/>
                  </a:rPr>
                  <a:t>fn</a:t>
                </a:r>
                <a:r>
                  <a:rPr lang="en-US" altLang="zh-CN" sz="2000" b="0" dirty="0">
                    <a:effectLst/>
                    <a:latin typeface="Consolas" panose="020B0609020204030204" pitchFamily="49" charset="0"/>
                  </a:rPr>
                  <a:t> module(</a:t>
                </a:r>
                <a:r>
                  <a:rPr lang="en-US" altLang="zh-CN" sz="2000" b="0" dirty="0" err="1">
                    <a:effectLst/>
                    <a:latin typeface="Consolas" panose="020B0609020204030204" pitchFamily="49" charset="0"/>
                  </a:rPr>
                  <a:t>ts</a:t>
                </a:r>
                <a:r>
                  <a:rPr lang="en-US" altLang="zh-CN" sz="2000" b="0" dirty="0">
                    <a:effectLst/>
                    <a:latin typeface="Consolas" panose="020B0609020204030204" pitchFamily="49" charset="0"/>
                  </a:rPr>
                  <a:t>: TS) </a:t>
                </a:r>
              </a:p>
              <a:p>
                <a:r>
                  <a:rPr lang="en-US" altLang="zh-CN" sz="2000" b="0" dirty="0">
                    <a:effectLst/>
                    <a:latin typeface="Consolas" panose="020B0609020204030204" pitchFamily="49" charset="0"/>
                  </a:rPr>
                  <a:t>-&gt; TS { inner(</a:t>
                </a:r>
                <a:r>
                  <a:rPr lang="en-US" altLang="zh-CN" sz="2000" b="0" dirty="0" err="1">
                    <a:effectLst/>
                    <a:latin typeface="Consolas" panose="020B0609020204030204" pitchFamily="49" charset="0"/>
                  </a:rPr>
                  <a:t>ts</a:t>
                </a:r>
                <a:r>
                  <a:rPr lang="en-US" altLang="zh-CN" sz="2000" b="0" dirty="0">
                    <a:effectLst/>
                    <a:latin typeface="Consolas" panose="020B0609020204030204" pitchFamily="49" charset="0"/>
                  </a:rPr>
                  <a:t>) }</a:t>
                </a:r>
              </a:p>
            </p:txBody>
          </p:sp>
        </p:grp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DF6E58BD-2523-C9C2-19E8-07112DEB61C7}"/>
              </a:ext>
            </a:extLst>
          </p:cNvPr>
          <p:cNvGrpSpPr/>
          <p:nvPr/>
        </p:nvGrpSpPr>
        <p:grpSpPr>
          <a:xfrm>
            <a:off x="11101997" y="11329673"/>
            <a:ext cx="4414516" cy="1384306"/>
            <a:chOff x="-3852884" y="3346928"/>
            <a:chExt cx="4414516" cy="1384306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7C318DF2-1225-856D-7A57-05BE08E37791}"/>
                </a:ext>
              </a:extLst>
            </p:cNvPr>
            <p:cNvSpPr/>
            <p:nvPr/>
          </p:nvSpPr>
          <p:spPr>
            <a:xfrm>
              <a:off x="-3852884" y="3346928"/>
              <a:ext cx="4406951" cy="13660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CC8BA3AF-DD90-A275-B594-D7EBC01268BC}"/>
                </a:ext>
              </a:extLst>
            </p:cNvPr>
            <p:cNvGrpSpPr/>
            <p:nvPr/>
          </p:nvGrpSpPr>
          <p:grpSpPr>
            <a:xfrm>
              <a:off x="-3747963" y="3440797"/>
              <a:ext cx="4309595" cy="1290437"/>
              <a:chOff x="148759" y="8124721"/>
              <a:chExt cx="4309595" cy="1290437"/>
            </a:xfrm>
          </p:grpSpPr>
          <p:sp>
            <p:nvSpPr>
              <p:cNvPr id="80" name="动作按钮: 文档 79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376227D2-6CE0-1675-C41B-BB1642408A0A}"/>
                  </a:ext>
                </a:extLst>
              </p:cNvPr>
              <p:cNvSpPr/>
              <p:nvPr/>
            </p:nvSpPr>
            <p:spPr>
              <a:xfrm>
                <a:off x="472674" y="8214316"/>
                <a:ext cx="696562" cy="733579"/>
              </a:xfrm>
              <a:prstGeom prst="actionButtonDocumen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R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A5C895E0-3688-829C-16DB-0CC24DE9C487}"/>
                  </a:ext>
                </a:extLst>
              </p:cNvPr>
              <p:cNvSpPr txBox="1"/>
              <p:nvPr/>
            </p:nvSpPr>
            <p:spPr>
              <a:xfrm>
                <a:off x="148759" y="8953493"/>
                <a:ext cx="30233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 err="1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builtin</a:t>
                </a:r>
                <a:r>
                  <a:rPr lang="en-US" altLang="zh-CN" sz="2400" b="1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 crate</a:t>
                </a: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E89B451A-6E01-F654-4450-67FC98309C43}"/>
                  </a:ext>
                </a:extLst>
              </p:cNvPr>
              <p:cNvSpPr txBox="1"/>
              <p:nvPr/>
            </p:nvSpPr>
            <p:spPr>
              <a:xfrm>
                <a:off x="1328599" y="8124721"/>
                <a:ext cx="312975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0" dirty="0" err="1">
                    <a:effectLst/>
                    <a:latin typeface="Consolas" panose="020B0609020204030204" pitchFamily="49" charset="0"/>
                  </a:rPr>
                  <a:t>define_panicking_intrinsics</a:t>
                </a:r>
                <a:r>
                  <a:rPr lang="en-US" altLang="zh-CN" sz="2000" b="0" dirty="0">
                    <a:effectLst/>
                    <a:latin typeface="Consolas" panose="020B0609020204030204" pitchFamily="49" charset="0"/>
                  </a:rPr>
                  <a:t> (……);</a:t>
                </a:r>
              </a:p>
            </p:txBody>
          </p:sp>
        </p:grp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09DE38FD-FBDD-7F6E-D702-33A02A3DFE46}"/>
              </a:ext>
            </a:extLst>
          </p:cNvPr>
          <p:cNvSpPr txBox="1"/>
          <p:nvPr/>
        </p:nvSpPr>
        <p:spPr>
          <a:xfrm>
            <a:off x="10203640" y="12887244"/>
            <a:ext cx="21705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B3B3B"/>
                </a:solidFill>
                <a:latin typeface="Consolas" panose="020B0609020204030204" pitchFamily="49" charset="0"/>
              </a:rPr>
              <a:t>(a)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192060D3-2F61-4DBA-31D2-3644E34E9A98}"/>
              </a:ext>
            </a:extLst>
          </p:cNvPr>
          <p:cNvSpPr txBox="1"/>
          <p:nvPr/>
        </p:nvSpPr>
        <p:spPr>
          <a:xfrm>
            <a:off x="19322240" y="12844094"/>
            <a:ext cx="21705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B3B3B"/>
                </a:solidFill>
                <a:latin typeface="Consolas" panose="020B0609020204030204" pitchFamily="49" charset="0"/>
              </a:rPr>
              <a:t>(b)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DA39EBF6-8C9C-0485-775C-933A36138101}"/>
              </a:ext>
            </a:extLst>
          </p:cNvPr>
          <p:cNvSpPr txBox="1"/>
          <p:nvPr/>
        </p:nvSpPr>
        <p:spPr>
          <a:xfrm>
            <a:off x="26177708" y="12844094"/>
            <a:ext cx="21705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B3B3B"/>
                </a:solidFill>
                <a:latin typeface="Consolas" panose="020B0609020204030204" pitchFamily="49" charset="0"/>
              </a:rPr>
              <a:t>(c)</a:t>
            </a:r>
          </a:p>
        </p:txBody>
      </p: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6B41DA12-66E9-66CB-1879-CCB5F7DF4028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 flipV="1">
            <a:off x="16721454" y="8520400"/>
            <a:ext cx="305144" cy="9239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019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1FA2FAB868093B48B49369FF899BC4E9" ma:contentTypeVersion="12" ma:contentTypeDescription="新建文档。" ma:contentTypeScope="" ma:versionID="611d5f9003961d08b5f0892d6bb2d7da">
  <xsd:schema xmlns:xsd="http://www.w3.org/2001/XMLSchema" xmlns:xs="http://www.w3.org/2001/XMLSchema" xmlns:p="http://schemas.microsoft.com/office/2006/metadata/properties" xmlns:ns3="7f1e91d4-8965-4162-96ab-05d4f423f3e9" targetNamespace="http://schemas.microsoft.com/office/2006/metadata/properties" ma:root="true" ma:fieldsID="723836bf041ddf392754109e4833b2b2" ns3:_="">
    <xsd:import namespace="7f1e91d4-8965-4162-96ab-05d4f423f3e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1e91d4-8965-4162-96ab-05d4f423f3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f1e91d4-8965-4162-96ab-05d4f423f3e9" xsi:nil="true"/>
  </documentManagement>
</p:properties>
</file>

<file path=customXml/itemProps1.xml><?xml version="1.0" encoding="utf-8"?>
<ds:datastoreItem xmlns:ds="http://schemas.openxmlformats.org/officeDocument/2006/customXml" ds:itemID="{AE752F95-5A3B-4114-A7FE-E348DD38F0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5E3408-2F66-4DF3-8266-01B647E1D9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1e91d4-8965-4162-96ab-05d4f423f3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9E9D58-E641-47EC-8917-518285736DE5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7f1e91d4-8965-4162-96ab-05d4f423f3e9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866</Words>
  <Application>Microsoft Macintosh PowerPoint</Application>
  <PresentationFormat>Custom</PresentationFormat>
  <Paragraphs>191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主题​​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lihongyu</dc:creator>
  <cp:lastModifiedBy>Guo, Liwei (lg8sp)</cp:lastModifiedBy>
  <cp:revision>9</cp:revision>
  <dcterms:created xsi:type="dcterms:W3CDTF">2024-01-07T12:18:15Z</dcterms:created>
  <dcterms:modified xsi:type="dcterms:W3CDTF">2024-01-22T06:22:29Z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0x0101001FA2FAB868093B48B49369FF899BC4E9</vt:lpwstr>
  </property>
</Properties>
</file>