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5" r:id="rId8"/>
    <p:sldId id="266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3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3" algn="l" defTabSz="9143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5" algn="l" defTabSz="9143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9" algn="l" defTabSz="9143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1" algn="l" defTabSz="9143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64" algn="l" defTabSz="9143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36" algn="l" defTabSz="9143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10" algn="l" defTabSz="9143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82" algn="l" defTabSz="9143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6703" autoAdjust="0"/>
  </p:normalViewPr>
  <p:slideViewPr>
    <p:cSldViewPr snapToGrid="0">
      <p:cViewPr>
        <p:scale>
          <a:sx n="150" d="100"/>
          <a:sy n="150" d="100"/>
        </p:scale>
        <p:origin x="632" y="2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175D0-E093-44CB-9300-997C9C10D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5C44B1-856A-4015-8B9D-44DD05FDD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0" indent="0" algn="ctr">
              <a:buNone/>
              <a:defRPr sz="1800"/>
            </a:lvl3pPr>
            <a:lvl4pPr marL="1371616" indent="0" algn="ctr">
              <a:buNone/>
              <a:defRPr sz="1600"/>
            </a:lvl4pPr>
            <a:lvl5pPr marL="1828821" indent="0" algn="ctr">
              <a:buNone/>
              <a:defRPr sz="1600"/>
            </a:lvl5pPr>
            <a:lvl6pPr marL="2286027" indent="0" algn="ctr">
              <a:buNone/>
              <a:defRPr sz="1600"/>
            </a:lvl6pPr>
            <a:lvl7pPr marL="2743233" indent="0" algn="ctr">
              <a:buNone/>
              <a:defRPr sz="1600"/>
            </a:lvl7pPr>
            <a:lvl8pPr marL="3200437" indent="0" algn="ctr">
              <a:buNone/>
              <a:defRPr sz="1600"/>
            </a:lvl8pPr>
            <a:lvl9pPr marL="3657643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6063CD-5FD6-43EC-94DB-100A8D7D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3CE1-D14E-4ED2-81C9-39EBCC1D1285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BE1D13-E026-45EA-AAE7-3E29E425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224FC1-F98A-4D76-87F0-F6A460368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56D1-88FB-4542-AC6E-2F3111E22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87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1BBAA-DD6F-4F7B-A22A-D133C498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C2FA18-0A84-419E-A844-0A5A6BD5B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677043-739F-44FB-AC49-FC6B0891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3CE1-D14E-4ED2-81C9-39EBCC1D1285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437A8-1473-45B3-A01C-827E3BAA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8E1016-9A57-4EE6-B618-5DFD0AF0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56D1-88FB-4542-AC6E-2F3111E22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35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B86468-E8BC-4C85-B370-D5208C7D2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4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07FCB6-DCC4-482E-B593-04F9BFABC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4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BD4ABC-66EB-4AC8-BA8A-70F97BDE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3CE1-D14E-4ED2-81C9-39EBCC1D1285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3CD47-86D6-422F-BB06-B6477DAA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D6875-B07B-4677-BC92-8A17FAD4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56D1-88FB-4542-AC6E-2F3111E22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6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2DE9E-8900-4441-9BEB-6957FD2C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4F33D-82A5-4690-8A6C-6E293AB6B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68C202-750F-4229-915E-821B46CE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3CE1-D14E-4ED2-81C9-39EBCC1D1285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178F4-3098-4CB1-ADF3-8E18B96A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0D2445-F942-4FD6-B158-9D0F8313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56D1-88FB-4542-AC6E-2F3111E22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358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0FA5A-2B04-49AE-8C30-029D8B1A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599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0A94FF-D682-4D25-A4B7-DCB30B57D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59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351333-C1BE-4449-ADA4-B6B59DEF4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3CE1-D14E-4ED2-81C9-39EBCC1D1285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7C09FB-233F-497B-9422-04EF388B0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6556CA-8C9A-46FD-AEEE-993A5657A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56D1-88FB-4542-AC6E-2F3111E22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79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CCA9B-9914-4DF6-9E87-F33E4C50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FB542-253F-4056-8DE5-178AC347E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2CBAA4-FFCA-47B8-881C-9C2779689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C3AB6E-19B9-4110-8F73-76F701660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3CE1-D14E-4ED2-81C9-39EBCC1D1285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630A3-156C-46AC-98EA-FE6ACF54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94A48C-C36E-4E32-8156-4F4D219E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56D1-88FB-4542-AC6E-2F3111E22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55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DC4D9-BDDC-489E-B912-63D6157A6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365125"/>
            <a:ext cx="10515599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8C307C-8195-4800-BAA3-5F52F21BF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0" indent="0">
              <a:buNone/>
              <a:defRPr sz="1800" b="1"/>
            </a:lvl3pPr>
            <a:lvl4pPr marL="1371616" indent="0">
              <a:buNone/>
              <a:defRPr sz="1600" b="1"/>
            </a:lvl4pPr>
            <a:lvl5pPr marL="1828821" indent="0">
              <a:buNone/>
              <a:defRPr sz="1600" b="1"/>
            </a:lvl5pPr>
            <a:lvl6pPr marL="2286027" indent="0">
              <a:buNone/>
              <a:defRPr sz="1600" b="1"/>
            </a:lvl6pPr>
            <a:lvl7pPr marL="2743233" indent="0">
              <a:buNone/>
              <a:defRPr sz="1600" b="1"/>
            </a:lvl7pPr>
            <a:lvl8pPr marL="3200437" indent="0">
              <a:buNone/>
              <a:defRPr sz="1600" b="1"/>
            </a:lvl8pPr>
            <a:lvl9pPr marL="365764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219ABF-057F-478D-8643-0FFA9CCE7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9F0459-93D0-429D-9676-648E50DFC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0" indent="0">
              <a:buNone/>
              <a:defRPr sz="1800" b="1"/>
            </a:lvl3pPr>
            <a:lvl4pPr marL="1371616" indent="0">
              <a:buNone/>
              <a:defRPr sz="1600" b="1"/>
            </a:lvl4pPr>
            <a:lvl5pPr marL="1828821" indent="0">
              <a:buNone/>
              <a:defRPr sz="1600" b="1"/>
            </a:lvl5pPr>
            <a:lvl6pPr marL="2286027" indent="0">
              <a:buNone/>
              <a:defRPr sz="1600" b="1"/>
            </a:lvl6pPr>
            <a:lvl7pPr marL="2743233" indent="0">
              <a:buNone/>
              <a:defRPr sz="1600" b="1"/>
            </a:lvl7pPr>
            <a:lvl8pPr marL="3200437" indent="0">
              <a:buNone/>
              <a:defRPr sz="1600" b="1"/>
            </a:lvl8pPr>
            <a:lvl9pPr marL="365764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63E394-7FD3-4C5F-9B3A-0F1C5FBAE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2FFDFF-D3F3-400B-B371-27541FA3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3CE1-D14E-4ED2-81C9-39EBCC1D1285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2C62FF-FFA1-4F7D-995D-A29C69CD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3FAC96-B831-44A3-9068-D31D4E2B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56D1-88FB-4542-AC6E-2F3111E22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85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8B1F8-4E1B-4904-BA23-0F3CF9F8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496E4B-891A-41E9-B86F-6352FC1D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3CE1-D14E-4ED2-81C9-39EBCC1D1285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0296AD-CE69-474A-872B-4C1A3DFF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810DCB-E20C-493E-AB81-61ADDADE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56D1-88FB-4542-AC6E-2F3111E22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17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333FBD-45A2-46C3-9643-70068809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3CE1-D14E-4ED2-81C9-39EBCC1D1285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09FDD0-8D5C-477C-9F1D-48E8D4B62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FCF53F-A599-4221-9837-90C4FCA1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56D1-88FB-4542-AC6E-2F3111E22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7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DD0FD-F1AF-4E5B-AAF3-F8B9D7AE3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4DBE26-0ACB-40AF-A8EB-B87129BBB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1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211E19-08A3-462C-88A5-F17F3786A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0" indent="0">
              <a:buNone/>
              <a:defRPr sz="1201"/>
            </a:lvl3pPr>
            <a:lvl4pPr marL="1371616" indent="0">
              <a:buNone/>
              <a:defRPr sz="1001"/>
            </a:lvl4pPr>
            <a:lvl5pPr marL="1828821" indent="0">
              <a:buNone/>
              <a:defRPr sz="1001"/>
            </a:lvl5pPr>
            <a:lvl6pPr marL="2286027" indent="0">
              <a:buNone/>
              <a:defRPr sz="1001"/>
            </a:lvl6pPr>
            <a:lvl7pPr marL="2743233" indent="0">
              <a:buNone/>
              <a:defRPr sz="1001"/>
            </a:lvl7pPr>
            <a:lvl8pPr marL="3200437" indent="0">
              <a:buNone/>
              <a:defRPr sz="1001"/>
            </a:lvl8pPr>
            <a:lvl9pPr marL="3657643" indent="0">
              <a:buNone/>
              <a:defRPr sz="100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0F0221-7C66-483F-AA06-5806EF66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3CE1-D14E-4ED2-81C9-39EBCC1D1285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B3E7C-8BA8-415A-B166-A4DB43BC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B2E866-803E-41E2-88B7-B7E7A8CE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56D1-88FB-4542-AC6E-2F3111E22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34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BB9AC-FC65-42DA-9908-7A2473201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DC6363-F501-4084-B138-B302092A4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1"/>
            </a:lvl1pPr>
            <a:lvl2pPr marL="457206" indent="0">
              <a:buNone/>
              <a:defRPr sz="2799"/>
            </a:lvl2pPr>
            <a:lvl3pPr marL="914410" indent="0">
              <a:buNone/>
              <a:defRPr sz="2400"/>
            </a:lvl3pPr>
            <a:lvl4pPr marL="1371616" indent="0">
              <a:buNone/>
              <a:defRPr sz="2000"/>
            </a:lvl4pPr>
            <a:lvl5pPr marL="1828821" indent="0">
              <a:buNone/>
              <a:defRPr sz="2000"/>
            </a:lvl5pPr>
            <a:lvl6pPr marL="2286027" indent="0">
              <a:buNone/>
              <a:defRPr sz="2000"/>
            </a:lvl6pPr>
            <a:lvl7pPr marL="2743233" indent="0">
              <a:buNone/>
              <a:defRPr sz="2000"/>
            </a:lvl7pPr>
            <a:lvl8pPr marL="3200437" indent="0">
              <a:buNone/>
              <a:defRPr sz="2000"/>
            </a:lvl8pPr>
            <a:lvl9pPr marL="3657643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8DAA02-93D1-4A32-BDAC-973CE3298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0" indent="0">
              <a:buNone/>
              <a:defRPr sz="1201"/>
            </a:lvl3pPr>
            <a:lvl4pPr marL="1371616" indent="0">
              <a:buNone/>
              <a:defRPr sz="1001"/>
            </a:lvl4pPr>
            <a:lvl5pPr marL="1828821" indent="0">
              <a:buNone/>
              <a:defRPr sz="1001"/>
            </a:lvl5pPr>
            <a:lvl6pPr marL="2286027" indent="0">
              <a:buNone/>
              <a:defRPr sz="1001"/>
            </a:lvl6pPr>
            <a:lvl7pPr marL="2743233" indent="0">
              <a:buNone/>
              <a:defRPr sz="1001"/>
            </a:lvl7pPr>
            <a:lvl8pPr marL="3200437" indent="0">
              <a:buNone/>
              <a:defRPr sz="1001"/>
            </a:lvl8pPr>
            <a:lvl9pPr marL="3657643" indent="0">
              <a:buNone/>
              <a:defRPr sz="100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34A5F1-522E-49C5-8AF9-75A011295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3CE1-D14E-4ED2-81C9-39EBCC1D1285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20A969-495F-4490-8150-B6135DC74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55B7F4-F519-4EF7-92E0-06C2E43E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56D1-88FB-4542-AC6E-2F3111E22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12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8E1180-CEB6-425F-805E-42F98D2C0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1AC3D5-0131-48EE-897B-AFB9F398C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6FBD4-9DE8-4CAD-B3C5-FAACF134E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0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E3CE1-D14E-4ED2-81C9-39EBCC1D1285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42FA7F-7A35-460A-A1AD-083D0097B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FE051D-BBFE-436F-ABC8-0DAB206AB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0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D56D1-88FB-4542-AC6E-2F3111E22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73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2" indent="-228602" algn="l" defTabSz="91441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9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5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29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5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1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5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0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6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1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7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3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37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3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6BF0033-C0EB-4DFD-AC21-BCB5DC70FAA5}"/>
              </a:ext>
            </a:extLst>
          </p:cNvPr>
          <p:cNvGrpSpPr/>
          <p:nvPr/>
        </p:nvGrpSpPr>
        <p:grpSpPr>
          <a:xfrm>
            <a:off x="16932" y="216114"/>
            <a:ext cx="12149668" cy="6714434"/>
            <a:chOff x="16932" y="216114"/>
            <a:chExt cx="12149668" cy="6714434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40F76D4-2089-4701-822C-DD0E82FD7259}"/>
                </a:ext>
              </a:extLst>
            </p:cNvPr>
            <p:cNvSpPr txBox="1"/>
            <p:nvPr/>
          </p:nvSpPr>
          <p:spPr>
            <a:xfrm>
              <a:off x="16932" y="216114"/>
              <a:ext cx="3705157" cy="6425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// include/</a:t>
              </a:r>
              <a:r>
                <a:rPr lang="en-US" altLang="zh-CN" sz="1401" dirty="0" err="1">
                  <a:solidFill>
                    <a:srgbClr val="3B3B3B"/>
                  </a:solidFill>
                  <a:latin typeface="Consolas" panose="020B0609020204030204" pitchFamily="49" charset="0"/>
                </a:rPr>
                <a:t>linux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/</a:t>
              </a:r>
              <a:r>
                <a:rPr lang="en-US" altLang="zh-CN" sz="1401" dirty="0" err="1">
                  <a:solidFill>
                    <a:srgbClr val="3B3B3B"/>
                  </a:solidFill>
                  <a:latin typeface="Consolas" panose="020B0609020204030204" pitchFamily="49" charset="0"/>
                </a:rPr>
                <a:t>cdev.h</a:t>
              </a:r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cdev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kobject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kobj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module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owner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file_operations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ops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list_head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list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dev_t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dev;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unsigned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count;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} __</a:t>
              </a:r>
              <a:r>
                <a:rPr lang="en-US" altLang="zh-CN" sz="1401" dirty="0" err="1">
                  <a:solidFill>
                    <a:srgbClr val="3B3B3B"/>
                  </a:solidFill>
                  <a:latin typeface="Consolas" panose="020B0609020204030204" pitchFamily="49" charset="0"/>
                </a:rPr>
                <a:t>randomize_layout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;</a:t>
              </a: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// rust/bindings/</a:t>
              </a:r>
              <a:r>
                <a:rPr lang="en-US" altLang="zh-CN" sz="1401" dirty="0" err="1">
                  <a:solidFill>
                    <a:srgbClr val="3B3B3B"/>
                  </a:solidFill>
                  <a:latin typeface="Consolas" panose="020B0609020204030204" pitchFamily="49" charset="0"/>
                </a:rPr>
                <a:t>bindings_helper.h</a:t>
              </a:r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AF00DB"/>
                  </a:solidFill>
                  <a:latin typeface="Consolas" panose="020B0609020204030204" pitchFamily="49" charset="0"/>
                </a:rPr>
                <a:t>#include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A31515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1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linux</a:t>
              </a:r>
              <a:r>
                <a:rPr lang="en-US" altLang="zh-CN" sz="1401" dirty="0">
                  <a:solidFill>
                    <a:srgbClr val="A31515"/>
                  </a:solidFill>
                  <a:latin typeface="Consolas" panose="020B0609020204030204" pitchFamily="49" charset="0"/>
                </a:rPr>
                <a:t>/</a:t>
              </a:r>
              <a:r>
                <a:rPr lang="en-US" altLang="zh-CN" sz="1401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cdev.h</a:t>
              </a:r>
              <a:r>
                <a:rPr lang="en-US" altLang="zh-CN" sz="1401" dirty="0">
                  <a:solidFill>
                    <a:srgbClr val="A31515"/>
                  </a:solidFill>
                  <a:latin typeface="Consolas" panose="020B0609020204030204" pitchFamily="49" charset="0"/>
                </a:rPr>
                <a:t>&gt;</a:t>
              </a:r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// rust/bindings/bindings_generated.rs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#[repr(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C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)]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#[derive(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Copy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Clone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)]</a:t>
              </a:r>
            </a:p>
            <a:p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cdev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kobj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kobject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owner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mut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module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ops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file_operations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list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list_head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dev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dev_t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core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ffi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c_uint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br>
                <a:rPr lang="en-US" altLang="zh-CN" sz="1192" dirty="0">
                  <a:solidFill>
                    <a:srgbClr val="333333"/>
                  </a:solidFill>
                  <a:latin typeface="Consolas" panose="020B0609020204030204" pitchFamily="49" charset="0"/>
                </a:rPr>
              </a:br>
              <a:endParaRPr lang="en-US" altLang="zh-CN" sz="1192" dirty="0">
                <a:solidFill>
                  <a:srgbClr val="33333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19EEC2E-6E3A-42A3-940A-B00086751059}"/>
                </a:ext>
              </a:extLst>
            </p:cNvPr>
            <p:cNvSpPr txBox="1"/>
            <p:nvPr/>
          </p:nvSpPr>
          <p:spPr>
            <a:xfrm>
              <a:off x="3722092" y="216114"/>
              <a:ext cx="4578487" cy="6425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// rust/kernel/chrdev.rs</a:t>
              </a:r>
            </a:p>
            <a:p>
              <a:r>
                <a:rPr lang="en-US" altLang="zh-CN" sz="1401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/// Character device.</a:t>
              </a:r>
            </a:p>
            <a:p>
              <a:r>
                <a:rPr lang="en-US" altLang="zh-CN" sz="1401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///</a:t>
              </a:r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/// # Invariants</a:t>
              </a:r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///   - [`self.0`] is valid and non-null.</a:t>
              </a:r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Cdev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mut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bindings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cdev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);</a:t>
              </a: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RegistrationInner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N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usize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&gt; {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cdevs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[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Option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Cdev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&gt;;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N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],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Registration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N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usize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&gt; {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inner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Option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RegistrationInner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N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&gt;&gt;,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}</a:t>
              </a:r>
            </a:p>
            <a:p>
              <a:br>
                <a:rPr lang="en-US" altLang="zh-CN" sz="1192" dirty="0">
                  <a:solidFill>
                    <a:srgbClr val="3B3B3B"/>
                  </a:solidFill>
                  <a:latin typeface="Consolas" panose="020B0609020204030204" pitchFamily="49" charset="0"/>
                </a:rPr>
              </a:br>
              <a:r>
                <a:rPr lang="en-US" altLang="zh-CN" sz="140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impl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Cdev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fn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alloc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(……) 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Result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Self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&gt; {</a:t>
              </a:r>
            </a:p>
            <a:p>
              <a:r>
                <a:rPr lang="en-US" altLang="zh-CN" sz="1401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       // SAFETY: FFI call.</a:t>
              </a:r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let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c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unsafe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{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bindings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</a:t>
              </a:r>
              <a:r>
                <a:rPr lang="en-US" altLang="zh-CN" sz="1401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cdev_alloc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()};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altLang="zh-CN" sz="1192" dirty="0">
                <a:solidFill>
                  <a:srgbClr val="333333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// rust/kernel/driver.rs</a:t>
              </a:r>
              <a:br>
                <a:rPr lang="en-US" altLang="zh-CN" sz="1192" dirty="0">
                  <a:solidFill>
                    <a:srgbClr val="333333"/>
                  </a:solidFill>
                  <a:latin typeface="Consolas" panose="020B0609020204030204" pitchFamily="49" charset="0"/>
                </a:rPr>
              </a:b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trait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DriverOps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zh-CN" sz="1401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   /// # Safety</a:t>
              </a:r>
            </a:p>
            <a:p>
              <a:r>
                <a:rPr lang="en-US" altLang="zh-CN" sz="1401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   /// `reg` must point to valid, </a:t>
              </a:r>
              <a:r>
                <a:rPr lang="en-US" altLang="zh-CN" sz="1401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initialised</a:t>
              </a:r>
              <a:r>
                <a:rPr lang="en-US" altLang="zh-CN" sz="1401" dirty="0">
                  <a:solidFill>
                    <a:srgbClr val="008000"/>
                  </a:solidFill>
                  <a:latin typeface="Consolas" panose="020B0609020204030204" pitchFamily="49" charset="0"/>
                </a:rPr>
                <a:t>, and writable memory.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unsafe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fn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795E26"/>
                  </a:solidFill>
                  <a:latin typeface="Consolas" panose="020B0609020204030204" pitchFamily="49" charset="0"/>
                </a:rPr>
                <a:t>register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(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reg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mut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Self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RegType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,…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) 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Result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altLang="zh-CN" sz="1192" dirty="0">
                <a:solidFill>
                  <a:srgbClr val="33333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322D56B-AE4A-4004-8058-9B3298D16721}"/>
                </a:ext>
              </a:extLst>
            </p:cNvPr>
            <p:cNvSpPr txBox="1"/>
            <p:nvPr/>
          </p:nvSpPr>
          <p:spPr>
            <a:xfrm>
              <a:off x="8300579" y="216114"/>
              <a:ext cx="3866021" cy="6425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//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samples/rust/rust_chrdev.rs</a:t>
              </a:r>
            </a:p>
            <a:p>
              <a:r>
                <a:rPr lang="en-US" altLang="zh-CN" sz="1401" dirty="0">
                  <a:solidFill>
                    <a:srgbClr val="795E26"/>
                  </a:solidFill>
                  <a:latin typeface="Consolas" panose="020B0609020204030204" pitchFamily="49" charset="0"/>
                </a:rPr>
                <a:t>module!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type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RustChrdev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name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CN" sz="1401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rust_chrdev</a:t>
              </a:r>
              <a:r>
                <a:rPr lang="en-US" altLang="zh-CN" sz="1401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author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A31515"/>
                  </a:solidFill>
                  <a:latin typeface="Consolas" panose="020B0609020204030204" pitchFamily="49" charset="0"/>
                </a:rPr>
                <a:t>"Rust for Linux Contributors"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RustFile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;</a:t>
              </a: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RustChrdev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_dev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Pin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Box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chrdev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Registration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2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&gt;&gt;&gt;,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impl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kernel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Module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AF00DB"/>
                  </a:solidFill>
                  <a:latin typeface="Consolas" panose="020B0609020204030204" pitchFamily="49" charset="0"/>
                </a:rPr>
                <a:t>for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RustChrdev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fn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init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……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) 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Result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Self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&gt; {</a:t>
              </a:r>
              <a:b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</a:b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let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mut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chr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chrdev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Registration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</a:t>
              </a:r>
              <a:r>
                <a:rPr lang="en-US" altLang="zh-CN" sz="1401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new_pinned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……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?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chr</a:t>
              </a:r>
              <a:r>
                <a:rPr lang="en-US" altLang="zh-CN" sz="140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CN" sz="1401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as_mut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()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CN" sz="1401" dirty="0">
                  <a:solidFill>
                    <a:srgbClr val="795E26"/>
                  </a:solidFill>
                  <a:latin typeface="Consolas" panose="020B0609020204030204" pitchFamily="49" charset="0"/>
                </a:rPr>
                <a:t>register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RustFile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&gt;()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?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;</a:t>
              </a:r>
            </a:p>
            <a:p>
              <a:b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</a:b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Ok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RustChrdev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{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_dev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chr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})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}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impl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Drop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AF00DB"/>
                  </a:solidFill>
                  <a:latin typeface="Consolas" panose="020B0609020204030204" pitchFamily="49" charset="0"/>
                </a:rPr>
                <a:t>for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RustChrdev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fn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795E26"/>
                  </a:solidFill>
                  <a:latin typeface="Consolas" panose="020B0609020204030204" pitchFamily="49" charset="0"/>
                </a:rPr>
                <a:t>drop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&amp;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mut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self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) {……}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br>
                <a:rPr lang="en-US" altLang="zh-CN" sz="1192" dirty="0">
                  <a:solidFill>
                    <a:srgbClr val="333333"/>
                  </a:solidFill>
                  <a:latin typeface="Consolas" panose="020B0609020204030204" pitchFamily="49" charset="0"/>
                </a:rPr>
              </a:br>
              <a:endParaRPr lang="en-US" altLang="zh-CN" sz="1192" dirty="0">
                <a:solidFill>
                  <a:srgbClr val="33333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C053624-2425-40BB-82E8-D7B66F41F92C}"/>
                </a:ext>
              </a:extLst>
            </p:cNvPr>
            <p:cNvSpPr txBox="1"/>
            <p:nvPr/>
          </p:nvSpPr>
          <p:spPr>
            <a:xfrm>
              <a:off x="1487125" y="6591994"/>
              <a:ext cx="382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(a)</a:t>
              </a:r>
              <a:endParaRPr lang="zh-CN" altLang="en-US" sz="16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F76D579-57DA-439C-B2F5-E4C2E08D5A4D}"/>
                </a:ext>
              </a:extLst>
            </p:cNvPr>
            <p:cNvSpPr txBox="1"/>
            <p:nvPr/>
          </p:nvSpPr>
          <p:spPr>
            <a:xfrm>
              <a:off x="5628950" y="6591994"/>
              <a:ext cx="382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(b)</a:t>
              </a:r>
              <a:endParaRPr lang="zh-CN" altLang="en-US" sz="16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AAFF7AF-292D-47EE-918F-E56A75A8BC0E}"/>
                </a:ext>
              </a:extLst>
            </p:cNvPr>
            <p:cNvSpPr txBox="1"/>
            <p:nvPr/>
          </p:nvSpPr>
          <p:spPr>
            <a:xfrm>
              <a:off x="10042397" y="6591994"/>
              <a:ext cx="382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(c)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01855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2B0EDF3-6177-4D31-8FB0-B00FAB60A388}"/>
              </a:ext>
            </a:extLst>
          </p:cNvPr>
          <p:cNvGrpSpPr/>
          <p:nvPr/>
        </p:nvGrpSpPr>
        <p:grpSpPr>
          <a:xfrm>
            <a:off x="1043248" y="1005394"/>
            <a:ext cx="7296271" cy="5055029"/>
            <a:chOff x="1043248" y="1005394"/>
            <a:chExt cx="7296271" cy="505502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4802F71-2C76-4551-8C49-09EB2ADB4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248" y="1005394"/>
              <a:ext cx="7296271" cy="5055029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5AEAECD-F173-4EA4-92C8-B25EFB1F7934}"/>
                </a:ext>
              </a:extLst>
            </p:cNvPr>
            <p:cNvSpPr txBox="1"/>
            <p:nvPr/>
          </p:nvSpPr>
          <p:spPr>
            <a:xfrm>
              <a:off x="2834641" y="2250860"/>
              <a:ext cx="9143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7.1%</a:t>
              </a:r>
              <a:endParaRPr lang="zh-CN" altLang="en-US" sz="24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4BB6DEC-DB2D-4FF6-A184-9692811EE4FF}"/>
                </a:ext>
              </a:extLst>
            </p:cNvPr>
            <p:cNvSpPr txBox="1"/>
            <p:nvPr/>
          </p:nvSpPr>
          <p:spPr>
            <a:xfrm>
              <a:off x="2896293" y="4161462"/>
              <a:ext cx="791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6.4</a:t>
              </a:r>
              <a:r>
                <a:rPr lang="en-US" altLang="zh-CN" sz="1600" dirty="0"/>
                <a:t>%</a:t>
              </a:r>
              <a:endParaRPr lang="zh-CN" altLang="en-US" sz="16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1057260-A728-4888-9FA0-7DAF570D1EA3}"/>
                </a:ext>
              </a:extLst>
            </p:cNvPr>
            <p:cNvSpPr txBox="1"/>
            <p:nvPr/>
          </p:nvSpPr>
          <p:spPr>
            <a:xfrm>
              <a:off x="4583085" y="2257592"/>
              <a:ext cx="8575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37.6</a:t>
              </a:r>
              <a:r>
                <a:rPr lang="en-US" altLang="zh-CN" sz="1600" dirty="0"/>
                <a:t>%</a:t>
              </a:r>
              <a:endParaRPr lang="zh-CN" altLang="en-US" sz="16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49A932C-4866-4C83-9879-D483608A2FFF}"/>
                </a:ext>
              </a:extLst>
            </p:cNvPr>
            <p:cNvSpPr txBox="1"/>
            <p:nvPr/>
          </p:nvSpPr>
          <p:spPr>
            <a:xfrm>
              <a:off x="6576752" y="4162713"/>
              <a:ext cx="8575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74.6</a:t>
              </a:r>
              <a:r>
                <a:rPr lang="en-US" altLang="zh-CN" sz="1600" dirty="0"/>
                <a:t>%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8395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876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6BF0033-C0EB-4DFD-AC21-BCB5DC70FAA5}"/>
              </a:ext>
            </a:extLst>
          </p:cNvPr>
          <p:cNvGrpSpPr/>
          <p:nvPr/>
        </p:nvGrpSpPr>
        <p:grpSpPr>
          <a:xfrm>
            <a:off x="16932" y="216112"/>
            <a:ext cx="11382588" cy="6714436"/>
            <a:chOff x="16932" y="216112"/>
            <a:chExt cx="11382588" cy="671443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40F76D4-2089-4701-822C-DD0E82FD7259}"/>
                </a:ext>
              </a:extLst>
            </p:cNvPr>
            <p:cNvSpPr txBox="1"/>
            <p:nvPr/>
          </p:nvSpPr>
          <p:spPr>
            <a:xfrm>
              <a:off x="16932" y="216114"/>
              <a:ext cx="5784428" cy="64183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altLang="zh-CN" sz="1400" dirty="0">
                  <a:solidFill>
                    <a:srgbClr val="3B3B3B"/>
                  </a:solidFill>
                  <a:latin typeface="Consolas" panose="020B0609020204030204" pitchFamily="49" charset="0"/>
                </a:rPr>
                <a:t>// In C</a:t>
              </a:r>
            </a:p>
            <a:p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elements {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	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len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* inner;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factory {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	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elements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  <a:p>
              <a:endPara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factory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thread_thread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{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  	.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{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		.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len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   .inner = </a:t>
              </a:r>
              <a:r>
                <a:rPr lang="en-US" altLang="zh-CN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thread_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ptr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}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  <a:p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factory </a:t>
              </a:r>
              <a:r>
                <a:rPr lang="en-US" altLang="zh-CN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proxy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_thread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{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  	.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{</a:t>
              </a: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len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   .inner = </a:t>
              </a:r>
              <a:r>
                <a:rPr lang="en-US" altLang="zh-CN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proxy_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ptr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}}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endPara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0" dirty="0">
                  <a:solidFill>
                    <a:srgbClr val="3B3B3B"/>
                  </a:solidFill>
                  <a:latin typeface="Consolas" panose="020B0609020204030204" pitchFamily="49" charset="0"/>
                </a:rPr>
                <a:t>// In Rust</a:t>
              </a:r>
            </a:p>
            <a:p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elements&lt;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N: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usize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{ </a:t>
              </a: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	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inner: [i32; N], 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factory { </a:t>
              </a: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	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elements&lt;</a:t>
              </a:r>
              <a:r>
                <a:rPr lang="en-US" altLang="zh-CN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8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&gt;, 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endPara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let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thread_factory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factory {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elements::&lt;</a:t>
              </a:r>
              <a:r>
                <a:rPr lang="en-US" altLang="zh-CN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 8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 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{ inner: [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8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} };</a:t>
              </a:r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let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proxy_factory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= factory {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	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elements::&lt;</a:t>
              </a:r>
              <a:r>
                <a:rPr lang="en-US" altLang="zh-CN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 8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 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{ inner: [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8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} };</a:t>
              </a:r>
            </a:p>
            <a:p>
              <a:endPara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br>
                <a:rPr lang="en-US" altLang="zh-CN" sz="1400" dirty="0">
                  <a:solidFill>
                    <a:srgbClr val="333333"/>
                  </a:solidFill>
                  <a:latin typeface="Consolas" panose="020B0609020204030204" pitchFamily="49" charset="0"/>
                </a:rPr>
              </a:br>
              <a:endPara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19EEC2E-6E3A-42A3-940A-B00086751059}"/>
                </a:ext>
              </a:extLst>
            </p:cNvPr>
            <p:cNvSpPr txBox="1"/>
            <p:nvPr/>
          </p:nvSpPr>
          <p:spPr>
            <a:xfrm>
              <a:off x="5801360" y="216112"/>
              <a:ext cx="5598160" cy="6425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altLang="zh-CN" sz="1400" dirty="0">
                  <a:solidFill>
                    <a:srgbClr val="3B3B3B"/>
                  </a:solidFill>
                  <a:latin typeface="Consolas" panose="020B0609020204030204" pitchFamily="49" charset="0"/>
                </a:rPr>
                <a:t>// In Rust but inflexible</a:t>
              </a:r>
            </a:p>
            <a:p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elements&lt;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N: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usize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{</a:t>
              </a: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inner: [i32; N],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trait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dyn_num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{ </a:t>
              </a:r>
              <a:r>
                <a:rPr lang="en-US" altLang="zh-CN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</a:t>
              </a:r>
              <a:r>
                <a:rPr lang="en-US" altLang="zh-CN" sz="1400" b="0" dirty="0" err="1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fn</a:t>
              </a:r>
              <a:r>
                <a:rPr lang="en-US" altLang="zh-CN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use_elements</a:t>
              </a:r>
              <a:r>
                <a:rPr lang="en-US" altLang="zh-CN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(&amp;self); 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factory {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	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&amp;'static </a:t>
              </a:r>
              <a:r>
                <a:rPr lang="en-US" altLang="zh-CN" sz="14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dyn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dyn_num</a:t>
              </a:r>
              <a:endPara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thread&lt;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T: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usize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&gt;{</a:t>
              </a: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thread_elements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elements&lt;T&gt;,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impl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dyn_num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thread&lt;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{}</a:t>
              </a:r>
            </a:p>
            <a:p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proxy&lt;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T: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usize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&gt;{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	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proxy_elements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elements&lt;T&gt;,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impl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dyn_num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proxy&lt;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8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{}</a:t>
              </a:r>
            </a:p>
            <a:p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thread_factory_inner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thread&lt;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= thread {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	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thread_elements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elements { inner: [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},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proxy_factory_inner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proxy&lt;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8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= proxy {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	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proxy_elements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 elements { inner: [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8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},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  <a:endPara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let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thread_factory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factory {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	&amp;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thread_factory_inner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};</a:t>
              </a:r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let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proxy_factory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= factory {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	&amp;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proxy_factory_inner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};</a:t>
              </a:r>
            </a:p>
            <a:p>
              <a:endPara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C053624-2425-40BB-82E8-D7B66F41F92C}"/>
                </a:ext>
              </a:extLst>
            </p:cNvPr>
            <p:cNvSpPr txBox="1"/>
            <p:nvPr/>
          </p:nvSpPr>
          <p:spPr>
            <a:xfrm>
              <a:off x="2717954" y="6591994"/>
              <a:ext cx="382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(a)</a:t>
              </a:r>
              <a:endParaRPr lang="zh-CN" altLang="en-US" sz="16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F76D579-57DA-439C-B2F5-E4C2E08D5A4D}"/>
                </a:ext>
              </a:extLst>
            </p:cNvPr>
            <p:cNvSpPr txBox="1"/>
            <p:nvPr/>
          </p:nvSpPr>
          <p:spPr>
            <a:xfrm>
              <a:off x="8409247" y="6591994"/>
              <a:ext cx="382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(b)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3344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89888063-A30C-4C65-A785-5EB31425D495}"/>
              </a:ext>
            </a:extLst>
          </p:cNvPr>
          <p:cNvSpPr/>
          <p:nvPr/>
        </p:nvSpPr>
        <p:spPr>
          <a:xfrm>
            <a:off x="2624665" y="317501"/>
            <a:ext cx="4271435" cy="1350434"/>
          </a:xfrm>
          <a:prstGeom prst="roundRect">
            <a:avLst>
              <a:gd name="adj" fmla="val 538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3" indent="-342903">
              <a:buAutoNum type="arabicPeriod"/>
            </a:pPr>
            <a:r>
              <a:rPr lang="en-US" altLang="zh-CN" sz="1192" dirty="0">
                <a:solidFill>
                  <a:schemeClr val="tx1"/>
                </a:solidFill>
              </a:rPr>
              <a:t>Study the RFL codes</a:t>
            </a:r>
          </a:p>
          <a:p>
            <a:pPr marL="342903" indent="-342903">
              <a:buAutoNum type="arabicPeriod"/>
            </a:pPr>
            <a:r>
              <a:rPr lang="en-US" altLang="zh-CN" sz="1192" dirty="0">
                <a:solidFill>
                  <a:schemeClr val="tx1"/>
                </a:solidFill>
              </a:rPr>
              <a:t>Collect discussions and presentations</a:t>
            </a:r>
          </a:p>
          <a:p>
            <a:pPr marL="342903" indent="-342903">
              <a:buAutoNum type="arabicPeriod"/>
            </a:pPr>
            <a:r>
              <a:rPr lang="en-US" altLang="zh-CN" sz="1192" dirty="0">
                <a:solidFill>
                  <a:schemeClr val="tx1"/>
                </a:solidFill>
              </a:rPr>
              <a:t>Analyze RFL issues and BUGs</a:t>
            </a:r>
          </a:p>
          <a:p>
            <a:pPr marL="342903" indent="-342903">
              <a:buAutoNum type="arabicPeriod"/>
            </a:pPr>
            <a:r>
              <a:rPr lang="en-US" altLang="zh-CN" sz="1192" dirty="0">
                <a:solidFill>
                  <a:schemeClr val="tx1"/>
                </a:solidFill>
              </a:rPr>
              <a:t>Find RFL Linux kernel drivers</a:t>
            </a:r>
            <a:endParaRPr lang="zh-CN" altLang="en-US" sz="1192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819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89888063-A30C-4C65-A785-5EB31425D495}"/>
              </a:ext>
            </a:extLst>
          </p:cNvPr>
          <p:cNvSpPr/>
          <p:nvPr/>
        </p:nvSpPr>
        <p:spPr>
          <a:xfrm>
            <a:off x="3273252" y="673692"/>
            <a:ext cx="5164627" cy="448045"/>
          </a:xfrm>
          <a:prstGeom prst="roundRect">
            <a:avLst>
              <a:gd name="adj" fmla="val 538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and study RFL related data and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B8337EA5-A8D2-42DE-B466-1EA195265B6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85631" y="2814969"/>
            <a:ext cx="3779873" cy="393406"/>
          </a:xfrm>
          <a:prstGeom prst="bentConnector3">
            <a:avLst>
              <a:gd name="adj1" fmla="val 10007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90F6325-E219-419B-8B97-AD1F7465F85D}"/>
              </a:ext>
            </a:extLst>
          </p:cNvPr>
          <p:cNvCxnSpPr>
            <a:cxnSpLocks/>
          </p:cNvCxnSpPr>
          <p:nvPr/>
        </p:nvCxnSpPr>
        <p:spPr>
          <a:xfrm>
            <a:off x="3678864" y="1961707"/>
            <a:ext cx="349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CE9D9E0-068D-411D-8965-BC99109DC95E}"/>
              </a:ext>
            </a:extLst>
          </p:cNvPr>
          <p:cNvCxnSpPr>
            <a:cxnSpLocks/>
          </p:cNvCxnSpPr>
          <p:nvPr/>
        </p:nvCxnSpPr>
        <p:spPr>
          <a:xfrm>
            <a:off x="3668231" y="3429000"/>
            <a:ext cx="3597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79D7CD4-6447-498F-BFE3-EECD37FB1B45}"/>
              </a:ext>
            </a:extLst>
          </p:cNvPr>
          <p:cNvSpPr/>
          <p:nvPr/>
        </p:nvSpPr>
        <p:spPr>
          <a:xfrm>
            <a:off x="4027967" y="1732370"/>
            <a:ext cx="4409912" cy="448045"/>
          </a:xfrm>
          <a:prstGeom prst="roundRect">
            <a:avLst>
              <a:gd name="adj" fmla="val 538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RQ1: What’s the status quo of RFL?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2262FDD-78BF-42FB-BC65-914CACC0BF56}"/>
              </a:ext>
            </a:extLst>
          </p:cNvPr>
          <p:cNvSpPr/>
          <p:nvPr/>
        </p:nvSpPr>
        <p:spPr>
          <a:xfrm>
            <a:off x="4027967" y="3204978"/>
            <a:ext cx="4409912" cy="448045"/>
          </a:xfrm>
          <a:prstGeom prst="roundRect">
            <a:avLst>
              <a:gd name="adj" fmla="val 538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RQ2: Does RFL live up to the hype?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FF4B02F-C0A7-4C5C-B720-032E91A65E46}"/>
              </a:ext>
            </a:extLst>
          </p:cNvPr>
          <p:cNvSpPr/>
          <p:nvPr/>
        </p:nvSpPr>
        <p:spPr>
          <a:xfrm>
            <a:off x="4050119" y="4677586"/>
            <a:ext cx="4387760" cy="448045"/>
          </a:xfrm>
          <a:prstGeom prst="roundRect">
            <a:avLst>
              <a:gd name="adj" fmla="val 538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RQ3:Where the RFL will go in next?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17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623B3E72-5E39-461D-9A39-CD0F47307970}"/>
              </a:ext>
            </a:extLst>
          </p:cNvPr>
          <p:cNvGrpSpPr/>
          <p:nvPr/>
        </p:nvGrpSpPr>
        <p:grpSpPr>
          <a:xfrm>
            <a:off x="-425156" y="1935768"/>
            <a:ext cx="12477989" cy="4307090"/>
            <a:chOff x="-425156" y="1935768"/>
            <a:chExt cx="12477989" cy="4307090"/>
          </a:xfrm>
        </p:grpSpPr>
        <p:sp>
          <p:nvSpPr>
            <p:cNvPr id="2" name="AutoShape 2">
              <a:extLst>
                <a:ext uri="{FF2B5EF4-FFF2-40B4-BE49-F238E27FC236}">
                  <a16:creationId xmlns:a16="http://schemas.microsoft.com/office/drawing/2014/main" id="{C1589591-D239-42EB-94C4-B1DC87F084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2A1256F-9D61-4F0E-922D-660D42F3C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78856" y="1935768"/>
              <a:ext cx="2973977" cy="2221694"/>
            </a:xfrm>
            <a:prstGeom prst="rect">
              <a:avLst/>
            </a:prstGeom>
          </p:spPr>
        </p:pic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30F11064-3829-41CE-9BB7-D104A625A7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96000" y="34290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3F2D7A5-D255-4CC4-AD47-AF3B3EF27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3775" y="2022646"/>
              <a:ext cx="2692554" cy="2047938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053093BC-A1CA-4762-9899-43523D129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46015" y="2115006"/>
              <a:ext cx="4509528" cy="1689461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863ED88D-8774-4AAD-A932-CB424C07A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25156" y="2022646"/>
              <a:ext cx="2692554" cy="2047938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173D66A3-6B91-4DBC-8158-51C173915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98964" y="4384675"/>
              <a:ext cx="2548507" cy="1858183"/>
            </a:xfrm>
            <a:prstGeom prst="rect">
              <a:avLst/>
            </a:prstGeom>
          </p:spPr>
        </p:pic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7B9AE3A-AF8F-42B5-93DB-20AE3BFABF3B}"/>
              </a:ext>
            </a:extLst>
          </p:cNvPr>
          <p:cNvSpPr/>
          <p:nvPr/>
        </p:nvSpPr>
        <p:spPr>
          <a:xfrm>
            <a:off x="2624665" y="317501"/>
            <a:ext cx="4271435" cy="1350434"/>
          </a:xfrm>
          <a:prstGeom prst="roundRect">
            <a:avLst>
              <a:gd name="adj" fmla="val 538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3" indent="-342903">
              <a:buAutoNum type="arabicPeriod"/>
            </a:pPr>
            <a:r>
              <a:rPr lang="en-US" altLang="zh-CN" sz="1192" dirty="0">
                <a:solidFill>
                  <a:schemeClr val="tx1"/>
                </a:solidFill>
              </a:rPr>
              <a:t>Sum of # </a:t>
            </a:r>
            <a:r>
              <a:rPr lang="zh-CN" altLang="en-US" sz="1192" dirty="0">
                <a:solidFill>
                  <a:schemeClr val="tx1"/>
                </a:solidFill>
              </a:rPr>
              <a:t>还是直接的 </a:t>
            </a:r>
            <a:r>
              <a:rPr lang="en-US" altLang="zh-CN" sz="1192" dirty="0">
                <a:solidFill>
                  <a:schemeClr val="tx1"/>
                </a:solidFill>
              </a:rPr>
              <a:t>#</a:t>
            </a:r>
          </a:p>
          <a:p>
            <a:pPr marL="342903" indent="-342903">
              <a:buAutoNum type="arabicPeriod"/>
            </a:pPr>
            <a:r>
              <a:rPr lang="en-US" altLang="zh-CN" sz="1192" dirty="0" err="1">
                <a:solidFill>
                  <a:schemeClr val="tx1"/>
                </a:solidFill>
              </a:rPr>
              <a:t>CoL</a:t>
            </a:r>
            <a:endParaRPr lang="en-US" altLang="zh-CN" sz="1192" dirty="0">
              <a:solidFill>
                <a:schemeClr val="tx1"/>
              </a:solidFill>
            </a:endParaRPr>
          </a:p>
          <a:p>
            <a:pPr marL="342903" indent="-342903">
              <a:buAutoNum type="arabicPeriod"/>
            </a:pPr>
            <a:r>
              <a:rPr lang="en-US" altLang="zh-CN" sz="1192" dirty="0">
                <a:solidFill>
                  <a:schemeClr val="tx1"/>
                </a:solidFill>
              </a:rPr>
              <a:t>PR</a:t>
            </a:r>
            <a:r>
              <a:rPr lang="zh-CN" altLang="en-US" sz="1192" dirty="0">
                <a:solidFill>
                  <a:schemeClr val="tx1"/>
                </a:solidFill>
              </a:rPr>
              <a:t>和社区的</a:t>
            </a:r>
            <a:r>
              <a:rPr lang="en-US" altLang="zh-CN" sz="1192" dirty="0">
                <a:solidFill>
                  <a:schemeClr val="tx1"/>
                </a:solidFill>
              </a:rPr>
              <a:t>email</a:t>
            </a:r>
            <a:r>
              <a:rPr lang="zh-CN" altLang="en-US" sz="1192" dirty="0">
                <a:solidFill>
                  <a:schemeClr val="tx1"/>
                </a:solidFill>
              </a:rPr>
              <a:t>肯定有重合 这个怎么说明</a:t>
            </a:r>
            <a:endParaRPr lang="en-US" altLang="zh-CN" sz="1192" dirty="0">
              <a:solidFill>
                <a:schemeClr val="tx1"/>
              </a:solidFill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5B9C8D2-BAE9-43BE-A1B0-CCB62EF174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3991" y="113081"/>
            <a:ext cx="2575065" cy="190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4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C1589591-D239-42EB-94C4-B1DC87F084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37094" y="339713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A1256F-9D61-4F0E-922D-660D42F3C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950" y="2056302"/>
            <a:ext cx="2973977" cy="2221694"/>
          </a:xfrm>
          <a:prstGeom prst="rect">
            <a:avLst/>
          </a:prstGeom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30F11064-3829-41CE-9BB7-D104A625A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89494" y="354953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3F2D7A5-D255-4CC4-AD47-AF3B3EF27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55" y="2165405"/>
            <a:ext cx="2692554" cy="204793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53093BC-A1CA-4762-9899-43523D129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509" y="2235540"/>
            <a:ext cx="4509528" cy="168946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63ED88D-8774-4AAD-A932-CB424C07A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6556" y="-737179"/>
            <a:ext cx="2692554" cy="204793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73D66A3-6B91-4DBC-8158-51C173915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7495" y="0"/>
            <a:ext cx="2548507" cy="1858183"/>
          </a:xfrm>
          <a:prstGeom prst="rect">
            <a:avLst/>
          </a:prstGeom>
        </p:spPr>
      </p:pic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7B9AE3A-AF8F-42B5-93DB-20AE3BFABF3B}"/>
              </a:ext>
            </a:extLst>
          </p:cNvPr>
          <p:cNvSpPr/>
          <p:nvPr/>
        </p:nvSpPr>
        <p:spPr>
          <a:xfrm>
            <a:off x="2624665" y="317501"/>
            <a:ext cx="4271435" cy="1350434"/>
          </a:xfrm>
          <a:prstGeom prst="roundRect">
            <a:avLst>
              <a:gd name="adj" fmla="val 538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3" indent="-342903">
              <a:buAutoNum type="arabicPeriod"/>
            </a:pPr>
            <a:r>
              <a:rPr lang="en-US" altLang="zh-CN" sz="1192" dirty="0">
                <a:solidFill>
                  <a:schemeClr val="tx1"/>
                </a:solidFill>
              </a:rPr>
              <a:t>Sum of # </a:t>
            </a:r>
            <a:r>
              <a:rPr lang="zh-CN" altLang="en-US" sz="1192" dirty="0">
                <a:solidFill>
                  <a:schemeClr val="tx1"/>
                </a:solidFill>
              </a:rPr>
              <a:t>还是直接的 </a:t>
            </a:r>
            <a:r>
              <a:rPr lang="en-US" altLang="zh-CN" sz="1192" dirty="0">
                <a:solidFill>
                  <a:schemeClr val="tx1"/>
                </a:solidFill>
              </a:rPr>
              <a:t>#</a:t>
            </a:r>
          </a:p>
          <a:p>
            <a:pPr marL="342903" indent="-342903">
              <a:buAutoNum type="arabicPeriod"/>
            </a:pPr>
            <a:r>
              <a:rPr lang="en-US" altLang="zh-CN" sz="1192" dirty="0" err="1">
                <a:solidFill>
                  <a:schemeClr val="tx1"/>
                </a:solidFill>
              </a:rPr>
              <a:t>CoL</a:t>
            </a:r>
            <a:endParaRPr lang="en-US" altLang="zh-CN" sz="1192" dirty="0">
              <a:solidFill>
                <a:schemeClr val="tx1"/>
              </a:solidFill>
            </a:endParaRPr>
          </a:p>
          <a:p>
            <a:pPr marL="342903" indent="-342903">
              <a:buAutoNum type="arabicPeriod"/>
            </a:pPr>
            <a:r>
              <a:rPr lang="en-US" altLang="zh-CN" sz="1192" dirty="0">
                <a:solidFill>
                  <a:schemeClr val="tx1"/>
                </a:solidFill>
              </a:rPr>
              <a:t>PR</a:t>
            </a:r>
            <a:r>
              <a:rPr lang="zh-CN" altLang="en-US" sz="1192" dirty="0">
                <a:solidFill>
                  <a:schemeClr val="tx1"/>
                </a:solidFill>
              </a:rPr>
              <a:t>和社区的</a:t>
            </a:r>
            <a:r>
              <a:rPr lang="en-US" altLang="zh-CN" sz="1192" dirty="0">
                <a:solidFill>
                  <a:schemeClr val="tx1"/>
                </a:solidFill>
              </a:rPr>
              <a:t>email</a:t>
            </a:r>
            <a:r>
              <a:rPr lang="zh-CN" altLang="en-US" sz="1192" dirty="0">
                <a:solidFill>
                  <a:schemeClr val="tx1"/>
                </a:solidFill>
              </a:rPr>
              <a:t>肯定有重合 这个怎么说明</a:t>
            </a:r>
            <a:endParaRPr lang="en-US" altLang="zh-CN" sz="1192" dirty="0">
              <a:solidFill>
                <a:schemeClr val="tx1"/>
              </a:solidFill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5B9C8D2-BAE9-43BE-A1B0-CCB62EF174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9790" y="4693393"/>
            <a:ext cx="2575065" cy="190956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214B9AE-FC55-4199-B9D7-26ECA9A7C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753" y="4709721"/>
            <a:ext cx="4509528" cy="1689461"/>
          </a:xfrm>
          <a:prstGeom prst="rect">
            <a:avLst/>
          </a:prstGeom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337E952B-4850-41F9-BB7D-45B5527089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05992" y="3135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1B384B-4D92-4C96-9037-38A947B60E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598" y="4596267"/>
            <a:ext cx="2830868" cy="200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7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C1589591-D239-42EB-94C4-B1DC87F084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4702" y="353845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A1256F-9D61-4F0E-922D-660D42F3C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558" y="2197619"/>
            <a:ext cx="2973977" cy="2221694"/>
          </a:xfrm>
          <a:prstGeom prst="rect">
            <a:avLst/>
          </a:prstGeom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30F11064-3829-41CE-9BB7-D104A625A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27102" y="369085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3F2D7A5-D255-4CC4-AD47-AF3B3EF27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078" y="2284497"/>
            <a:ext cx="2692554" cy="204793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53093BC-A1CA-4762-9899-43523D129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117" y="2376857"/>
            <a:ext cx="4509528" cy="168946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63ED88D-8774-4AAD-A932-CB424C07A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2614" y="-304917"/>
            <a:ext cx="2692554" cy="204793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73D66A3-6B91-4DBC-8158-51C173915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7495" y="0"/>
            <a:ext cx="2548507" cy="1858183"/>
          </a:xfrm>
          <a:prstGeom prst="rect">
            <a:avLst/>
          </a:prstGeom>
        </p:spPr>
      </p:pic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7B9AE3A-AF8F-42B5-93DB-20AE3BFABF3B}"/>
              </a:ext>
            </a:extLst>
          </p:cNvPr>
          <p:cNvSpPr/>
          <p:nvPr/>
        </p:nvSpPr>
        <p:spPr>
          <a:xfrm>
            <a:off x="2624665" y="317501"/>
            <a:ext cx="4271435" cy="1350434"/>
          </a:xfrm>
          <a:prstGeom prst="roundRect">
            <a:avLst>
              <a:gd name="adj" fmla="val 538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3" indent="-342903">
              <a:buAutoNum type="arabicPeriod"/>
            </a:pPr>
            <a:r>
              <a:rPr lang="en-US" altLang="zh-CN" sz="1192" dirty="0">
                <a:solidFill>
                  <a:schemeClr val="tx1"/>
                </a:solidFill>
              </a:rPr>
              <a:t>Sum of # </a:t>
            </a:r>
            <a:r>
              <a:rPr lang="zh-CN" altLang="en-US" sz="1192" dirty="0">
                <a:solidFill>
                  <a:schemeClr val="tx1"/>
                </a:solidFill>
              </a:rPr>
              <a:t>还是直接的 </a:t>
            </a:r>
            <a:r>
              <a:rPr lang="en-US" altLang="zh-CN" sz="1192" dirty="0">
                <a:solidFill>
                  <a:schemeClr val="tx1"/>
                </a:solidFill>
              </a:rPr>
              <a:t>#</a:t>
            </a:r>
          </a:p>
          <a:p>
            <a:pPr marL="342903" indent="-342903">
              <a:buAutoNum type="arabicPeriod"/>
            </a:pPr>
            <a:r>
              <a:rPr lang="en-US" altLang="zh-CN" sz="1192" dirty="0" err="1">
                <a:solidFill>
                  <a:schemeClr val="tx1"/>
                </a:solidFill>
              </a:rPr>
              <a:t>CoL</a:t>
            </a:r>
            <a:endParaRPr lang="en-US" altLang="zh-CN" sz="1192" dirty="0">
              <a:solidFill>
                <a:schemeClr val="tx1"/>
              </a:solidFill>
            </a:endParaRPr>
          </a:p>
          <a:p>
            <a:pPr marL="342903" indent="-342903">
              <a:buAutoNum type="arabicPeriod"/>
            </a:pPr>
            <a:r>
              <a:rPr lang="en-US" altLang="zh-CN" sz="1192" dirty="0">
                <a:solidFill>
                  <a:schemeClr val="tx1"/>
                </a:solidFill>
              </a:rPr>
              <a:t>PR</a:t>
            </a:r>
            <a:r>
              <a:rPr lang="zh-CN" altLang="en-US" sz="1192" dirty="0">
                <a:solidFill>
                  <a:schemeClr val="tx1"/>
                </a:solidFill>
              </a:rPr>
              <a:t>和社区的</a:t>
            </a:r>
            <a:r>
              <a:rPr lang="en-US" altLang="zh-CN" sz="1192" dirty="0">
                <a:solidFill>
                  <a:schemeClr val="tx1"/>
                </a:solidFill>
              </a:rPr>
              <a:t>email</a:t>
            </a:r>
            <a:r>
              <a:rPr lang="zh-CN" altLang="en-US" sz="1192" dirty="0">
                <a:solidFill>
                  <a:schemeClr val="tx1"/>
                </a:solidFill>
              </a:rPr>
              <a:t>肯定有重合 这个怎么说明</a:t>
            </a:r>
            <a:endParaRPr lang="en-US" altLang="zh-CN" sz="1192" dirty="0">
              <a:solidFill>
                <a:schemeClr val="tx1"/>
              </a:solidFill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5B9C8D2-BAE9-43BE-A1B0-CCB62EF174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7398" y="4834710"/>
            <a:ext cx="2575065" cy="190956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214B9AE-FC55-4199-B9D7-26ECA9A7C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361" y="4851038"/>
            <a:ext cx="4509528" cy="1689461"/>
          </a:xfrm>
          <a:prstGeom prst="rect">
            <a:avLst/>
          </a:prstGeom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337E952B-4850-41F9-BB7D-45B5527089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1B384B-4D92-4C96-9037-38A947B60E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929" y="-74255"/>
            <a:ext cx="2830868" cy="200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106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C1589591-D239-42EB-94C4-B1DC87F084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4702" y="353845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A1256F-9D61-4F0E-922D-660D42F3C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372" y="0"/>
            <a:ext cx="2973977" cy="2221694"/>
          </a:xfrm>
          <a:prstGeom prst="rect">
            <a:avLst/>
          </a:prstGeom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30F11064-3829-41CE-9BB7-D104A625A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27102" y="369085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53093BC-A1CA-4762-9899-43523D129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990" y="2587365"/>
            <a:ext cx="4509528" cy="1689461"/>
          </a:xfrm>
          <a:prstGeom prst="rect">
            <a:avLst/>
          </a:prstGeom>
        </p:spPr>
      </p:pic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7B9AE3A-AF8F-42B5-93DB-20AE3BFABF3B}"/>
              </a:ext>
            </a:extLst>
          </p:cNvPr>
          <p:cNvSpPr/>
          <p:nvPr/>
        </p:nvSpPr>
        <p:spPr>
          <a:xfrm>
            <a:off x="2624665" y="317501"/>
            <a:ext cx="4271435" cy="1350434"/>
          </a:xfrm>
          <a:prstGeom prst="roundRect">
            <a:avLst>
              <a:gd name="adj" fmla="val 538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3" indent="-342903">
              <a:buAutoNum type="arabicPeriod"/>
            </a:pPr>
            <a:r>
              <a:rPr lang="en-US" altLang="zh-CN" sz="1192" dirty="0">
                <a:solidFill>
                  <a:schemeClr val="tx1"/>
                </a:solidFill>
              </a:rPr>
              <a:t>Sum of # </a:t>
            </a:r>
            <a:r>
              <a:rPr lang="zh-CN" altLang="en-US" sz="1192" dirty="0">
                <a:solidFill>
                  <a:schemeClr val="tx1"/>
                </a:solidFill>
              </a:rPr>
              <a:t>还是直接的 </a:t>
            </a:r>
            <a:r>
              <a:rPr lang="en-US" altLang="zh-CN" sz="1192" dirty="0">
                <a:solidFill>
                  <a:schemeClr val="tx1"/>
                </a:solidFill>
              </a:rPr>
              <a:t>#</a:t>
            </a:r>
          </a:p>
          <a:p>
            <a:pPr marL="342903" indent="-342903">
              <a:buAutoNum type="arabicPeriod"/>
            </a:pPr>
            <a:r>
              <a:rPr lang="en-US" altLang="zh-CN" sz="1192" dirty="0" err="1">
                <a:solidFill>
                  <a:schemeClr val="tx1"/>
                </a:solidFill>
              </a:rPr>
              <a:t>CoL</a:t>
            </a:r>
            <a:endParaRPr lang="en-US" altLang="zh-CN" sz="1192" dirty="0">
              <a:solidFill>
                <a:schemeClr val="tx1"/>
              </a:solidFill>
            </a:endParaRPr>
          </a:p>
          <a:p>
            <a:pPr marL="342903" indent="-342903">
              <a:buAutoNum type="arabicPeriod"/>
            </a:pPr>
            <a:r>
              <a:rPr lang="en-US" altLang="zh-CN" sz="1192" dirty="0">
                <a:solidFill>
                  <a:schemeClr val="tx1"/>
                </a:solidFill>
              </a:rPr>
              <a:t>PR</a:t>
            </a:r>
            <a:r>
              <a:rPr lang="zh-CN" altLang="en-US" sz="1192" dirty="0">
                <a:solidFill>
                  <a:schemeClr val="tx1"/>
                </a:solidFill>
              </a:rPr>
              <a:t>和社区的</a:t>
            </a:r>
            <a:r>
              <a:rPr lang="en-US" altLang="zh-CN" sz="1192" dirty="0">
                <a:solidFill>
                  <a:schemeClr val="tx1"/>
                </a:solidFill>
              </a:rPr>
              <a:t>email</a:t>
            </a:r>
            <a:r>
              <a:rPr lang="zh-CN" altLang="en-US" sz="1192" dirty="0">
                <a:solidFill>
                  <a:schemeClr val="tx1"/>
                </a:solidFill>
              </a:rPr>
              <a:t>肯定有重合 这个怎么说明</a:t>
            </a:r>
            <a:endParaRPr lang="en-US" altLang="zh-CN" sz="1192" dirty="0">
              <a:solidFill>
                <a:schemeClr val="tx1"/>
              </a:solidFill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5B9C8D2-BAE9-43BE-A1B0-CCB62EF17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372" y="169507"/>
            <a:ext cx="2575065" cy="190956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214B9AE-FC55-4199-B9D7-26ECA9A7C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361" y="4851038"/>
            <a:ext cx="4509528" cy="1689461"/>
          </a:xfrm>
          <a:prstGeom prst="rect">
            <a:avLst/>
          </a:prstGeom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337E952B-4850-41F9-BB7D-45B5527089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1B384B-4D92-4C96-9037-38A947B60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9078" y="4737584"/>
            <a:ext cx="2830868" cy="20066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DD2F0D7-15A0-4E14-BFB1-9A8FE92E8F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291" y="169507"/>
            <a:ext cx="3934413" cy="212582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A23F3D1-D6AF-4FB2-AB4F-588FBAF498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9817" y="2587365"/>
            <a:ext cx="2548507" cy="185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25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A550AD7A-63A0-442B-B58A-F8022EA2B8A5}"/>
              </a:ext>
            </a:extLst>
          </p:cNvPr>
          <p:cNvGrpSpPr>
            <a:grpSpLocks noChangeAspect="1"/>
          </p:cNvGrpSpPr>
          <p:nvPr/>
        </p:nvGrpSpPr>
        <p:grpSpPr>
          <a:xfrm>
            <a:off x="2739840" y="608818"/>
            <a:ext cx="11943920" cy="5093577"/>
            <a:chOff x="1404337" y="425405"/>
            <a:chExt cx="8743401" cy="372869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42886C0-5925-4926-AE3A-E3B615764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2028" y="425405"/>
              <a:ext cx="4116817" cy="335688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253FE01-C93B-4B19-B095-AA421FFD7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4399" y="425405"/>
              <a:ext cx="4116817" cy="3356886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95D0FE1-7313-4606-BCE6-62AA40ADF50A}"/>
                </a:ext>
              </a:extLst>
            </p:cNvPr>
            <p:cNvSpPr txBox="1"/>
            <p:nvPr/>
          </p:nvSpPr>
          <p:spPr>
            <a:xfrm>
              <a:off x="1404337" y="3815542"/>
              <a:ext cx="424418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en-US" altLang="zh-CN" sz="2400" dirty="0"/>
                <a:t>(b) The progress of the wrapped functions</a:t>
              </a:r>
              <a:endParaRPr lang="zh-CN" altLang="en-US" sz="24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E8EE447-92F9-4152-854A-CC4F1F4B4635}"/>
                </a:ext>
              </a:extLst>
            </p:cNvPr>
            <p:cNvSpPr txBox="1"/>
            <p:nvPr/>
          </p:nvSpPr>
          <p:spPr>
            <a:xfrm>
              <a:off x="6105966" y="3815542"/>
              <a:ext cx="40417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en-US" altLang="zh-CN" sz="2400" dirty="0"/>
                <a:t>(c) The progress of the wrapped struts</a:t>
              </a:r>
              <a:endParaRPr lang="zh-CN" altLang="en-US" sz="2400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4A90765-CA45-4C6F-B7CB-3020F87C8EB6}"/>
              </a:ext>
            </a:extLst>
          </p:cNvPr>
          <p:cNvGrpSpPr>
            <a:grpSpLocks noChangeAspect="1"/>
          </p:cNvGrpSpPr>
          <p:nvPr/>
        </p:nvGrpSpPr>
        <p:grpSpPr>
          <a:xfrm>
            <a:off x="-4129220" y="763200"/>
            <a:ext cx="6711847" cy="4276907"/>
            <a:chOff x="1043248" y="1005394"/>
            <a:chExt cx="7932971" cy="5055029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15B9FBC-CDF4-49FB-8022-78FE7ECAE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3248" y="1005394"/>
              <a:ext cx="7296271" cy="5055029"/>
            </a:xfrm>
            <a:prstGeom prst="rect">
              <a:avLst/>
            </a:prstGeom>
            <a:ln>
              <a:noFill/>
            </a:ln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3FD8470-4AB5-4069-A82B-C05E33AE8264}"/>
                </a:ext>
              </a:extLst>
            </p:cNvPr>
            <p:cNvSpPr txBox="1"/>
            <p:nvPr/>
          </p:nvSpPr>
          <p:spPr>
            <a:xfrm>
              <a:off x="2834640" y="2250860"/>
              <a:ext cx="1921518" cy="5456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7.1%</a:t>
              </a:r>
              <a:endParaRPr lang="zh-CN" altLang="en-US" sz="24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44CB999-2B92-4CDA-8E50-360657691E1C}"/>
                </a:ext>
              </a:extLst>
            </p:cNvPr>
            <p:cNvSpPr txBox="1"/>
            <p:nvPr/>
          </p:nvSpPr>
          <p:spPr>
            <a:xfrm>
              <a:off x="2896293" y="4161462"/>
              <a:ext cx="2815486" cy="5456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6.4</a:t>
              </a:r>
              <a:r>
                <a:rPr lang="en-US" altLang="zh-CN" sz="1600" dirty="0"/>
                <a:t>%</a:t>
              </a:r>
              <a:endParaRPr lang="zh-CN" altLang="en-US" sz="16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F07EFA9-8AB8-444F-BE7E-068A4622B2EA}"/>
                </a:ext>
              </a:extLst>
            </p:cNvPr>
            <p:cNvSpPr txBox="1"/>
            <p:nvPr/>
          </p:nvSpPr>
          <p:spPr>
            <a:xfrm>
              <a:off x="4583085" y="2257592"/>
              <a:ext cx="2117846" cy="5456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37.6</a:t>
              </a:r>
              <a:r>
                <a:rPr lang="en-US" altLang="zh-CN" sz="1600" dirty="0"/>
                <a:t>%</a:t>
              </a:r>
              <a:endParaRPr lang="zh-CN" altLang="en-US" sz="16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67A2171-A06D-42FB-8000-A498ABEC4B65}"/>
                </a:ext>
              </a:extLst>
            </p:cNvPr>
            <p:cNvSpPr txBox="1"/>
            <p:nvPr/>
          </p:nvSpPr>
          <p:spPr>
            <a:xfrm>
              <a:off x="6576751" y="4162713"/>
              <a:ext cx="2399468" cy="5456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74.6</a:t>
              </a:r>
              <a:r>
                <a:rPr lang="en-US" altLang="zh-CN" sz="1600" dirty="0"/>
                <a:t>%</a:t>
              </a:r>
              <a:endParaRPr lang="zh-CN" altLang="en-US" sz="1600" dirty="0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4AE604D6-09F7-45C5-9811-87B0BAAB7CF9}"/>
              </a:ext>
            </a:extLst>
          </p:cNvPr>
          <p:cNvSpPr txBox="1"/>
          <p:nvPr/>
        </p:nvSpPr>
        <p:spPr>
          <a:xfrm>
            <a:off x="-3477327" y="5239913"/>
            <a:ext cx="5521261" cy="4624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2400" dirty="0"/>
              <a:t>(a) The progress of the wrapped struts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959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4028</TotalTime>
  <Words>1161</Words>
  <Application>Microsoft Office PowerPoint</Application>
  <PresentationFormat>宽屏</PresentationFormat>
  <Paragraphs>164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hongyu li</dc:creator>
  <cp:lastModifiedBy>hongyu li</cp:lastModifiedBy>
  <cp:revision>39</cp:revision>
  <dcterms:created xsi:type="dcterms:W3CDTF">2023-07-20T07:27:21Z</dcterms:created>
  <dcterms:modified xsi:type="dcterms:W3CDTF">2023-09-12T13:46:16Z</dcterms:modified>
</cp:coreProperties>
</file>